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40"/>
  </p:notesMasterIdLst>
  <p:sldIdLst>
    <p:sldId id="324" r:id="rId2"/>
    <p:sldId id="262" r:id="rId3"/>
    <p:sldId id="359" r:id="rId4"/>
    <p:sldId id="355" r:id="rId5"/>
    <p:sldId id="356" r:id="rId6"/>
    <p:sldId id="357" r:id="rId7"/>
    <p:sldId id="358" r:id="rId8"/>
    <p:sldId id="325" r:id="rId9"/>
    <p:sldId id="306" r:id="rId10"/>
    <p:sldId id="344" r:id="rId11"/>
    <p:sldId id="335" r:id="rId12"/>
    <p:sldId id="346" r:id="rId13"/>
    <p:sldId id="347" r:id="rId14"/>
    <p:sldId id="349" r:id="rId15"/>
    <p:sldId id="350" r:id="rId16"/>
    <p:sldId id="351" r:id="rId17"/>
    <p:sldId id="352" r:id="rId18"/>
    <p:sldId id="354" r:id="rId19"/>
    <p:sldId id="340" r:id="rId20"/>
    <p:sldId id="360" r:id="rId21"/>
    <p:sldId id="361" r:id="rId22"/>
    <p:sldId id="362" r:id="rId23"/>
    <p:sldId id="363" r:id="rId24"/>
    <p:sldId id="364" r:id="rId25"/>
    <p:sldId id="365" r:id="rId26"/>
    <p:sldId id="374" r:id="rId27"/>
    <p:sldId id="375" r:id="rId28"/>
    <p:sldId id="377" r:id="rId29"/>
    <p:sldId id="379" r:id="rId30"/>
    <p:sldId id="366" r:id="rId31"/>
    <p:sldId id="372" r:id="rId32"/>
    <p:sldId id="367" r:id="rId33"/>
    <p:sldId id="368" r:id="rId34"/>
    <p:sldId id="369" r:id="rId35"/>
    <p:sldId id="373" r:id="rId36"/>
    <p:sldId id="370" r:id="rId37"/>
    <p:sldId id="371" r:id="rId38"/>
    <p:sldId id="380"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51B"/>
    <a:srgbClr val="E71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14" autoAdjust="0"/>
  </p:normalViewPr>
  <p:slideViewPr>
    <p:cSldViewPr>
      <p:cViewPr varScale="1">
        <p:scale>
          <a:sx n="89" d="100"/>
          <a:sy n="89" d="100"/>
        </p:scale>
        <p:origin x="128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7816185-EBD3-4A5A-953C-7021827942C9}" type="datetimeFigureOut">
              <a:rPr lang="en-US"/>
              <a:pPr>
                <a:defRPr/>
              </a:pPr>
              <a:t>2/2/2015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9AB93647-F145-4FB3-B9FE-D5E6B9B9E4B5}" type="slidenum">
              <a:rPr lang="en-US"/>
              <a:pPr>
                <a:defRPr/>
              </a:pPr>
              <a:t>‹#›</a:t>
            </a:fld>
            <a:endParaRPr lang="en-US" dirty="0"/>
          </a:p>
        </p:txBody>
      </p:sp>
    </p:spTree>
    <p:extLst>
      <p:ext uri="{BB962C8B-B14F-4D97-AF65-F5344CB8AC3E}">
        <p14:creationId xmlns:p14="http://schemas.microsoft.com/office/powerpoint/2010/main" val="1936113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4F7703B9-263A-46A1-8A89-BB8AE7486051}" type="datetime1">
              <a:rPr lang="en-US" smtClean="0"/>
              <a:pPr>
                <a:defRPr/>
              </a:pPr>
              <a:t>2/2/2015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67DE20DA-8984-4DBE-9188-66C19D4D316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FB905C27-36D4-4CD6-A5C8-178A4F4795D6}" type="datetime1">
              <a:rPr lang="en-US" smtClean="0"/>
              <a:pPr>
                <a:defRPr/>
              </a:pPr>
              <a:t>2/2/2015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176F544-12AB-4E69-9122-3B117B065D4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F7BC950-9856-44D9-B4C1-3A36D04965DC}" type="datetime1">
              <a:rPr lang="en-US" smtClean="0"/>
              <a:pPr>
                <a:defRPr/>
              </a:pPr>
              <a:t>2/2/2015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261724C2-A8E5-48F0-9695-F0DD88A1DE0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7DE8E6A-391C-41EC-A77F-88D683481754}" type="datetime1">
              <a:rPr lang="en-US" smtClean="0"/>
              <a:pPr>
                <a:defRPr/>
              </a:pPr>
              <a:t>2/2/2015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65E7CD29-43C0-4E2D-89F1-221BDFEC6770}"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E31E3D74-FB9E-4672-A958-805A1E2B9F1B}" type="datetime1">
              <a:rPr lang="en-US" smtClean="0"/>
              <a:pPr>
                <a:defRPr/>
              </a:pPr>
              <a:t>2/2/2015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B7D54A3E-66B8-4FF2-BF3F-B7A4941BC03C}"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E335F87-A58B-4DD6-A414-890CCF63C162}" type="datetime1">
              <a:rPr lang="en-US" smtClean="0"/>
              <a:pPr>
                <a:defRPr/>
              </a:pPr>
              <a:t>2/2/2015</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6CE3D567-3F7F-400C-82AD-3036768A5E35}"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1E32B8D9-EB1F-42CA-9A20-03EACA2A27A3}" type="datetime1">
              <a:rPr lang="en-US" smtClean="0"/>
              <a:pPr>
                <a:defRPr/>
              </a:pPr>
              <a:t>2/2/2015</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7DB9E162-AD1A-4074-B568-6D193535E025}"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99CB24DD-5D43-4CE1-95A9-85EF52D27D7B}" type="datetime1">
              <a:rPr lang="en-US" smtClean="0"/>
              <a:pPr>
                <a:defRPr/>
              </a:pPr>
              <a:t>2/2/2015</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5851E15B-05E0-4502-88C9-5A78ECE0C322}"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B233880D-0BC5-424F-BC8C-92DA08E260E7}" type="datetime1">
              <a:rPr lang="en-US" smtClean="0"/>
              <a:pPr>
                <a:defRPr/>
              </a:pPr>
              <a:t>2/2/2015</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C3D64CD3-9CF1-40D5-B8BE-B1F6BD767C2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19BEDEE3-6A8E-4EFA-A713-9F8B7F740ED4}" type="datetime1">
              <a:rPr lang="en-US" smtClean="0"/>
              <a:pPr>
                <a:defRPr/>
              </a:pPr>
              <a:t>2/2/2015</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11390386-525B-4958-AC24-D821420A1F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E8100DB3-EAA2-4B4C-974B-1C2A5F2483DA}" type="datetime1">
              <a:rPr lang="en-US" smtClean="0"/>
              <a:pPr>
                <a:defRPr/>
              </a:pPr>
              <a:t>2/2/2015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16956B98-2E7E-40F6-90F2-494E9E544DF7}"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C5CF60EE-3C65-40F0-9145-CF6FFF659EFC}" type="datetime1">
              <a:rPr lang="en-US" smtClean="0"/>
              <a:pPr>
                <a:defRPr/>
              </a:pPr>
              <a:t>2/2/2015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75ED249-B9F2-48AE-BA7D-2EDBD0E736C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erriam-webster.com/dictionary/faithful%5b1%5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thestrongfirm.com/aop/woodlands-commercial-disputes/" TargetMode="External"/><Relationship Id="rId13" Type="http://schemas.openxmlformats.org/officeDocument/2006/relationships/hyperlink" Target="http://www.southcounty-ymca.org/" TargetMode="External"/><Relationship Id="rId18" Type="http://schemas.openxmlformats.org/officeDocument/2006/relationships/hyperlink" Target="http://www.txbf.org/" TargetMode="External"/><Relationship Id="rId3" Type="http://schemas.openxmlformats.org/officeDocument/2006/relationships/hyperlink" Target="http://www.thestrongfirm.com/aop/woodlands-real-estate/" TargetMode="External"/><Relationship Id="rId7" Type="http://schemas.openxmlformats.org/officeDocument/2006/relationships/hyperlink" Target="http://www.thestrongfirm.com/aop/woodlands-corporations-llcs-and-partnerships/" TargetMode="External"/><Relationship Id="rId12" Type="http://schemas.openxmlformats.org/officeDocument/2006/relationships/hyperlink" Target="http://www.mcuw.org/" TargetMode="External"/><Relationship Id="rId17" Type="http://schemas.openxmlformats.org/officeDocument/2006/relationships/hyperlink" Target="http://www.woodlandsbarassociation.org/" TargetMode="External"/><Relationship Id="rId2" Type="http://schemas.openxmlformats.org/officeDocument/2006/relationships/hyperlink" Target="http://www.thestrongfirm.com/aop/woodlands-oil-gas-and-energy/" TargetMode="External"/><Relationship Id="rId16" Type="http://schemas.openxmlformats.org/officeDocument/2006/relationships/hyperlink" Target="http://www.texasbar.com/" TargetMode="External"/><Relationship Id="rId1" Type="http://schemas.openxmlformats.org/officeDocument/2006/relationships/slideLayout" Target="../slideLayouts/slideLayout2.xml"/><Relationship Id="rId6" Type="http://schemas.openxmlformats.org/officeDocument/2006/relationships/hyperlink" Target="http://www.thestrongfirm.com/aop/woodlands-business-law-and-contracts/" TargetMode="External"/><Relationship Id="rId11" Type="http://schemas.openxmlformats.org/officeDocument/2006/relationships/hyperlink" Target="http://www.woodlandschamber.org/" TargetMode="External"/><Relationship Id="rId5" Type="http://schemas.openxmlformats.org/officeDocument/2006/relationships/hyperlink" Target="http://www.thestrongfirm.com/aop/woodlands-mergers-acquisitions-and-sales/" TargetMode="External"/><Relationship Id="rId15" Type="http://schemas.openxmlformats.org/officeDocument/2006/relationships/hyperlink" Target="http://www.conroeisd.net/" TargetMode="External"/><Relationship Id="rId10" Type="http://schemas.openxmlformats.org/officeDocument/2006/relationships/hyperlink" Target="http://www.colorado.edu/" TargetMode="External"/><Relationship Id="rId19" Type="http://schemas.openxmlformats.org/officeDocument/2006/relationships/image" Target="../media/image2.jpeg"/><Relationship Id="rId4" Type="http://schemas.openxmlformats.org/officeDocument/2006/relationships/hyperlink" Target="http://www.thestrongfirm.com/aop/woodlands-lending-and-borrowing/" TargetMode="External"/><Relationship Id="rId9" Type="http://schemas.openxmlformats.org/officeDocument/2006/relationships/hyperlink" Target="http://www.stcl.edu/" TargetMode="External"/><Relationship Id="rId14" Type="http://schemas.openxmlformats.org/officeDocument/2006/relationships/hyperlink" Target="http://www.lmctx.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cYF2BDN9nM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marL="109728" indent="0" eaLnBrk="1" hangingPunct="1">
              <a:buNone/>
            </a:pPr>
            <a:endParaRPr lang="en-US" sz="2400" i="1" dirty="0" smtClean="0"/>
          </a:p>
          <a:p>
            <a:pPr algn="ctr">
              <a:buNone/>
            </a:pPr>
            <a:r>
              <a:rPr lang="en-US" sz="5400" u="sng" dirty="0" smtClean="0">
                <a:solidFill>
                  <a:schemeClr val="accent1"/>
                </a:solidFill>
                <a:latin typeface="Playbill" pitchFamily="82" charset="0"/>
              </a:rPr>
              <a:t>Ethical Considerations for the Petroleum Landman</a:t>
            </a:r>
          </a:p>
          <a:p>
            <a:pPr algn="ctr">
              <a:buNone/>
            </a:pPr>
            <a:r>
              <a:rPr lang="en-US" sz="2800" u="sng" dirty="0" smtClean="0">
                <a:solidFill>
                  <a:schemeClr val="accent1"/>
                </a:solidFill>
                <a:latin typeface="Playbill" pitchFamily="82" charset="0"/>
              </a:rPr>
              <a:t>NHAPL – Half Day Session</a:t>
            </a:r>
          </a:p>
          <a:p>
            <a:pPr algn="ctr">
              <a:buNone/>
            </a:pPr>
            <a:r>
              <a:rPr lang="en-US" sz="2800" u="sng" dirty="0" smtClean="0">
                <a:solidFill>
                  <a:schemeClr val="accent1"/>
                </a:solidFill>
                <a:latin typeface="Playbill" pitchFamily="82" charset="0"/>
              </a:rPr>
              <a:t>February 5, 2015</a:t>
            </a: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a:t>
            </a:fld>
            <a:endParaRPr lang="en-US" dirty="0" smtClean="0">
              <a:solidFill>
                <a:schemeClr val="tx2"/>
              </a:solidFill>
            </a:endParaRPr>
          </a:p>
        </p:txBody>
      </p:sp>
      <p:sp>
        <p:nvSpPr>
          <p:cNvPr id="6146" name="Title 1"/>
          <p:cNvSpPr>
            <a:spLocks noGrp="1"/>
          </p:cNvSpPr>
          <p:nvPr>
            <p:ph type="title"/>
          </p:nvPr>
        </p:nvSpPr>
        <p:spPr/>
        <p:txBody>
          <a:bodyPr>
            <a:normAutofit/>
          </a:bodyPr>
          <a:lstStyle/>
          <a:p>
            <a:pPr eaLnBrk="1" fontAlgn="auto" hangingPunct="1">
              <a:spcAft>
                <a:spcPts val="0"/>
              </a:spcAft>
              <a:defRPr/>
            </a:pP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952" y="5295106"/>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p:cTn id="7" dur="500" fill="hold"/>
                                        <p:tgtEl>
                                          <p:spTgt spid="512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 calcmode="lin" valueType="num">
                                      <p:cBhvr>
                                        <p:cTn id="21"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52600"/>
            <a:ext cx="8229600" cy="4254691"/>
          </a:xfrm>
        </p:spPr>
        <p:txBody>
          <a:bodyPr>
            <a:normAutofit/>
          </a:bodyPr>
          <a:lstStyle/>
          <a:p>
            <a:r>
              <a:rPr lang="en-US" sz="1400" dirty="0" smtClean="0"/>
              <a:t>(1) </a:t>
            </a:r>
            <a:r>
              <a:rPr lang="en-US" sz="1400" b="1" dirty="0" smtClean="0"/>
              <a:t>Be Informed</a:t>
            </a:r>
          </a:p>
          <a:p>
            <a:r>
              <a:rPr lang="en-US" sz="1400" dirty="0" smtClean="0"/>
              <a:t>(2) </a:t>
            </a:r>
            <a:r>
              <a:rPr lang="en-US" sz="1400" b="1" dirty="0" smtClean="0"/>
              <a:t>Protect </a:t>
            </a:r>
            <a:r>
              <a:rPr lang="en-US" sz="1400" b="1" dirty="0"/>
              <a:t>the </a:t>
            </a:r>
            <a:r>
              <a:rPr lang="en-US" sz="1400" b="1" dirty="0" smtClean="0"/>
              <a:t>Public</a:t>
            </a:r>
            <a:endParaRPr lang="en-US" sz="1400" dirty="0" smtClean="0"/>
          </a:p>
          <a:p>
            <a:r>
              <a:rPr lang="en-US" sz="1400" dirty="0" smtClean="0"/>
              <a:t>(3) </a:t>
            </a:r>
            <a:r>
              <a:rPr lang="en-US" sz="1400" b="1" dirty="0" smtClean="0"/>
              <a:t>Protect Your Employer/Client</a:t>
            </a:r>
            <a:endParaRPr lang="en-US" sz="1400" dirty="0" smtClean="0"/>
          </a:p>
          <a:p>
            <a:r>
              <a:rPr lang="en-US" sz="1400" dirty="0" smtClean="0"/>
              <a:t>(4) </a:t>
            </a:r>
            <a:r>
              <a:rPr lang="en-US" sz="1400" b="1" dirty="0" smtClean="0"/>
              <a:t>Don’t Double Bill or Have Two Masters (w/o consent)</a:t>
            </a:r>
            <a:endParaRPr lang="en-US" sz="1400" dirty="0" smtClean="0"/>
          </a:p>
          <a:p>
            <a:r>
              <a:rPr lang="en-US" sz="1400" dirty="0" smtClean="0"/>
              <a:t>(5) </a:t>
            </a:r>
            <a:r>
              <a:rPr lang="en-US" sz="1400" b="1" dirty="0" smtClean="0"/>
              <a:t>Don’t Discriminate</a:t>
            </a:r>
            <a:endParaRPr lang="en-US" sz="1400" dirty="0" smtClean="0"/>
          </a:p>
          <a:p>
            <a:r>
              <a:rPr lang="en-US" sz="1400" dirty="0" smtClean="0"/>
              <a:t>(6) </a:t>
            </a:r>
            <a:r>
              <a:rPr lang="en-US" sz="1400" b="1" dirty="0" smtClean="0"/>
              <a:t>Don’t Provide Advice Outside of Area of Expertise</a:t>
            </a:r>
            <a:endParaRPr lang="en-US" sz="1400" dirty="0" smtClean="0"/>
          </a:p>
          <a:p>
            <a:r>
              <a:rPr lang="en-US" sz="1400" dirty="0" smtClean="0"/>
              <a:t>(7) </a:t>
            </a:r>
            <a:r>
              <a:rPr lang="en-US" sz="1400" b="1" dirty="0" smtClean="0"/>
              <a:t>Don’t Deal in Properties In Which You Own an Interest (w/o disclosure)</a:t>
            </a:r>
            <a:endParaRPr lang="en-US" sz="1400" dirty="0" smtClean="0"/>
          </a:p>
          <a:p>
            <a:r>
              <a:rPr lang="en-US" sz="1400" dirty="0" smtClean="0"/>
              <a:t>(8) </a:t>
            </a:r>
            <a:r>
              <a:rPr lang="en-US" sz="1400" b="1" dirty="0" smtClean="0"/>
              <a:t>Don’t Acquire Interests Where Client Owns/Pursuing an Interest (w/o disclosure and consent)</a:t>
            </a:r>
            <a:endParaRPr lang="en-US" sz="1400" dirty="0" smtClean="0"/>
          </a:p>
          <a:p>
            <a:r>
              <a:rPr lang="en-US" sz="1400" dirty="0" smtClean="0"/>
              <a:t>(9) </a:t>
            </a:r>
            <a:r>
              <a:rPr lang="en-US" sz="1400" b="1" dirty="0" smtClean="0"/>
              <a:t>Cooperate with Investigations</a:t>
            </a:r>
            <a:endParaRPr lang="en-US" sz="1400" dirty="0" smtClean="0"/>
          </a:p>
          <a:p>
            <a:r>
              <a:rPr lang="en-US" sz="1400" dirty="0" smtClean="0"/>
              <a:t>(10) </a:t>
            </a:r>
            <a:r>
              <a:rPr lang="en-US" sz="1400" b="1" dirty="0" smtClean="0"/>
              <a:t>No Kickbacks</a:t>
            </a:r>
            <a:endParaRPr lang="en-US" sz="1400" dirty="0" smtClean="0"/>
          </a:p>
          <a:p>
            <a:r>
              <a:rPr lang="en-US" sz="1400" dirty="0" smtClean="0"/>
              <a:t>(11) </a:t>
            </a:r>
            <a:r>
              <a:rPr lang="en-US" sz="1400" b="1" dirty="0" smtClean="0"/>
              <a:t>Protect Other People’s Money </a:t>
            </a:r>
            <a:r>
              <a:rPr lang="en-US" sz="1400" dirty="0"/>
              <a:t> </a:t>
            </a:r>
          </a:p>
          <a:p>
            <a:r>
              <a:rPr lang="en-US" sz="1400" dirty="0"/>
              <a:t>(12) </a:t>
            </a:r>
            <a:r>
              <a:rPr lang="en-US" sz="1400" b="1" dirty="0" smtClean="0"/>
              <a:t>No Conflicts of Interest or Sharing Confidential Information </a:t>
            </a:r>
          </a:p>
          <a:p>
            <a:r>
              <a:rPr lang="en-US" sz="1400" dirty="0" smtClean="0"/>
              <a:t>(</a:t>
            </a:r>
            <a:r>
              <a:rPr lang="en-US" sz="1400" dirty="0"/>
              <a:t>13) </a:t>
            </a:r>
            <a:r>
              <a:rPr lang="en-US" sz="1400" b="1" dirty="0" smtClean="0"/>
              <a:t>No False Advertising</a:t>
            </a:r>
            <a:endParaRPr lang="en-US" sz="1400" dirty="0"/>
          </a:p>
          <a:p>
            <a:r>
              <a:rPr lang="en-US" sz="1400" dirty="0"/>
              <a:t>(14) </a:t>
            </a:r>
            <a:r>
              <a:rPr lang="en-US" sz="1400" b="1" dirty="0" smtClean="0"/>
              <a:t>No Improper Use of Titles</a:t>
            </a:r>
            <a:endParaRPr lang="en-US" sz="1400" dirty="0"/>
          </a:p>
          <a:p>
            <a:r>
              <a:rPr lang="en-US" sz="1400" dirty="0"/>
              <a:t>(15) </a:t>
            </a:r>
            <a:r>
              <a:rPr lang="en-US" sz="1400" b="1" dirty="0" smtClean="0"/>
              <a:t>No Criminal Activity </a:t>
            </a:r>
            <a:r>
              <a:rPr lang="en-US" sz="1400" dirty="0"/>
              <a:t> </a:t>
            </a: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10</a:t>
            </a:fld>
            <a:endParaRPr lang="en-US" dirty="0" smtClean="0">
              <a:solidFill>
                <a:schemeClr val="tx2"/>
              </a:solidFill>
            </a:endParaRPr>
          </a:p>
        </p:txBody>
      </p:sp>
      <p:sp>
        <p:nvSpPr>
          <p:cNvPr id="6146" name="Title 1"/>
          <p:cNvSpPr>
            <a:spLocks noGrp="1"/>
          </p:cNvSpPr>
          <p:nvPr>
            <p:ph type="title"/>
          </p:nvPr>
        </p:nvSpPr>
        <p:spPr/>
        <p:txBody>
          <a:bodyPr>
            <a:noAutofit/>
          </a:bodyPr>
          <a:lstStyle/>
          <a:p>
            <a:pPr algn="ctr">
              <a:defRPr/>
            </a:pPr>
            <a:r>
              <a:rPr lang="en-US" sz="4400" u="sng" dirty="0">
                <a:solidFill>
                  <a:schemeClr val="accent1"/>
                </a:solidFill>
                <a:latin typeface="Playbill" pitchFamily="82" charset="0"/>
              </a:rPr>
              <a:t>HAPL – Bylaws – Article XII </a:t>
            </a:r>
            <a:br>
              <a:rPr lang="en-US" sz="4400" u="sng" dirty="0">
                <a:solidFill>
                  <a:schemeClr val="accent1"/>
                </a:solidFill>
                <a:latin typeface="Playbill" pitchFamily="82" charset="0"/>
              </a:rPr>
            </a:br>
            <a:r>
              <a:rPr lang="en-US" sz="4400" u="sng" dirty="0">
                <a:solidFill>
                  <a:schemeClr val="accent1"/>
                </a:solidFill>
                <a:latin typeface="Playbill" pitchFamily="82" charset="0"/>
              </a:rPr>
              <a:t>The Fifteen Standards of Practice</a:t>
            </a:r>
            <a:endParaRPr sz="44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100973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1" end="1"/>
                                            </p:txEl>
                                          </p:spTgt>
                                        </p:tgtEl>
                                        <p:attrNameLst>
                                          <p:attrName>style.visibility</p:attrName>
                                        </p:attrNameLst>
                                      </p:cBhvr>
                                      <p:to>
                                        <p:strVal val="visible"/>
                                      </p:to>
                                    </p:set>
                                    <p:anim calcmode="lin" valueType="num">
                                      <p:cBhvr>
                                        <p:cTn id="14" dur="500" fill="hold"/>
                                        <p:tgtEl>
                                          <p:spTgt spid="512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2" end="2"/>
                                            </p:txEl>
                                          </p:spTgt>
                                        </p:tgtEl>
                                        <p:attrNameLst>
                                          <p:attrName>style.visibility</p:attrName>
                                        </p:attrNameLst>
                                      </p:cBhvr>
                                      <p:to>
                                        <p:strVal val="visible"/>
                                      </p:to>
                                    </p:set>
                                    <p:anim calcmode="lin" valueType="num">
                                      <p:cBhvr>
                                        <p:cTn id="21"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2">
                                            <p:txEl>
                                              <p:pRg st="3" end="3"/>
                                            </p:txEl>
                                          </p:spTgt>
                                        </p:tgtEl>
                                        <p:attrNameLst>
                                          <p:attrName>style.visibility</p:attrName>
                                        </p:attrNameLst>
                                      </p:cBhvr>
                                      <p:to>
                                        <p:strVal val="visible"/>
                                      </p:to>
                                    </p:set>
                                    <p:anim calcmode="lin" valueType="num">
                                      <p:cBhvr>
                                        <p:cTn id="28"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2">
                                            <p:txEl>
                                              <p:pRg st="4" end="4"/>
                                            </p:txEl>
                                          </p:spTgt>
                                        </p:tgtEl>
                                        <p:attrNameLst>
                                          <p:attrName>style.visibility</p:attrName>
                                        </p:attrNameLst>
                                      </p:cBhvr>
                                      <p:to>
                                        <p:strVal val="visible"/>
                                      </p:to>
                                    </p:set>
                                    <p:anim calcmode="lin" valueType="num">
                                      <p:cBhvr>
                                        <p:cTn id="35"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12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22">
                                            <p:txEl>
                                              <p:pRg st="5" end="5"/>
                                            </p:txEl>
                                          </p:spTgt>
                                        </p:tgtEl>
                                        <p:attrNameLst>
                                          <p:attrName>style.visibility</p:attrName>
                                        </p:attrNameLst>
                                      </p:cBhvr>
                                      <p:to>
                                        <p:strVal val="visible"/>
                                      </p:to>
                                    </p:set>
                                    <p:anim calcmode="lin" valueType="num">
                                      <p:cBhvr>
                                        <p:cTn id="42"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12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122">
                                            <p:txEl>
                                              <p:pRg st="6" end="6"/>
                                            </p:txEl>
                                          </p:spTgt>
                                        </p:tgtEl>
                                        <p:attrNameLst>
                                          <p:attrName>style.visibility</p:attrName>
                                        </p:attrNameLst>
                                      </p:cBhvr>
                                      <p:to>
                                        <p:strVal val="visible"/>
                                      </p:to>
                                    </p:set>
                                    <p:anim calcmode="lin" valueType="num">
                                      <p:cBhvr>
                                        <p:cTn id="49"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12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122">
                                            <p:txEl>
                                              <p:pRg st="7" end="7"/>
                                            </p:txEl>
                                          </p:spTgt>
                                        </p:tgtEl>
                                        <p:attrNameLst>
                                          <p:attrName>style.visibility</p:attrName>
                                        </p:attrNameLst>
                                      </p:cBhvr>
                                      <p:to>
                                        <p:strVal val="visible"/>
                                      </p:to>
                                    </p:set>
                                    <p:anim calcmode="lin" valueType="num">
                                      <p:cBhvr>
                                        <p:cTn id="56"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12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22">
                                            <p:txEl>
                                              <p:pRg st="8" end="8"/>
                                            </p:txEl>
                                          </p:spTgt>
                                        </p:tgtEl>
                                        <p:attrNameLst>
                                          <p:attrName>style.visibility</p:attrName>
                                        </p:attrNameLst>
                                      </p:cBhvr>
                                      <p:to>
                                        <p:strVal val="visible"/>
                                      </p:to>
                                    </p:set>
                                    <p:anim calcmode="lin" valueType="num">
                                      <p:cBhvr>
                                        <p:cTn id="63" dur="500" fill="hold"/>
                                        <p:tgtEl>
                                          <p:spTgt spid="512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12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512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122">
                                            <p:txEl>
                                              <p:pRg st="9" end="9"/>
                                            </p:txEl>
                                          </p:spTgt>
                                        </p:tgtEl>
                                        <p:attrNameLst>
                                          <p:attrName>style.visibility</p:attrName>
                                        </p:attrNameLst>
                                      </p:cBhvr>
                                      <p:to>
                                        <p:strVal val="visible"/>
                                      </p:to>
                                    </p:set>
                                    <p:anim calcmode="lin" valueType="num">
                                      <p:cBhvr>
                                        <p:cTn id="70" dur="500" fill="hold"/>
                                        <p:tgtEl>
                                          <p:spTgt spid="512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512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512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122">
                                            <p:txEl>
                                              <p:pRg st="10" end="10"/>
                                            </p:txEl>
                                          </p:spTgt>
                                        </p:tgtEl>
                                        <p:attrNameLst>
                                          <p:attrName>style.visibility</p:attrName>
                                        </p:attrNameLst>
                                      </p:cBhvr>
                                      <p:to>
                                        <p:strVal val="visible"/>
                                      </p:to>
                                    </p:set>
                                    <p:anim calcmode="lin" valueType="num">
                                      <p:cBhvr>
                                        <p:cTn id="77" dur="500" fill="hold"/>
                                        <p:tgtEl>
                                          <p:spTgt spid="5122">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5122">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5122">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5122">
                                            <p:txEl>
                                              <p:pRg st="11" end="11"/>
                                            </p:txEl>
                                          </p:spTgt>
                                        </p:tgtEl>
                                        <p:attrNameLst>
                                          <p:attrName>style.visibility</p:attrName>
                                        </p:attrNameLst>
                                      </p:cBhvr>
                                      <p:to>
                                        <p:strVal val="visible"/>
                                      </p:to>
                                    </p:set>
                                    <p:anim calcmode="lin" valueType="num">
                                      <p:cBhvr>
                                        <p:cTn id="84" dur="500" fill="hold"/>
                                        <p:tgtEl>
                                          <p:spTgt spid="5122">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5122">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5122">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5122">
                                            <p:txEl>
                                              <p:pRg st="12" end="12"/>
                                            </p:txEl>
                                          </p:spTgt>
                                        </p:tgtEl>
                                        <p:attrNameLst>
                                          <p:attrName>style.visibility</p:attrName>
                                        </p:attrNameLst>
                                      </p:cBhvr>
                                      <p:to>
                                        <p:strVal val="visible"/>
                                      </p:to>
                                    </p:set>
                                    <p:anim calcmode="lin" valueType="num">
                                      <p:cBhvr>
                                        <p:cTn id="91" dur="500" fill="hold"/>
                                        <p:tgtEl>
                                          <p:spTgt spid="5122">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5122">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5122">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5122">
                                            <p:txEl>
                                              <p:pRg st="13" end="13"/>
                                            </p:txEl>
                                          </p:spTgt>
                                        </p:tgtEl>
                                        <p:attrNameLst>
                                          <p:attrName>style.visibility</p:attrName>
                                        </p:attrNameLst>
                                      </p:cBhvr>
                                      <p:to>
                                        <p:strVal val="visible"/>
                                      </p:to>
                                    </p:set>
                                    <p:anim calcmode="lin" valueType="num">
                                      <p:cBhvr>
                                        <p:cTn id="98" dur="500" fill="hold"/>
                                        <p:tgtEl>
                                          <p:spTgt spid="5122">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5122">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5122">
                                            <p:txEl>
                                              <p:pRg st="13" end="1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122">
                                            <p:txEl>
                                              <p:pRg st="14" end="14"/>
                                            </p:txEl>
                                          </p:spTgt>
                                        </p:tgtEl>
                                        <p:attrNameLst>
                                          <p:attrName>style.visibility</p:attrName>
                                        </p:attrNameLst>
                                      </p:cBhvr>
                                      <p:to>
                                        <p:strVal val="visible"/>
                                      </p:to>
                                    </p:set>
                                    <p:anim calcmode="lin" valueType="num">
                                      <p:cBhvr>
                                        <p:cTn id="105" dur="500" fill="hold"/>
                                        <p:tgtEl>
                                          <p:spTgt spid="5122">
                                            <p:txEl>
                                              <p:pRg st="14" end="14"/>
                                            </p:txEl>
                                          </p:spTgt>
                                        </p:tgtEl>
                                        <p:attrNameLst>
                                          <p:attrName>ppt_w</p:attrName>
                                        </p:attrNameLst>
                                      </p:cBhvr>
                                      <p:tavLst>
                                        <p:tav tm="0">
                                          <p:val>
                                            <p:fltVal val="0"/>
                                          </p:val>
                                        </p:tav>
                                        <p:tav tm="100000">
                                          <p:val>
                                            <p:strVal val="#ppt_w"/>
                                          </p:val>
                                        </p:tav>
                                      </p:tavLst>
                                    </p:anim>
                                    <p:anim calcmode="lin" valueType="num">
                                      <p:cBhvr>
                                        <p:cTn id="106" dur="500" fill="hold"/>
                                        <p:tgtEl>
                                          <p:spTgt spid="5122">
                                            <p:txEl>
                                              <p:pRg st="14" end="14"/>
                                            </p:txEl>
                                          </p:spTgt>
                                        </p:tgtEl>
                                        <p:attrNameLst>
                                          <p:attrName>ppt_h</p:attrName>
                                        </p:attrNameLst>
                                      </p:cBhvr>
                                      <p:tavLst>
                                        <p:tav tm="0">
                                          <p:val>
                                            <p:fltVal val="0"/>
                                          </p:val>
                                        </p:tav>
                                        <p:tav tm="100000">
                                          <p:val>
                                            <p:strVal val="#ppt_h"/>
                                          </p:val>
                                        </p:tav>
                                      </p:tavLst>
                                    </p:anim>
                                    <p:animEffect transition="in" filter="fade">
                                      <p:cBhvr>
                                        <p:cTn id="107" dur="500"/>
                                        <p:tgtEl>
                                          <p:spTgt spid="512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17672" y="1652175"/>
            <a:ext cx="8229600" cy="4525963"/>
          </a:xfrm>
        </p:spPr>
        <p:txBody>
          <a:bodyPr>
            <a:normAutofit/>
          </a:bodyPr>
          <a:lstStyle/>
          <a:p>
            <a:pPr>
              <a:buNone/>
            </a:pPr>
            <a:r>
              <a:rPr lang="en-US" sz="1500" i="1" dirty="0" smtClean="0"/>
              <a:t>(1) In </a:t>
            </a:r>
            <a:r>
              <a:rPr lang="en-US" sz="1500" i="1" dirty="0"/>
              <a:t>justice to those who place their interests in his care, a Landman shall be informed regarding laws, proposed legislation, governmental regulations, public policies, and current market conditions in his area of represented expertise, in order to be in a position to advise his employer or client properly (D, E).* (*References are to the foregoing summary of the standards of professional conduct and guiding principles and ideals mandated by the Code of Ethics and HAPL By-Laws</a:t>
            </a:r>
            <a:r>
              <a:rPr lang="en-US" sz="1500" i="1" dirty="0" smtClean="0"/>
              <a:t>.)</a:t>
            </a:r>
          </a:p>
          <a:p>
            <a:pPr>
              <a:buNone/>
            </a:pPr>
            <a:endParaRPr lang="en-US" sz="1500" i="1" dirty="0" smtClean="0"/>
          </a:p>
          <a:p>
            <a:r>
              <a:rPr lang="en-US" sz="1800" i="1" dirty="0" smtClean="0">
                <a:solidFill>
                  <a:srgbClr val="C00000"/>
                </a:solidFill>
              </a:rPr>
              <a:t>Stay on top of:</a:t>
            </a:r>
          </a:p>
          <a:p>
            <a:pPr lvl="1"/>
            <a:r>
              <a:rPr lang="en-US" sz="1800" i="1" dirty="0" smtClean="0">
                <a:solidFill>
                  <a:srgbClr val="C00000"/>
                </a:solidFill>
              </a:rPr>
              <a:t>Law</a:t>
            </a:r>
          </a:p>
          <a:p>
            <a:pPr lvl="1"/>
            <a:r>
              <a:rPr lang="en-US" sz="1800" i="1" dirty="0" smtClean="0">
                <a:solidFill>
                  <a:srgbClr val="C00000"/>
                </a:solidFill>
              </a:rPr>
              <a:t>Proposed legislation</a:t>
            </a:r>
          </a:p>
          <a:p>
            <a:pPr lvl="1"/>
            <a:r>
              <a:rPr lang="en-US" sz="1800" i="1" dirty="0" smtClean="0">
                <a:solidFill>
                  <a:srgbClr val="C00000"/>
                </a:solidFill>
              </a:rPr>
              <a:t>Regulations</a:t>
            </a:r>
          </a:p>
          <a:p>
            <a:pPr lvl="1"/>
            <a:r>
              <a:rPr lang="en-US" sz="1800" i="1" dirty="0" smtClean="0">
                <a:solidFill>
                  <a:srgbClr val="C00000"/>
                </a:solidFill>
              </a:rPr>
              <a:t>Market</a:t>
            </a:r>
          </a:p>
          <a:p>
            <a:r>
              <a:rPr lang="en-US" sz="1800" i="1" dirty="0" smtClean="0">
                <a:solidFill>
                  <a:srgbClr val="C00000"/>
                </a:solidFill>
              </a:rPr>
              <a:t>TO BE ABLE TO ADVISE </a:t>
            </a:r>
            <a:r>
              <a:rPr lang="en-US" sz="1800" i="1" u="sng" dirty="0" smtClean="0">
                <a:solidFill>
                  <a:srgbClr val="C00000"/>
                </a:solidFill>
              </a:rPr>
              <a:t>YOUR</a:t>
            </a:r>
            <a:r>
              <a:rPr lang="en-US" sz="1800" i="1" dirty="0" smtClean="0">
                <a:solidFill>
                  <a:srgbClr val="C00000"/>
                </a:solidFill>
              </a:rPr>
              <a:t> CLIENT/EMPLOYER</a:t>
            </a:r>
            <a:endParaRPr lang="en-US" sz="1800" i="1" dirty="0">
              <a:solidFill>
                <a:srgbClr val="C00000"/>
              </a:solidFill>
            </a:endParaRPr>
          </a:p>
          <a:p>
            <a:pPr eaLnBrk="1" hangingPunct="1">
              <a:buFont typeface="Arial" charset="0"/>
              <a:buNone/>
            </a:pPr>
            <a:endParaRPr lang="en-US" b="1" dirty="0" smtClean="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11</a:t>
            </a:fld>
            <a:endParaRPr lang="en-US" dirty="0" smtClean="0">
              <a:solidFill>
                <a:schemeClr val="tx2"/>
              </a:solidFill>
            </a:endParaRPr>
          </a:p>
        </p:txBody>
      </p:sp>
      <p:sp>
        <p:nvSpPr>
          <p:cNvPr id="6146" name="Title 1"/>
          <p:cNvSpPr>
            <a:spLocks noGrp="1"/>
          </p:cNvSpPr>
          <p:nvPr>
            <p:ph type="title"/>
          </p:nvPr>
        </p:nvSpPr>
        <p:spPr>
          <a:xfrm>
            <a:off x="457200" y="509175"/>
            <a:ext cx="8229600" cy="1143000"/>
          </a:xfrm>
        </p:spPr>
        <p:txBody>
          <a:bodyPr>
            <a:noAutofit/>
          </a:bodyPr>
          <a:lstStyle/>
          <a:p>
            <a:pPr algn="ctr">
              <a:defRPr/>
            </a:pPr>
            <a:r>
              <a:rPr lang="en-US" sz="4000" u="sng" dirty="0">
                <a:solidFill>
                  <a:schemeClr val="accent1"/>
                </a:solidFill>
                <a:latin typeface="Playbill" pitchFamily="82" charset="0"/>
              </a:rPr>
              <a:t>The Fifteen Standards of </a:t>
            </a:r>
            <a:r>
              <a:rPr lang="en-US" sz="4000" u="sng" dirty="0" smtClean="0">
                <a:solidFill>
                  <a:schemeClr val="accent1"/>
                </a:solidFill>
                <a:latin typeface="Playbill" pitchFamily="82" charset="0"/>
              </a:rPr>
              <a:t>Practice</a:t>
            </a:r>
            <a:br>
              <a:rPr lang="en-US" sz="4000" u="sng" dirty="0" smtClean="0">
                <a:solidFill>
                  <a:schemeClr val="accent1"/>
                </a:solidFill>
                <a:latin typeface="Playbill" pitchFamily="82" charset="0"/>
              </a:rPr>
            </a:br>
            <a:r>
              <a:rPr lang="en-US" sz="2800" u="sng" dirty="0" smtClean="0">
                <a:solidFill>
                  <a:schemeClr val="accent1"/>
                </a:solidFill>
                <a:latin typeface="Playbill" pitchFamily="82" charset="0"/>
              </a:rPr>
              <a:t>(1) Be Informed</a:t>
            </a:r>
            <a:r>
              <a:rPr lang="en-US" sz="4000" u="sng" dirty="0" smtClean="0">
                <a:solidFill>
                  <a:schemeClr val="accent1"/>
                </a:solidFill>
                <a:latin typeface="Playbill" pitchFamily="82" charset="0"/>
              </a:rPr>
              <a:t/>
            </a:r>
            <a:br>
              <a:rPr lang="en-US" sz="4000" u="sng" dirty="0" smtClean="0">
                <a:solidFill>
                  <a:schemeClr val="accent1"/>
                </a:solidFill>
                <a:latin typeface="Playbill" pitchFamily="82" charset="0"/>
              </a:rPr>
            </a:br>
            <a:endParaRPr sz="4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371151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p:cTn id="19"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122">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 calcmode="lin" valueType="num">
                                      <p:cBhvr>
                                        <p:cTn id="24"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122">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122">
                                            <p:txEl>
                                              <p:pRg st="5" end="5"/>
                                            </p:txEl>
                                          </p:spTgt>
                                        </p:tgtEl>
                                        <p:attrNameLst>
                                          <p:attrName>style.visibility</p:attrName>
                                        </p:attrNameLst>
                                      </p:cBhvr>
                                      <p:to>
                                        <p:strVal val="visible"/>
                                      </p:to>
                                    </p:set>
                                    <p:anim calcmode="lin" valueType="num">
                                      <p:cBhvr>
                                        <p:cTn id="29"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5122">
                                            <p:txEl>
                                              <p:pRg st="5" end="5"/>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122">
                                            <p:txEl>
                                              <p:pRg st="6" end="6"/>
                                            </p:txEl>
                                          </p:spTgt>
                                        </p:tgtEl>
                                        <p:attrNameLst>
                                          <p:attrName>style.visibility</p:attrName>
                                        </p:attrNameLst>
                                      </p:cBhvr>
                                      <p:to>
                                        <p:strVal val="visible"/>
                                      </p:to>
                                    </p:set>
                                    <p:anim calcmode="lin" valueType="num">
                                      <p:cBhvr>
                                        <p:cTn id="34"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512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122">
                                            <p:txEl>
                                              <p:pRg st="7" end="7"/>
                                            </p:txEl>
                                          </p:spTgt>
                                        </p:tgtEl>
                                        <p:attrNameLst>
                                          <p:attrName>style.visibility</p:attrName>
                                        </p:attrNameLst>
                                      </p:cBhvr>
                                      <p:to>
                                        <p:strVal val="visible"/>
                                      </p:to>
                                    </p:set>
                                    <p:anim calcmode="lin" valueType="num">
                                      <p:cBhvr>
                                        <p:cTn id="41"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41385" y="1746950"/>
            <a:ext cx="8229600" cy="4525963"/>
          </a:xfrm>
        </p:spPr>
        <p:txBody>
          <a:bodyPr>
            <a:normAutofit/>
          </a:bodyPr>
          <a:lstStyle/>
          <a:p>
            <a:pPr>
              <a:buNone/>
            </a:pPr>
            <a:r>
              <a:rPr lang="en-US" sz="1500" i="1" dirty="0" smtClean="0"/>
              <a:t>(2) </a:t>
            </a:r>
            <a:r>
              <a:rPr lang="en-US" sz="1600" i="1" dirty="0" smtClean="0"/>
              <a:t>It </a:t>
            </a:r>
            <a:r>
              <a:rPr lang="en-US" sz="1600" i="1" dirty="0"/>
              <a:t>is the duty of the Landman to protect the members of the public with whom he deals against fraud, misrepresentation, and unethical practices. He shall eliminate any practices which could be damaging to the public or bring discredit to the petroleum, mining or environmental </a:t>
            </a:r>
            <a:r>
              <a:rPr lang="en-US" sz="1600" i="1" dirty="0" smtClean="0"/>
              <a:t>industries.</a:t>
            </a:r>
            <a:endParaRPr lang="en-US" sz="1500" i="1" dirty="0"/>
          </a:p>
          <a:p>
            <a:endParaRPr lang="en-US" sz="1800" i="1" dirty="0" smtClean="0">
              <a:solidFill>
                <a:srgbClr val="C00000"/>
              </a:solidFill>
            </a:endParaRPr>
          </a:p>
          <a:p>
            <a:r>
              <a:rPr lang="en-US" sz="1800" i="1" dirty="0" smtClean="0">
                <a:solidFill>
                  <a:srgbClr val="C00000"/>
                </a:solidFill>
              </a:rPr>
              <a:t>You have a DUTY to protect the public AGAINST</a:t>
            </a:r>
            <a:endParaRPr lang="en-US" sz="1800" i="1" dirty="0">
              <a:solidFill>
                <a:srgbClr val="C00000"/>
              </a:solidFill>
            </a:endParaRPr>
          </a:p>
          <a:p>
            <a:pPr lvl="1"/>
            <a:r>
              <a:rPr lang="en-US" sz="1800" i="1" dirty="0" smtClean="0">
                <a:solidFill>
                  <a:srgbClr val="C00000"/>
                </a:solidFill>
              </a:rPr>
              <a:t>Fraud</a:t>
            </a:r>
            <a:endParaRPr lang="en-US" sz="1800" i="1" dirty="0">
              <a:solidFill>
                <a:srgbClr val="C00000"/>
              </a:solidFill>
            </a:endParaRPr>
          </a:p>
          <a:p>
            <a:pPr lvl="1"/>
            <a:r>
              <a:rPr lang="en-US" sz="1800" i="1" dirty="0" smtClean="0">
                <a:solidFill>
                  <a:srgbClr val="C00000"/>
                </a:solidFill>
              </a:rPr>
              <a:t>Misrepresentations</a:t>
            </a:r>
            <a:endParaRPr lang="en-US" sz="1800" i="1" dirty="0">
              <a:solidFill>
                <a:srgbClr val="C00000"/>
              </a:solidFill>
            </a:endParaRPr>
          </a:p>
          <a:p>
            <a:pPr lvl="1"/>
            <a:r>
              <a:rPr lang="en-US" sz="1800" i="1" dirty="0" smtClean="0">
                <a:solidFill>
                  <a:srgbClr val="C00000"/>
                </a:solidFill>
              </a:rPr>
              <a:t>Unethical Practices</a:t>
            </a:r>
            <a:endParaRPr lang="en-US" sz="1800" i="1" dirty="0">
              <a:solidFill>
                <a:srgbClr val="C00000"/>
              </a:solidFill>
            </a:endParaRPr>
          </a:p>
          <a:p>
            <a:pPr marL="393192" lvl="1" indent="0">
              <a:buNone/>
            </a:pPr>
            <a:endParaRPr lang="en-US" sz="1800" i="1" dirty="0">
              <a:solidFill>
                <a:srgbClr val="C00000"/>
              </a:solidFill>
            </a:endParaRPr>
          </a:p>
          <a:p>
            <a:r>
              <a:rPr lang="en-US" sz="1800" i="1" dirty="0" smtClean="0">
                <a:solidFill>
                  <a:srgbClr val="C00000"/>
                </a:solidFill>
              </a:rPr>
              <a:t>You PROTECT the industry by doing so </a:t>
            </a:r>
            <a:endParaRPr lang="en-US" sz="1800" i="1" dirty="0">
              <a:solidFill>
                <a:srgbClr val="C00000"/>
              </a:solidFill>
            </a:endParaRPr>
          </a:p>
          <a:p>
            <a:pPr eaLnBrk="1" hangingPunct="1">
              <a:buFont typeface="Arial" charset="0"/>
              <a:buNone/>
            </a:pPr>
            <a:endParaRPr lang="en-US" b="1" dirty="0" smtClean="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12</a:t>
            </a:fld>
            <a:endParaRPr lang="en-US" dirty="0" smtClean="0">
              <a:solidFill>
                <a:schemeClr val="tx2"/>
              </a:solidFill>
            </a:endParaRPr>
          </a:p>
        </p:txBody>
      </p:sp>
      <p:sp>
        <p:nvSpPr>
          <p:cNvPr id="6146" name="Title 1"/>
          <p:cNvSpPr>
            <a:spLocks noGrp="1"/>
          </p:cNvSpPr>
          <p:nvPr>
            <p:ph type="title"/>
          </p:nvPr>
        </p:nvSpPr>
        <p:spPr>
          <a:xfrm>
            <a:off x="457200" y="509175"/>
            <a:ext cx="8229600" cy="1143000"/>
          </a:xfrm>
        </p:spPr>
        <p:txBody>
          <a:bodyPr>
            <a:noAutofit/>
          </a:bodyPr>
          <a:lstStyle/>
          <a:p>
            <a:pPr algn="ctr">
              <a:defRPr/>
            </a:pPr>
            <a:r>
              <a:rPr lang="en-US" sz="4000" u="sng" dirty="0">
                <a:solidFill>
                  <a:schemeClr val="accent1"/>
                </a:solidFill>
                <a:latin typeface="Playbill" pitchFamily="82" charset="0"/>
              </a:rPr>
              <a:t>The Fifteen Standards of </a:t>
            </a:r>
            <a:r>
              <a:rPr lang="en-US" sz="4000" u="sng" dirty="0" smtClean="0">
                <a:solidFill>
                  <a:schemeClr val="accent1"/>
                </a:solidFill>
                <a:latin typeface="Playbill" pitchFamily="82" charset="0"/>
              </a:rPr>
              <a:t>Practice</a:t>
            </a:r>
            <a:br>
              <a:rPr lang="en-US" sz="4000" u="sng" dirty="0" smtClean="0">
                <a:solidFill>
                  <a:schemeClr val="accent1"/>
                </a:solidFill>
                <a:latin typeface="Playbill" pitchFamily="82" charset="0"/>
              </a:rPr>
            </a:br>
            <a:r>
              <a:rPr lang="en-US" sz="2800" u="sng" dirty="0" smtClean="0">
                <a:solidFill>
                  <a:schemeClr val="accent1"/>
                </a:solidFill>
                <a:latin typeface="Playbill"/>
              </a:rPr>
              <a:t>(2) Protect the Public</a:t>
            </a:r>
            <a:r>
              <a:rPr lang="en-US" sz="4000" u="sng" dirty="0" smtClean="0">
                <a:solidFill>
                  <a:schemeClr val="accent1"/>
                </a:solidFill>
                <a:latin typeface="Playbill" pitchFamily="82" charset="0"/>
              </a:rPr>
              <a:t/>
            </a:r>
            <a:br>
              <a:rPr lang="en-US" sz="4000" u="sng" dirty="0" smtClean="0">
                <a:solidFill>
                  <a:schemeClr val="accent1"/>
                </a:solidFill>
                <a:latin typeface="Playbill" pitchFamily="82" charset="0"/>
              </a:rPr>
            </a:br>
            <a:endParaRPr sz="4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200044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p:cTn id="19"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122">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 calcmode="lin" valueType="num">
                                      <p:cBhvr>
                                        <p:cTn id="24"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122">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122">
                                            <p:txEl>
                                              <p:pRg st="5" end="5"/>
                                            </p:txEl>
                                          </p:spTgt>
                                        </p:tgtEl>
                                        <p:attrNameLst>
                                          <p:attrName>style.visibility</p:attrName>
                                        </p:attrNameLst>
                                      </p:cBhvr>
                                      <p:to>
                                        <p:strVal val="visible"/>
                                      </p:to>
                                    </p:set>
                                    <p:anim calcmode="lin" valueType="num">
                                      <p:cBhvr>
                                        <p:cTn id="29"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512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122">
                                            <p:txEl>
                                              <p:pRg st="7" end="7"/>
                                            </p:txEl>
                                          </p:spTgt>
                                        </p:tgtEl>
                                        <p:attrNameLst>
                                          <p:attrName>style.visibility</p:attrName>
                                        </p:attrNameLst>
                                      </p:cBhvr>
                                      <p:to>
                                        <p:strVal val="visible"/>
                                      </p:to>
                                    </p:set>
                                    <p:anim calcmode="lin" valueType="num">
                                      <p:cBhvr>
                                        <p:cTn id="36"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8638" y="1788861"/>
            <a:ext cx="8229600" cy="4525963"/>
          </a:xfrm>
        </p:spPr>
        <p:txBody>
          <a:bodyPr>
            <a:normAutofit/>
          </a:bodyPr>
          <a:lstStyle/>
          <a:p>
            <a:pPr>
              <a:buNone/>
            </a:pPr>
            <a:r>
              <a:rPr lang="en-US" sz="1500" i="1" dirty="0" smtClean="0"/>
              <a:t>(3) I</a:t>
            </a:r>
            <a:r>
              <a:rPr lang="en-US" sz="1600" i="1" dirty="0" smtClean="0"/>
              <a:t>n </a:t>
            </a:r>
            <a:r>
              <a:rPr lang="en-US" sz="1600" i="1" dirty="0"/>
              <a:t>accepting employment, the Landman pledges himself to protect and promote the interests of his employer or client. This obligation of absolute fidelity to the employer’s or client’s interest is primary, but it does not relieve the Landman of his obligation to treat fairly all parties to any transaction, or act in an ethical manner (A, B</a:t>
            </a:r>
            <a:r>
              <a:rPr lang="en-US" sz="1600" i="1" dirty="0" smtClean="0"/>
              <a:t>).</a:t>
            </a:r>
          </a:p>
          <a:p>
            <a:pPr>
              <a:buNone/>
            </a:pPr>
            <a:endParaRPr lang="en-US" sz="1600" i="1" dirty="0"/>
          </a:p>
          <a:p>
            <a:r>
              <a:rPr lang="en-US" sz="1800" i="1" dirty="0">
                <a:solidFill>
                  <a:srgbClr val="C00000"/>
                </a:solidFill>
              </a:rPr>
              <a:t>You have a </a:t>
            </a:r>
            <a:r>
              <a:rPr lang="en-US" sz="1800" i="1" dirty="0" smtClean="0">
                <a:solidFill>
                  <a:srgbClr val="C00000"/>
                </a:solidFill>
              </a:rPr>
              <a:t>PLEDGE </a:t>
            </a:r>
            <a:r>
              <a:rPr lang="en-US" sz="1800" i="1" dirty="0">
                <a:solidFill>
                  <a:srgbClr val="C00000"/>
                </a:solidFill>
              </a:rPr>
              <a:t>to </a:t>
            </a:r>
            <a:r>
              <a:rPr lang="en-US" sz="1800" i="1" dirty="0" smtClean="0">
                <a:solidFill>
                  <a:srgbClr val="C00000"/>
                </a:solidFill>
              </a:rPr>
              <a:t>protect AND PROMOTE your Client/Employer’s interests with a “PRIMARY FIDELITY” </a:t>
            </a:r>
            <a:endParaRPr lang="en-US" sz="1800" i="1" dirty="0">
              <a:solidFill>
                <a:srgbClr val="C00000"/>
              </a:solidFill>
            </a:endParaRPr>
          </a:p>
          <a:p>
            <a:pPr marL="393192" lvl="1" indent="0">
              <a:buNone/>
            </a:pPr>
            <a:endParaRPr lang="en-US" sz="1800" i="1" dirty="0">
              <a:solidFill>
                <a:srgbClr val="C00000"/>
              </a:solidFill>
            </a:endParaRPr>
          </a:p>
          <a:p>
            <a:r>
              <a:rPr lang="en-US" sz="1800" i="1" dirty="0" smtClean="0">
                <a:solidFill>
                  <a:srgbClr val="C00000"/>
                </a:solidFill>
              </a:rPr>
              <a:t>Webster defines “Fidelity” as:</a:t>
            </a:r>
          </a:p>
          <a:p>
            <a:pPr marL="109728" indent="0">
              <a:buNone/>
            </a:pPr>
            <a:r>
              <a:rPr lang="en-US" sz="1800" dirty="0" smtClean="0"/>
              <a:t>	“</a:t>
            </a:r>
            <a:r>
              <a:rPr lang="en-US" sz="1800" i="1" dirty="0" smtClean="0">
                <a:solidFill>
                  <a:srgbClr val="C00000"/>
                </a:solidFill>
              </a:rPr>
              <a:t>the </a:t>
            </a:r>
            <a:r>
              <a:rPr lang="en-US" sz="1800" i="1" dirty="0">
                <a:solidFill>
                  <a:srgbClr val="C00000"/>
                </a:solidFill>
              </a:rPr>
              <a:t>quality or state of being </a:t>
            </a:r>
            <a:r>
              <a:rPr lang="en-US" sz="1800" i="1" dirty="0" smtClean="0">
                <a:solidFill>
                  <a:srgbClr val="C00000"/>
                </a:solidFill>
                <a:hlinkClick r:id="rId2"/>
              </a:rPr>
              <a:t>faithful</a:t>
            </a:r>
            <a:r>
              <a:rPr lang="en-US" sz="1800" i="1" dirty="0" smtClean="0">
                <a:solidFill>
                  <a:srgbClr val="C00000"/>
                </a:solidFill>
              </a:rPr>
              <a:t>”</a:t>
            </a:r>
            <a:endParaRPr lang="en-US" sz="1800" i="1" dirty="0">
              <a:solidFill>
                <a:srgbClr val="C00000"/>
              </a:solidFill>
            </a:endParaRPr>
          </a:p>
          <a:p>
            <a:endParaRPr lang="en-US" sz="1500" i="1" dirty="0" smtClean="0"/>
          </a:p>
          <a:p>
            <a:r>
              <a:rPr lang="en-US" sz="1800" i="1" dirty="0" smtClean="0">
                <a:solidFill>
                  <a:srgbClr val="C00000"/>
                </a:solidFill>
              </a:rPr>
              <a:t>But not at the expense of ethics and fair dealing</a:t>
            </a:r>
            <a:endParaRPr lang="en-US" sz="1800" i="1" dirty="0">
              <a:solidFill>
                <a:srgbClr val="C00000"/>
              </a:solidFill>
            </a:endParaRPr>
          </a:p>
          <a:p>
            <a:pPr eaLnBrk="1" hangingPunct="1">
              <a:buFont typeface="Arial" charset="0"/>
              <a:buNone/>
            </a:pPr>
            <a:endParaRPr lang="en-US" b="1" dirty="0" smtClean="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13</a:t>
            </a:fld>
            <a:endParaRPr lang="en-US" dirty="0" smtClean="0">
              <a:solidFill>
                <a:schemeClr val="tx2"/>
              </a:solidFill>
            </a:endParaRPr>
          </a:p>
        </p:txBody>
      </p:sp>
      <p:sp>
        <p:nvSpPr>
          <p:cNvPr id="6146" name="Title 1"/>
          <p:cNvSpPr>
            <a:spLocks noGrp="1"/>
          </p:cNvSpPr>
          <p:nvPr>
            <p:ph type="title"/>
          </p:nvPr>
        </p:nvSpPr>
        <p:spPr>
          <a:xfrm>
            <a:off x="457200" y="509175"/>
            <a:ext cx="8229600" cy="1143000"/>
          </a:xfrm>
        </p:spPr>
        <p:txBody>
          <a:bodyPr>
            <a:noAutofit/>
          </a:bodyPr>
          <a:lstStyle/>
          <a:p>
            <a:pPr algn="ctr">
              <a:defRPr/>
            </a:pPr>
            <a:r>
              <a:rPr lang="en-US" sz="4000" u="sng" dirty="0">
                <a:solidFill>
                  <a:schemeClr val="accent1"/>
                </a:solidFill>
                <a:latin typeface="Playbill" pitchFamily="82" charset="0"/>
              </a:rPr>
              <a:t>The Fifteen Standards of </a:t>
            </a:r>
            <a:r>
              <a:rPr lang="en-US" sz="4000" u="sng" dirty="0" smtClean="0">
                <a:solidFill>
                  <a:schemeClr val="accent1"/>
                </a:solidFill>
                <a:latin typeface="Playbill" pitchFamily="82" charset="0"/>
              </a:rPr>
              <a:t>Practice</a:t>
            </a:r>
            <a:br>
              <a:rPr lang="en-US" sz="4000" u="sng" dirty="0" smtClean="0">
                <a:solidFill>
                  <a:schemeClr val="accent1"/>
                </a:solidFill>
                <a:latin typeface="Playbill" pitchFamily="82" charset="0"/>
              </a:rPr>
            </a:br>
            <a:r>
              <a:rPr lang="en-US" sz="2800" u="sng" dirty="0" smtClean="0">
                <a:solidFill>
                  <a:schemeClr val="accent1"/>
                </a:solidFill>
                <a:latin typeface="Playbill"/>
              </a:rPr>
              <a:t>(3) Protect Your Employer/Client</a:t>
            </a:r>
            <a:r>
              <a:rPr lang="en-US" sz="2800" u="sng" dirty="0" smtClean="0">
                <a:solidFill>
                  <a:schemeClr val="accent1"/>
                </a:solidFill>
                <a:latin typeface="Playbill" pitchFamily="82" charset="0"/>
              </a:rPr>
              <a:t/>
            </a:r>
            <a:br>
              <a:rPr lang="en-US" sz="2800" u="sng" dirty="0" smtClean="0">
                <a:solidFill>
                  <a:schemeClr val="accent1"/>
                </a:solidFill>
                <a:latin typeface="Playbill" pitchFamily="82" charset="0"/>
              </a:rPr>
            </a:br>
            <a:endParaRPr sz="2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4286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4" end="4"/>
                                            </p:txEl>
                                          </p:spTgt>
                                        </p:tgtEl>
                                        <p:attrNameLst>
                                          <p:attrName>style.visibility</p:attrName>
                                        </p:attrNameLst>
                                      </p:cBhvr>
                                      <p:to>
                                        <p:strVal val="visible"/>
                                      </p:to>
                                    </p:set>
                                    <p:anim calcmode="lin" valueType="num">
                                      <p:cBhvr>
                                        <p:cTn id="21"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1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2">
                                            <p:txEl>
                                              <p:pRg st="5" end="5"/>
                                            </p:txEl>
                                          </p:spTgt>
                                        </p:tgtEl>
                                        <p:attrNameLst>
                                          <p:attrName>style.visibility</p:attrName>
                                        </p:attrNameLst>
                                      </p:cBhvr>
                                      <p:to>
                                        <p:strVal val="visible"/>
                                      </p:to>
                                    </p:set>
                                    <p:anim calcmode="lin" valueType="num">
                                      <p:cBhvr>
                                        <p:cTn id="28"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512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2">
                                            <p:txEl>
                                              <p:pRg st="7" end="7"/>
                                            </p:txEl>
                                          </p:spTgt>
                                        </p:tgtEl>
                                        <p:attrNameLst>
                                          <p:attrName>style.visibility</p:attrName>
                                        </p:attrNameLst>
                                      </p:cBhvr>
                                      <p:to>
                                        <p:strVal val="visible"/>
                                      </p:to>
                                    </p:set>
                                    <p:anim calcmode="lin" valueType="num">
                                      <p:cBhvr>
                                        <p:cTn id="35"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17672" y="1869844"/>
            <a:ext cx="8229600" cy="4525963"/>
          </a:xfrm>
        </p:spPr>
        <p:txBody>
          <a:bodyPr>
            <a:normAutofit/>
          </a:bodyPr>
          <a:lstStyle/>
          <a:p>
            <a:pPr>
              <a:buNone/>
            </a:pPr>
            <a:r>
              <a:rPr lang="en-US" sz="1500" i="1" dirty="0" smtClean="0"/>
              <a:t>(4) </a:t>
            </a:r>
            <a:r>
              <a:rPr lang="en-US" sz="1600" i="1" dirty="0" smtClean="0"/>
              <a:t>The </a:t>
            </a:r>
            <a:r>
              <a:rPr lang="en-US" sz="1600" i="1" dirty="0"/>
              <a:t>Landman shall not accept compensation from more than one principal for providing the same service, nor accept compensation from more than one party to a transaction, without the full knowledge of all principals or parties to the transaction (B, C).</a:t>
            </a:r>
            <a:endParaRPr lang="en-US" sz="1500" i="1" dirty="0"/>
          </a:p>
          <a:p>
            <a:pPr eaLnBrk="1" hangingPunct="1">
              <a:buFont typeface="Arial" charset="0"/>
              <a:buNone/>
            </a:pPr>
            <a:endParaRPr lang="en-US" b="1" dirty="0" smtClean="0"/>
          </a:p>
          <a:p>
            <a:r>
              <a:rPr lang="en-US" sz="1800" i="1" dirty="0" smtClean="0">
                <a:solidFill>
                  <a:srgbClr val="C00000"/>
                </a:solidFill>
              </a:rPr>
              <a:t>You SHALL not:</a:t>
            </a:r>
          </a:p>
          <a:p>
            <a:pPr lvl="1"/>
            <a:r>
              <a:rPr lang="en-US" sz="1400" i="1" dirty="0" smtClean="0">
                <a:solidFill>
                  <a:srgbClr val="C00000"/>
                </a:solidFill>
              </a:rPr>
              <a:t>Get paid TWICE for the same service; OR</a:t>
            </a:r>
          </a:p>
          <a:p>
            <a:pPr lvl="1"/>
            <a:r>
              <a:rPr lang="en-US" sz="1400" i="1" dirty="0" smtClean="0">
                <a:solidFill>
                  <a:srgbClr val="C00000"/>
                </a:solidFill>
              </a:rPr>
              <a:t>Get paid BY MORE THAN ONE PARTY to a transaction </a:t>
            </a:r>
            <a:endParaRPr lang="en-US" sz="1400" i="1" dirty="0">
              <a:solidFill>
                <a:srgbClr val="C00000"/>
              </a:solidFill>
            </a:endParaRPr>
          </a:p>
          <a:p>
            <a:pPr marL="393192" lvl="1" indent="0">
              <a:buNone/>
            </a:pPr>
            <a:endParaRPr lang="en-US" sz="1800" i="1" dirty="0">
              <a:solidFill>
                <a:srgbClr val="C00000"/>
              </a:solidFill>
            </a:endParaRPr>
          </a:p>
          <a:p>
            <a:r>
              <a:rPr lang="en-US" sz="1800" i="1" dirty="0" smtClean="0">
                <a:solidFill>
                  <a:srgbClr val="C00000"/>
                </a:solidFill>
              </a:rPr>
              <a:t>UNLESS EVERYONE ONE IS AWARE YOU ARE DOING SO (knowledge required but NOT consent)</a:t>
            </a:r>
          </a:p>
          <a:p>
            <a:r>
              <a:rPr lang="en-US" sz="1800" i="1" dirty="0" smtClean="0">
                <a:solidFill>
                  <a:srgbClr val="C00000"/>
                </a:solidFill>
              </a:rPr>
              <a:t>Lets be frank….this could be considered “stealing”</a:t>
            </a:r>
            <a:endParaRPr lang="en-US" dirty="0" smtClean="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14</a:t>
            </a:fld>
            <a:endParaRPr lang="en-US" dirty="0" smtClean="0">
              <a:solidFill>
                <a:schemeClr val="tx2"/>
              </a:solidFill>
            </a:endParaRPr>
          </a:p>
        </p:txBody>
      </p:sp>
      <p:sp>
        <p:nvSpPr>
          <p:cNvPr id="6146" name="Title 1"/>
          <p:cNvSpPr>
            <a:spLocks noGrp="1"/>
          </p:cNvSpPr>
          <p:nvPr>
            <p:ph type="title"/>
          </p:nvPr>
        </p:nvSpPr>
        <p:spPr>
          <a:xfrm>
            <a:off x="513272" y="336642"/>
            <a:ext cx="8229600" cy="1143000"/>
          </a:xfrm>
        </p:spPr>
        <p:txBody>
          <a:bodyPr>
            <a:noAutofit/>
          </a:bodyPr>
          <a:lstStyle/>
          <a:p>
            <a:pPr algn="ctr">
              <a:defRPr/>
            </a:pPr>
            <a:r>
              <a:rPr lang="en-US" sz="4000" u="sng" dirty="0">
                <a:solidFill>
                  <a:schemeClr val="accent1"/>
                </a:solidFill>
                <a:latin typeface="Playbill" pitchFamily="82" charset="0"/>
              </a:rPr>
              <a:t>The Fifteen Standards of </a:t>
            </a:r>
            <a:r>
              <a:rPr lang="en-US" sz="4000" u="sng" dirty="0" smtClean="0">
                <a:solidFill>
                  <a:schemeClr val="accent1"/>
                </a:solidFill>
                <a:latin typeface="Playbill" pitchFamily="82" charset="0"/>
              </a:rPr>
              <a:t>Practice</a:t>
            </a:r>
            <a:br>
              <a:rPr lang="en-US" sz="4000" u="sng" dirty="0" smtClean="0">
                <a:solidFill>
                  <a:schemeClr val="accent1"/>
                </a:solidFill>
                <a:latin typeface="Playbill" pitchFamily="82" charset="0"/>
              </a:rPr>
            </a:br>
            <a:r>
              <a:rPr lang="en-US" sz="2800" u="sng" dirty="0" smtClean="0">
                <a:solidFill>
                  <a:schemeClr val="accent1"/>
                </a:solidFill>
                <a:latin typeface="Playbill"/>
              </a:rPr>
              <a:t>(4) Don’t Double Bill or Have Two Masters</a:t>
            </a:r>
            <a:endParaRPr sz="2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273219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p:cTn id="19"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122">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 calcmode="lin" valueType="num">
                                      <p:cBhvr>
                                        <p:cTn id="24"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12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anim calcmode="lin" valueType="num">
                                      <p:cBhvr>
                                        <p:cTn id="31"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512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122">
                                            <p:txEl>
                                              <p:pRg st="7" end="7"/>
                                            </p:txEl>
                                          </p:spTgt>
                                        </p:tgtEl>
                                        <p:attrNameLst>
                                          <p:attrName>style.visibility</p:attrName>
                                        </p:attrNameLst>
                                      </p:cBhvr>
                                      <p:to>
                                        <p:strVal val="visible"/>
                                      </p:to>
                                    </p:set>
                                    <p:anim calcmode="lin" valueType="num">
                                      <p:cBhvr>
                                        <p:cTn id="38"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8638" y="1788861"/>
            <a:ext cx="8229600" cy="4525963"/>
          </a:xfrm>
        </p:spPr>
        <p:txBody>
          <a:bodyPr>
            <a:normAutofit/>
          </a:bodyPr>
          <a:lstStyle/>
          <a:p>
            <a:pPr>
              <a:buNone/>
            </a:pPr>
            <a:r>
              <a:rPr lang="en-US" sz="1500" i="1" dirty="0" smtClean="0"/>
              <a:t>(5)</a:t>
            </a:r>
            <a:r>
              <a:rPr lang="en-US" sz="1600" i="1" dirty="0" smtClean="0"/>
              <a:t>The </a:t>
            </a:r>
            <a:r>
              <a:rPr lang="en-US" sz="1600" i="1" dirty="0"/>
              <a:t>Landman shall not deny equal professional services to any person for reasons of race, creed, sex or country of national origin. The Landman shall not be a party to any plan or agreement to discriminate against a person or persons on the basis of race, creed, sex or country of national origin (A, G</a:t>
            </a:r>
            <a:r>
              <a:rPr lang="en-US" sz="1600" i="1" dirty="0" smtClean="0"/>
              <a:t>)</a:t>
            </a:r>
          </a:p>
          <a:p>
            <a:pPr>
              <a:buNone/>
            </a:pPr>
            <a:endParaRPr lang="en-US" sz="1600" i="1" dirty="0"/>
          </a:p>
          <a:p>
            <a:r>
              <a:rPr lang="en-US" sz="1800" i="1" dirty="0" smtClean="0">
                <a:solidFill>
                  <a:srgbClr val="C00000"/>
                </a:solidFill>
              </a:rPr>
              <a:t>In 2015 we hope that everyone knows not to discriminate:</a:t>
            </a:r>
          </a:p>
          <a:p>
            <a:pPr lvl="1"/>
            <a:r>
              <a:rPr lang="en-US" sz="1400" i="1" dirty="0" smtClean="0">
                <a:solidFill>
                  <a:srgbClr val="C00000"/>
                </a:solidFill>
              </a:rPr>
              <a:t>In providing services; or</a:t>
            </a:r>
          </a:p>
          <a:p>
            <a:pPr lvl="1"/>
            <a:r>
              <a:rPr lang="en-US" sz="1400" i="1" dirty="0" smtClean="0">
                <a:solidFill>
                  <a:srgbClr val="C00000"/>
                </a:solidFill>
              </a:rPr>
              <a:t>A plan or agreement to discriminate</a:t>
            </a:r>
            <a:endParaRPr lang="en-US" sz="1400" i="1" dirty="0">
              <a:solidFill>
                <a:srgbClr val="C00000"/>
              </a:solidFill>
            </a:endParaRPr>
          </a:p>
          <a:p>
            <a:pPr marL="393192" lvl="1" indent="0">
              <a:buNone/>
            </a:pPr>
            <a:endParaRPr lang="en-US" sz="1800" i="1" dirty="0">
              <a:solidFill>
                <a:srgbClr val="C00000"/>
              </a:solidFill>
            </a:endParaRPr>
          </a:p>
          <a:p>
            <a:r>
              <a:rPr lang="en-US" sz="1800" i="1" dirty="0" smtClean="0">
                <a:solidFill>
                  <a:srgbClr val="C00000"/>
                </a:solidFill>
              </a:rPr>
              <a:t>Be careful……..what may seem like a plan to extract the best deal if based on economic status or sophistication can appear to be discrimination.</a:t>
            </a:r>
            <a:endParaRPr lang="en-US" b="1" dirty="0"/>
          </a:p>
          <a:p>
            <a:pPr>
              <a:buNone/>
            </a:pPr>
            <a:endParaRPr lang="en-US" sz="1500" i="1" dirty="0"/>
          </a:p>
          <a:p>
            <a:pPr eaLnBrk="1" hangingPunct="1">
              <a:buFont typeface="Arial" charset="0"/>
              <a:buNone/>
            </a:pPr>
            <a:endParaRPr lang="en-US" b="1" i="1" dirty="0" smtClean="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15</a:t>
            </a:fld>
            <a:endParaRPr lang="en-US" dirty="0" smtClean="0">
              <a:solidFill>
                <a:schemeClr val="tx2"/>
              </a:solidFill>
            </a:endParaRPr>
          </a:p>
        </p:txBody>
      </p:sp>
      <p:sp>
        <p:nvSpPr>
          <p:cNvPr id="6146" name="Title 1"/>
          <p:cNvSpPr>
            <a:spLocks noGrp="1"/>
          </p:cNvSpPr>
          <p:nvPr>
            <p:ph type="title"/>
          </p:nvPr>
        </p:nvSpPr>
        <p:spPr>
          <a:xfrm>
            <a:off x="457200" y="509175"/>
            <a:ext cx="8229600" cy="1143000"/>
          </a:xfrm>
        </p:spPr>
        <p:txBody>
          <a:bodyPr>
            <a:noAutofit/>
          </a:bodyPr>
          <a:lstStyle/>
          <a:p>
            <a:pPr algn="ctr">
              <a:defRPr/>
            </a:pPr>
            <a:r>
              <a:rPr lang="en-US" sz="4000" u="sng" dirty="0">
                <a:solidFill>
                  <a:schemeClr val="accent1"/>
                </a:solidFill>
                <a:latin typeface="Playbill" pitchFamily="82" charset="0"/>
              </a:rPr>
              <a:t>The Fifteen Standards of </a:t>
            </a:r>
            <a:r>
              <a:rPr lang="en-US" sz="4000" u="sng" dirty="0" smtClean="0">
                <a:solidFill>
                  <a:schemeClr val="accent1"/>
                </a:solidFill>
                <a:latin typeface="Playbill" pitchFamily="82" charset="0"/>
              </a:rPr>
              <a:t>Practice</a:t>
            </a:r>
            <a:br>
              <a:rPr lang="en-US" sz="4000" u="sng" dirty="0" smtClean="0">
                <a:solidFill>
                  <a:schemeClr val="accent1"/>
                </a:solidFill>
                <a:latin typeface="Playbill" pitchFamily="82" charset="0"/>
              </a:rPr>
            </a:br>
            <a:r>
              <a:rPr lang="en-US" sz="2800" u="sng" dirty="0" smtClean="0">
                <a:solidFill>
                  <a:schemeClr val="accent1"/>
                </a:solidFill>
                <a:latin typeface="Playbill"/>
              </a:rPr>
              <a:t>(5) Don’t Discriminate</a:t>
            </a:r>
            <a:r>
              <a:rPr lang="en-US" sz="2800" u="sng" dirty="0" smtClean="0">
                <a:solidFill>
                  <a:schemeClr val="accent1"/>
                </a:solidFill>
                <a:latin typeface="Playbill" pitchFamily="82" charset="0"/>
              </a:rPr>
              <a:t/>
            </a:r>
            <a:br>
              <a:rPr lang="en-US" sz="2800" u="sng" dirty="0" smtClean="0">
                <a:solidFill>
                  <a:schemeClr val="accent1"/>
                </a:solidFill>
                <a:latin typeface="Playbill" pitchFamily="82" charset="0"/>
              </a:rPr>
            </a:br>
            <a:endParaRPr sz="2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319875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p:cTn id="19"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122">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 calcmode="lin" valueType="num">
                                      <p:cBhvr>
                                        <p:cTn id="24"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12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anim calcmode="lin" valueType="num">
                                      <p:cBhvr>
                                        <p:cTn id="31"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51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8638" y="1788861"/>
            <a:ext cx="8229600" cy="4525963"/>
          </a:xfrm>
        </p:spPr>
        <p:txBody>
          <a:bodyPr>
            <a:normAutofit/>
          </a:bodyPr>
          <a:lstStyle/>
          <a:p>
            <a:pPr>
              <a:buNone/>
            </a:pPr>
            <a:r>
              <a:rPr lang="en-US" sz="1500" i="1" dirty="0" smtClean="0"/>
              <a:t>(6) </a:t>
            </a:r>
            <a:r>
              <a:rPr lang="en-US" sz="1600" i="1" dirty="0" smtClean="0"/>
              <a:t>A </a:t>
            </a:r>
            <a:r>
              <a:rPr lang="en-US" sz="1600" i="1" dirty="0"/>
              <a:t>Landman shall provide a level of competent service in keeping with the standards of practice in those fields in which a Landman customarily engages. The Landman shall not represent himself to be skilled in nor shall he engage in professional areas in which he is not qualified, such as the practice of law, geology, engineering or other disciplines (D</a:t>
            </a:r>
            <a:r>
              <a:rPr lang="en-US" sz="1600" i="1" dirty="0" smtClean="0"/>
              <a:t>).</a:t>
            </a:r>
          </a:p>
          <a:p>
            <a:pPr>
              <a:buNone/>
            </a:pPr>
            <a:endParaRPr lang="en-US" sz="1600" i="1" dirty="0"/>
          </a:p>
          <a:p>
            <a:r>
              <a:rPr lang="en-US" sz="1800" i="1" dirty="0" smtClean="0">
                <a:solidFill>
                  <a:srgbClr val="C00000"/>
                </a:solidFill>
              </a:rPr>
              <a:t>Stay on top of your field and business to remain “competent”</a:t>
            </a:r>
            <a:endParaRPr lang="en-US" sz="1800" i="1" dirty="0">
              <a:solidFill>
                <a:srgbClr val="C00000"/>
              </a:solidFill>
            </a:endParaRPr>
          </a:p>
          <a:p>
            <a:pPr marL="393192" lvl="1" indent="0">
              <a:buNone/>
            </a:pPr>
            <a:endParaRPr lang="en-US" sz="1800" i="1" dirty="0">
              <a:solidFill>
                <a:srgbClr val="C00000"/>
              </a:solidFill>
            </a:endParaRPr>
          </a:p>
          <a:p>
            <a:r>
              <a:rPr lang="en-US" sz="1800" i="1" dirty="0" smtClean="0">
                <a:solidFill>
                  <a:srgbClr val="C00000"/>
                </a:solidFill>
              </a:rPr>
              <a:t>Many </a:t>
            </a:r>
            <a:r>
              <a:rPr lang="en-US" sz="1800" i="1" dirty="0" err="1" smtClean="0">
                <a:solidFill>
                  <a:srgbClr val="C00000"/>
                </a:solidFill>
              </a:rPr>
              <a:t>landmen</a:t>
            </a:r>
            <a:r>
              <a:rPr lang="en-US" sz="1800" i="1" dirty="0" smtClean="0">
                <a:solidFill>
                  <a:srgbClr val="C00000"/>
                </a:solidFill>
              </a:rPr>
              <a:t> have experience, expertise and education in other areas of the business.  Make it clear to anyone you represent or have contact with the area where you are qualified to provide assistance and where you are not.  </a:t>
            </a:r>
            <a:endParaRPr lang="en-US" b="1" dirty="0"/>
          </a:p>
          <a:p>
            <a:pPr>
              <a:buNone/>
            </a:pPr>
            <a:endParaRPr lang="en-US" sz="1500" i="1" dirty="0"/>
          </a:p>
          <a:p>
            <a:pPr eaLnBrk="1" hangingPunct="1">
              <a:buFont typeface="Arial" charset="0"/>
              <a:buNone/>
            </a:pPr>
            <a:endParaRPr lang="en-US" b="1" i="1" dirty="0" smtClean="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16</a:t>
            </a:fld>
            <a:endParaRPr lang="en-US" dirty="0" smtClean="0">
              <a:solidFill>
                <a:schemeClr val="tx2"/>
              </a:solidFill>
            </a:endParaRPr>
          </a:p>
        </p:txBody>
      </p:sp>
      <p:sp>
        <p:nvSpPr>
          <p:cNvPr id="6146" name="Title 1"/>
          <p:cNvSpPr>
            <a:spLocks noGrp="1"/>
          </p:cNvSpPr>
          <p:nvPr>
            <p:ph type="title"/>
          </p:nvPr>
        </p:nvSpPr>
        <p:spPr>
          <a:xfrm>
            <a:off x="457200" y="509175"/>
            <a:ext cx="8229600" cy="1143000"/>
          </a:xfrm>
        </p:spPr>
        <p:txBody>
          <a:bodyPr>
            <a:noAutofit/>
          </a:bodyPr>
          <a:lstStyle/>
          <a:p>
            <a:pPr algn="ctr">
              <a:defRPr/>
            </a:pPr>
            <a:r>
              <a:rPr lang="en-US" sz="4000" u="sng" dirty="0">
                <a:solidFill>
                  <a:schemeClr val="accent1"/>
                </a:solidFill>
                <a:latin typeface="Playbill" pitchFamily="82" charset="0"/>
              </a:rPr>
              <a:t>The Fifteen Standards of </a:t>
            </a:r>
            <a:r>
              <a:rPr lang="en-US" sz="4000" u="sng" dirty="0" smtClean="0">
                <a:solidFill>
                  <a:schemeClr val="accent1"/>
                </a:solidFill>
                <a:latin typeface="Playbill" pitchFamily="82" charset="0"/>
              </a:rPr>
              <a:t>Practice</a:t>
            </a:r>
            <a:br>
              <a:rPr lang="en-US" sz="4000" u="sng" dirty="0" smtClean="0">
                <a:solidFill>
                  <a:schemeClr val="accent1"/>
                </a:solidFill>
                <a:latin typeface="Playbill" pitchFamily="82" charset="0"/>
              </a:rPr>
            </a:br>
            <a:r>
              <a:rPr lang="en-US" sz="2400" u="sng" dirty="0" smtClean="0">
                <a:solidFill>
                  <a:schemeClr val="accent1"/>
                </a:solidFill>
                <a:latin typeface="Playbill"/>
              </a:rPr>
              <a:t>(6) Don’t Provide Advice Outside of Area of Expertise</a:t>
            </a:r>
            <a:r>
              <a:rPr lang="en-US" sz="2400" u="sng" dirty="0" smtClean="0">
                <a:solidFill>
                  <a:schemeClr val="accent1"/>
                </a:solidFill>
                <a:latin typeface="Playbill" pitchFamily="82" charset="0"/>
              </a:rPr>
              <a:t/>
            </a:r>
            <a:br>
              <a:rPr lang="en-US" sz="2400" u="sng" dirty="0" smtClean="0">
                <a:solidFill>
                  <a:schemeClr val="accent1"/>
                </a:solidFill>
                <a:latin typeface="Playbill" pitchFamily="82" charset="0"/>
              </a:rPr>
            </a:br>
            <a:endParaRPr sz="24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406898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4" end="4"/>
                                            </p:txEl>
                                          </p:spTgt>
                                        </p:tgtEl>
                                        <p:attrNameLst>
                                          <p:attrName>style.visibility</p:attrName>
                                        </p:attrNameLst>
                                      </p:cBhvr>
                                      <p:to>
                                        <p:strVal val="visible"/>
                                      </p:to>
                                    </p:set>
                                    <p:anim calcmode="lin" valueType="num">
                                      <p:cBhvr>
                                        <p:cTn id="21"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8638" y="1788861"/>
            <a:ext cx="8229600" cy="4525963"/>
          </a:xfrm>
        </p:spPr>
        <p:txBody>
          <a:bodyPr>
            <a:normAutofit/>
          </a:bodyPr>
          <a:lstStyle/>
          <a:p>
            <a:pPr>
              <a:buNone/>
            </a:pPr>
            <a:r>
              <a:rPr lang="en-US" sz="1600" i="1" dirty="0" smtClean="0"/>
              <a:t>(</a:t>
            </a:r>
            <a:r>
              <a:rPr lang="en-US" sz="1600" i="1" dirty="0"/>
              <a:t>7) The Landman shall not undertake to provide professional services concerning a property or a transaction where he has a present or contemplated interest, unless such interest is specifically disclosed to all affected parties (C</a:t>
            </a:r>
            <a:r>
              <a:rPr lang="en-US" sz="1600" i="1" dirty="0" smtClean="0"/>
              <a:t>).</a:t>
            </a:r>
          </a:p>
          <a:p>
            <a:pPr>
              <a:buNone/>
            </a:pPr>
            <a:endParaRPr lang="en-US" sz="1600" i="1" dirty="0"/>
          </a:p>
          <a:p>
            <a:r>
              <a:rPr lang="en-US" sz="1800" i="1" dirty="0" smtClean="0">
                <a:solidFill>
                  <a:srgbClr val="C00000"/>
                </a:solidFill>
              </a:rPr>
              <a:t>One of the toughest areas to navigate because a Landman often is involved in putting together deals and may be incentivized or by design may be asked to acquire an interest.</a:t>
            </a:r>
            <a:endParaRPr lang="en-US" sz="1800" i="1" dirty="0">
              <a:solidFill>
                <a:srgbClr val="C00000"/>
              </a:solidFill>
            </a:endParaRPr>
          </a:p>
          <a:p>
            <a:pPr marL="393192" lvl="1" indent="0">
              <a:buNone/>
            </a:pPr>
            <a:endParaRPr lang="en-US" sz="1800" i="1" dirty="0">
              <a:solidFill>
                <a:srgbClr val="C00000"/>
              </a:solidFill>
            </a:endParaRPr>
          </a:p>
          <a:p>
            <a:r>
              <a:rPr lang="en-US" sz="1800" i="1" dirty="0" smtClean="0">
                <a:solidFill>
                  <a:srgbClr val="C00000"/>
                </a:solidFill>
              </a:rPr>
              <a:t>Note the specific language “UNLESS such interest is specifically DISCLOSED TO ALL AFFECTED PARTIES” </a:t>
            </a:r>
          </a:p>
          <a:p>
            <a:pPr lvl="1"/>
            <a:r>
              <a:rPr lang="en-US" sz="1400" i="1" dirty="0" smtClean="0">
                <a:solidFill>
                  <a:srgbClr val="C00000"/>
                </a:solidFill>
              </a:rPr>
              <a:t>Not “consent”</a:t>
            </a:r>
          </a:p>
          <a:p>
            <a:pPr lvl="1"/>
            <a:r>
              <a:rPr lang="en-US" sz="1400" i="1" dirty="0" smtClean="0">
                <a:solidFill>
                  <a:srgbClr val="C00000"/>
                </a:solidFill>
              </a:rPr>
              <a:t>Not “approval”</a:t>
            </a:r>
          </a:p>
          <a:p>
            <a:pPr lvl="1"/>
            <a:r>
              <a:rPr lang="en-US" sz="1400" i="1" dirty="0" smtClean="0">
                <a:solidFill>
                  <a:srgbClr val="C00000"/>
                </a:solidFill>
              </a:rPr>
              <a:t>Must be ALL affected parties (that may include opposing parties) </a:t>
            </a:r>
            <a:endParaRPr lang="en-US" b="1" dirty="0"/>
          </a:p>
          <a:p>
            <a:pPr>
              <a:buNone/>
            </a:pPr>
            <a:endParaRPr lang="en-US" sz="1500" i="1" dirty="0"/>
          </a:p>
          <a:p>
            <a:pPr eaLnBrk="1" hangingPunct="1">
              <a:buFont typeface="Arial" charset="0"/>
              <a:buNone/>
            </a:pPr>
            <a:endParaRPr lang="en-US" b="1" i="1" dirty="0" smtClean="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17</a:t>
            </a:fld>
            <a:endParaRPr lang="en-US" dirty="0" smtClean="0">
              <a:solidFill>
                <a:schemeClr val="tx2"/>
              </a:solidFill>
            </a:endParaRPr>
          </a:p>
        </p:txBody>
      </p:sp>
      <p:sp>
        <p:nvSpPr>
          <p:cNvPr id="6146" name="Title 1"/>
          <p:cNvSpPr>
            <a:spLocks noGrp="1"/>
          </p:cNvSpPr>
          <p:nvPr>
            <p:ph type="title"/>
          </p:nvPr>
        </p:nvSpPr>
        <p:spPr>
          <a:xfrm>
            <a:off x="457200" y="509175"/>
            <a:ext cx="8229600" cy="1143000"/>
          </a:xfrm>
        </p:spPr>
        <p:txBody>
          <a:bodyPr>
            <a:noAutofit/>
          </a:bodyPr>
          <a:lstStyle/>
          <a:p>
            <a:pPr algn="ctr">
              <a:defRPr/>
            </a:pPr>
            <a:r>
              <a:rPr lang="en-US" sz="4000" u="sng" dirty="0">
                <a:solidFill>
                  <a:schemeClr val="accent1"/>
                </a:solidFill>
                <a:latin typeface="Playbill" pitchFamily="82" charset="0"/>
              </a:rPr>
              <a:t>The Fifteen Standards of </a:t>
            </a:r>
            <a:r>
              <a:rPr lang="en-US" sz="4000" u="sng" dirty="0" smtClean="0">
                <a:solidFill>
                  <a:schemeClr val="accent1"/>
                </a:solidFill>
                <a:latin typeface="Playbill" pitchFamily="82" charset="0"/>
              </a:rPr>
              <a:t>Practice</a:t>
            </a:r>
            <a:br>
              <a:rPr lang="en-US" sz="4000" u="sng" dirty="0" smtClean="0">
                <a:solidFill>
                  <a:schemeClr val="accent1"/>
                </a:solidFill>
                <a:latin typeface="Playbill" pitchFamily="82" charset="0"/>
              </a:rPr>
            </a:br>
            <a:r>
              <a:rPr lang="en-US" sz="2200" u="sng" dirty="0" smtClean="0">
                <a:solidFill>
                  <a:schemeClr val="accent1"/>
                </a:solidFill>
                <a:latin typeface="Playbill"/>
              </a:rPr>
              <a:t>(7) Don’t Deal in Properties in Which You Own an Interest</a:t>
            </a:r>
            <a:r>
              <a:rPr lang="en-US" sz="2800" u="sng" dirty="0" smtClean="0">
                <a:solidFill>
                  <a:schemeClr val="accent1"/>
                </a:solidFill>
                <a:latin typeface="Playbill" pitchFamily="82" charset="0"/>
              </a:rPr>
              <a:t/>
            </a:r>
            <a:br>
              <a:rPr lang="en-US" sz="2800" u="sng" dirty="0" smtClean="0">
                <a:solidFill>
                  <a:schemeClr val="accent1"/>
                </a:solidFill>
                <a:latin typeface="Playbill" pitchFamily="82" charset="0"/>
              </a:rPr>
            </a:br>
            <a:endParaRPr sz="2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402092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4" end="4"/>
                                            </p:txEl>
                                          </p:spTgt>
                                        </p:tgtEl>
                                        <p:attrNameLst>
                                          <p:attrName>style.visibility</p:attrName>
                                        </p:attrNameLst>
                                      </p:cBhvr>
                                      <p:to>
                                        <p:strVal val="visible"/>
                                      </p:to>
                                    </p:set>
                                    <p:anim calcmode="lin" valueType="num">
                                      <p:cBhvr>
                                        <p:cTn id="21"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122">
                                            <p:txEl>
                                              <p:pRg st="4" end="4"/>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122">
                                            <p:txEl>
                                              <p:pRg st="5" end="5"/>
                                            </p:txEl>
                                          </p:spTgt>
                                        </p:tgtEl>
                                        <p:attrNameLst>
                                          <p:attrName>style.visibility</p:attrName>
                                        </p:attrNameLst>
                                      </p:cBhvr>
                                      <p:to>
                                        <p:strVal val="visible"/>
                                      </p:to>
                                    </p:set>
                                    <p:anim calcmode="lin" valueType="num">
                                      <p:cBhvr>
                                        <p:cTn id="26"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5122">
                                            <p:txEl>
                                              <p:pRg st="5" end="5"/>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anim calcmode="lin" valueType="num">
                                      <p:cBhvr>
                                        <p:cTn id="31"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5122">
                                            <p:txEl>
                                              <p:pRg st="6" end="6"/>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122">
                                            <p:txEl>
                                              <p:pRg st="7" end="7"/>
                                            </p:txEl>
                                          </p:spTgt>
                                        </p:tgtEl>
                                        <p:attrNameLst>
                                          <p:attrName>style.visibility</p:attrName>
                                        </p:attrNameLst>
                                      </p:cBhvr>
                                      <p:to>
                                        <p:strVal val="visible"/>
                                      </p:to>
                                    </p:set>
                                    <p:anim calcmode="lin" valueType="num">
                                      <p:cBhvr>
                                        <p:cTn id="36"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8638" y="1788861"/>
            <a:ext cx="8229600" cy="4525963"/>
          </a:xfrm>
        </p:spPr>
        <p:txBody>
          <a:bodyPr>
            <a:normAutofit/>
          </a:bodyPr>
          <a:lstStyle/>
          <a:p>
            <a:pPr>
              <a:buNone/>
            </a:pPr>
            <a:r>
              <a:rPr lang="en-US" sz="1600" i="1" dirty="0" smtClean="0"/>
              <a:t>(8</a:t>
            </a:r>
            <a:r>
              <a:rPr lang="en-US" sz="1600" i="1" dirty="0"/>
              <a:t>) The Landman shall not acquire for himself or others an interest in property which he is called upon to purchase for his principal, employer or client without the consent of said principal, employer or client. He shall disclose his interest in the area which might be in conflict with his principal, employer or client. In leasing any property or negotiating for the sale of any block of leases, including lands owned by himself or in which he has any interest, a Landman shall reveal the facts of his ownership or interest to the potential buyer (C</a:t>
            </a:r>
            <a:r>
              <a:rPr lang="en-US" sz="1600" i="1" dirty="0" smtClean="0"/>
              <a:t>)</a:t>
            </a:r>
          </a:p>
          <a:p>
            <a:pPr>
              <a:buNone/>
            </a:pPr>
            <a:endParaRPr lang="en-US" sz="1600" i="1" dirty="0"/>
          </a:p>
          <a:p>
            <a:r>
              <a:rPr lang="en-US" sz="1800" i="1" dirty="0" smtClean="0">
                <a:solidFill>
                  <a:srgbClr val="C00000"/>
                </a:solidFill>
              </a:rPr>
              <a:t>If acquiring an interest client is pursuing, lots of gates to pass – SHALL NOT unless:</a:t>
            </a:r>
          </a:p>
          <a:p>
            <a:pPr lvl="1"/>
            <a:r>
              <a:rPr lang="en-US" sz="1200" i="1" dirty="0" smtClean="0">
                <a:solidFill>
                  <a:srgbClr val="C00000"/>
                </a:solidFill>
              </a:rPr>
              <a:t>Consent of client; and</a:t>
            </a:r>
          </a:p>
          <a:p>
            <a:pPr lvl="1"/>
            <a:r>
              <a:rPr lang="en-US" sz="1200" i="1" dirty="0" smtClean="0">
                <a:solidFill>
                  <a:srgbClr val="C00000"/>
                </a:solidFill>
              </a:rPr>
              <a:t>Disclosure of interest in area of conflict</a:t>
            </a:r>
          </a:p>
          <a:p>
            <a:pPr lvl="1"/>
            <a:endParaRPr lang="en-US" sz="1200" i="1" dirty="0" smtClean="0">
              <a:solidFill>
                <a:srgbClr val="C00000"/>
              </a:solidFill>
            </a:endParaRPr>
          </a:p>
          <a:p>
            <a:pPr marL="393192" lvl="1" indent="0">
              <a:buNone/>
            </a:pPr>
            <a:r>
              <a:rPr lang="en-US" sz="1200" i="1" dirty="0">
                <a:solidFill>
                  <a:srgbClr val="C00000"/>
                </a:solidFill>
              </a:rPr>
              <a:t>	</a:t>
            </a:r>
            <a:r>
              <a:rPr lang="en-US" sz="1200" i="1" dirty="0" smtClean="0">
                <a:solidFill>
                  <a:srgbClr val="C00000"/>
                </a:solidFill>
              </a:rPr>
              <a:t>AND</a:t>
            </a:r>
            <a:endParaRPr lang="en-US" sz="1200" i="1" dirty="0">
              <a:solidFill>
                <a:srgbClr val="C00000"/>
              </a:solidFill>
            </a:endParaRPr>
          </a:p>
          <a:p>
            <a:pPr lvl="1"/>
            <a:endParaRPr lang="en-US" sz="1200" i="1" dirty="0" smtClean="0">
              <a:solidFill>
                <a:srgbClr val="C00000"/>
              </a:solidFill>
            </a:endParaRPr>
          </a:p>
          <a:p>
            <a:pPr lvl="1"/>
            <a:r>
              <a:rPr lang="en-US" sz="1200" i="1" dirty="0" smtClean="0">
                <a:solidFill>
                  <a:srgbClr val="C00000"/>
                </a:solidFill>
              </a:rPr>
              <a:t>Where you own SHALL reveal “facts of ownership” to ANY “potential buyer”</a:t>
            </a:r>
            <a:endParaRPr lang="en-US" sz="1200" i="1" dirty="0">
              <a:solidFill>
                <a:srgbClr val="C00000"/>
              </a:solidFill>
            </a:endParaRPr>
          </a:p>
          <a:p>
            <a:pPr marL="393192" lvl="1" indent="0">
              <a:buNone/>
            </a:pPr>
            <a:endParaRPr lang="en-US" sz="1800" i="1" dirty="0">
              <a:solidFill>
                <a:srgbClr val="C00000"/>
              </a:solidFill>
            </a:endParaRPr>
          </a:p>
          <a:p>
            <a:pPr>
              <a:buNone/>
            </a:pPr>
            <a:endParaRPr lang="en-US" sz="1500" i="1" dirty="0"/>
          </a:p>
          <a:p>
            <a:pPr eaLnBrk="1" hangingPunct="1">
              <a:buFont typeface="Arial" charset="0"/>
              <a:buNone/>
            </a:pPr>
            <a:endParaRPr lang="en-US" b="1" i="1" dirty="0" smtClean="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18</a:t>
            </a:fld>
            <a:endParaRPr lang="en-US" dirty="0" smtClean="0">
              <a:solidFill>
                <a:schemeClr val="tx2"/>
              </a:solidFill>
            </a:endParaRPr>
          </a:p>
        </p:txBody>
      </p:sp>
      <p:sp>
        <p:nvSpPr>
          <p:cNvPr id="6146" name="Title 1"/>
          <p:cNvSpPr>
            <a:spLocks noGrp="1"/>
          </p:cNvSpPr>
          <p:nvPr>
            <p:ph type="title"/>
          </p:nvPr>
        </p:nvSpPr>
        <p:spPr>
          <a:xfrm>
            <a:off x="457200" y="509175"/>
            <a:ext cx="8229600" cy="1143000"/>
          </a:xfrm>
        </p:spPr>
        <p:txBody>
          <a:bodyPr>
            <a:noAutofit/>
          </a:bodyPr>
          <a:lstStyle/>
          <a:p>
            <a:pPr algn="ctr">
              <a:defRPr/>
            </a:pPr>
            <a:r>
              <a:rPr lang="en-US" sz="4000" u="sng" dirty="0">
                <a:solidFill>
                  <a:schemeClr val="accent1"/>
                </a:solidFill>
                <a:latin typeface="Playbill" pitchFamily="82" charset="0"/>
              </a:rPr>
              <a:t>The Fifteen Standards of </a:t>
            </a:r>
            <a:r>
              <a:rPr lang="en-US" sz="4000" u="sng" dirty="0" smtClean="0">
                <a:solidFill>
                  <a:schemeClr val="accent1"/>
                </a:solidFill>
                <a:latin typeface="Playbill" pitchFamily="82" charset="0"/>
              </a:rPr>
              <a:t>Practice</a:t>
            </a:r>
            <a:br>
              <a:rPr lang="en-US" sz="4000" u="sng" dirty="0" smtClean="0">
                <a:solidFill>
                  <a:schemeClr val="accent1"/>
                </a:solidFill>
                <a:latin typeface="Playbill" pitchFamily="82" charset="0"/>
              </a:rPr>
            </a:br>
            <a:r>
              <a:rPr lang="en-US" sz="2000" u="sng" dirty="0" smtClean="0">
                <a:solidFill>
                  <a:schemeClr val="accent1"/>
                </a:solidFill>
                <a:latin typeface="Playbill"/>
              </a:rPr>
              <a:t>(8) </a:t>
            </a:r>
            <a:r>
              <a:rPr lang="en-US" sz="1800" u="sng" dirty="0" smtClean="0">
                <a:solidFill>
                  <a:schemeClr val="accent1"/>
                </a:solidFill>
                <a:latin typeface="Playbill"/>
              </a:rPr>
              <a:t>Don’t Acquire Interests Where Client Owns/Pursuing an Interest</a:t>
            </a:r>
            <a:r>
              <a:rPr lang="en-US" sz="1800" u="sng" dirty="0" smtClean="0">
                <a:solidFill>
                  <a:schemeClr val="accent1"/>
                </a:solidFill>
                <a:latin typeface="Playbill" pitchFamily="82" charset="0"/>
              </a:rPr>
              <a:t/>
            </a:r>
            <a:br>
              <a:rPr lang="en-US" sz="1800" u="sng" dirty="0" smtClean="0">
                <a:solidFill>
                  <a:schemeClr val="accent1"/>
                </a:solidFill>
                <a:latin typeface="Playbill" pitchFamily="82" charset="0"/>
              </a:rPr>
            </a:br>
            <a:endParaRPr sz="1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202323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p:cTn id="19"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122">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 calcmode="lin" valueType="num">
                                      <p:cBhvr>
                                        <p:cTn id="24"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122">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122">
                                            <p:txEl>
                                              <p:pRg st="6" end="6"/>
                                            </p:txEl>
                                          </p:spTgt>
                                        </p:tgtEl>
                                        <p:attrNameLst>
                                          <p:attrName>style.visibility</p:attrName>
                                        </p:attrNameLst>
                                      </p:cBhvr>
                                      <p:to>
                                        <p:strVal val="visible"/>
                                      </p:to>
                                    </p:set>
                                    <p:anim calcmode="lin" valueType="num">
                                      <p:cBhvr>
                                        <p:cTn id="29"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5122">
                                            <p:txEl>
                                              <p:pRg st="6" end="6"/>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122">
                                            <p:txEl>
                                              <p:pRg st="8" end="8"/>
                                            </p:txEl>
                                          </p:spTgt>
                                        </p:tgtEl>
                                        <p:attrNameLst>
                                          <p:attrName>style.visibility</p:attrName>
                                        </p:attrNameLst>
                                      </p:cBhvr>
                                      <p:to>
                                        <p:strVal val="visible"/>
                                      </p:to>
                                    </p:set>
                                    <p:anim calcmode="lin" valueType="num">
                                      <p:cBhvr>
                                        <p:cTn id="34" dur="500" fill="hold"/>
                                        <p:tgtEl>
                                          <p:spTgt spid="5122">
                                            <p:txEl>
                                              <p:pRg st="8" end="8"/>
                                            </p:txEl>
                                          </p:spTgt>
                                        </p:tgtEl>
                                        <p:attrNameLst>
                                          <p:attrName>ppt_w</p:attrName>
                                        </p:attrNameLst>
                                      </p:cBhvr>
                                      <p:tavLst>
                                        <p:tav tm="0">
                                          <p:val>
                                            <p:fltVal val="0"/>
                                          </p:val>
                                        </p:tav>
                                        <p:tav tm="100000">
                                          <p:val>
                                            <p:strVal val="#ppt_w"/>
                                          </p:val>
                                        </p:tav>
                                      </p:tavLst>
                                    </p:anim>
                                    <p:anim calcmode="lin" valueType="num">
                                      <p:cBhvr>
                                        <p:cTn id="35" dur="500" fill="hold"/>
                                        <p:tgtEl>
                                          <p:spTgt spid="5122">
                                            <p:txEl>
                                              <p:pRg st="8" end="8"/>
                                            </p:txEl>
                                          </p:spTgt>
                                        </p:tgtEl>
                                        <p:attrNameLst>
                                          <p:attrName>ppt_h</p:attrName>
                                        </p:attrNameLst>
                                      </p:cBhvr>
                                      <p:tavLst>
                                        <p:tav tm="0">
                                          <p:val>
                                            <p:fltVal val="0"/>
                                          </p:val>
                                        </p:tav>
                                        <p:tav tm="100000">
                                          <p:val>
                                            <p:strVal val="#ppt_h"/>
                                          </p:val>
                                        </p:tav>
                                      </p:tavLst>
                                    </p:anim>
                                    <p:animEffect transition="in" filter="fade">
                                      <p:cBhvr>
                                        <p:cTn id="36" dur="500"/>
                                        <p:tgtEl>
                                          <p:spTgt spid="5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lvl="0">
              <a:buClr>
                <a:srgbClr val="AD0101"/>
              </a:buClr>
              <a:buNone/>
            </a:pPr>
            <a:r>
              <a:rPr lang="en-US" sz="1500" i="1" dirty="0" smtClean="0">
                <a:solidFill>
                  <a:prstClr val="black"/>
                </a:solidFill>
              </a:rPr>
              <a:t>(9</a:t>
            </a:r>
            <a:r>
              <a:rPr lang="en-US" sz="1500" i="1" dirty="0">
                <a:solidFill>
                  <a:prstClr val="black"/>
                </a:solidFill>
              </a:rPr>
              <a:t>) If a Landman is charged with unethical practice or is asked to present evidence in any disciplinary proceeding or investigation, or has direct knowledge of apparent unethical conduct of another member, he shall place all pertinent facts before the proper authority of HAPL (E</a:t>
            </a:r>
            <a:r>
              <a:rPr lang="en-US" sz="1500" i="1" dirty="0" smtClean="0">
                <a:solidFill>
                  <a:prstClr val="black"/>
                </a:solidFill>
              </a:rPr>
              <a:t>).</a:t>
            </a:r>
          </a:p>
          <a:p>
            <a:pPr lvl="0">
              <a:buClr>
                <a:srgbClr val="AD0101"/>
              </a:buClr>
              <a:buNone/>
            </a:pPr>
            <a:endParaRPr lang="en-US" sz="1500" i="1" dirty="0" smtClean="0">
              <a:solidFill>
                <a:prstClr val="black"/>
              </a:solidFill>
            </a:endParaRPr>
          </a:p>
          <a:p>
            <a:pPr lvl="0">
              <a:buClr>
                <a:srgbClr val="AD0101"/>
              </a:buClr>
              <a:buNone/>
            </a:pPr>
            <a:endParaRPr lang="en-US" sz="1500" i="1" dirty="0">
              <a:solidFill>
                <a:prstClr val="black"/>
              </a:solidFill>
            </a:endParaRPr>
          </a:p>
          <a:p>
            <a:r>
              <a:rPr lang="en-US" sz="1600" i="1" dirty="0" smtClean="0">
                <a:solidFill>
                  <a:srgbClr val="C00000"/>
                </a:solidFill>
              </a:rPr>
              <a:t>Very </a:t>
            </a:r>
            <a:r>
              <a:rPr lang="en-US" sz="1600" i="1" dirty="0" smtClean="0">
                <a:solidFill>
                  <a:srgbClr val="C00000"/>
                </a:solidFill>
              </a:rPr>
              <a:t>Simple</a:t>
            </a:r>
            <a:r>
              <a:rPr lang="en-US" sz="1600" i="1" dirty="0" smtClean="0">
                <a:solidFill>
                  <a:srgbClr val="C00000"/>
                </a:solidFill>
              </a:rPr>
              <a:t>:</a:t>
            </a:r>
          </a:p>
          <a:p>
            <a:pPr lvl="1"/>
            <a:r>
              <a:rPr lang="en-US" sz="1600" i="1" dirty="0" smtClean="0">
                <a:solidFill>
                  <a:srgbClr val="C00000"/>
                </a:solidFill>
              </a:rPr>
              <a:t>You cooperate with disciplinary proceedings; AND</a:t>
            </a:r>
          </a:p>
          <a:p>
            <a:pPr lvl="1"/>
            <a:r>
              <a:rPr lang="en-US" sz="1600" i="1" dirty="0" smtClean="0">
                <a:solidFill>
                  <a:srgbClr val="C00000"/>
                </a:solidFill>
              </a:rPr>
              <a:t>You have a duty to disclose wrong doing of your own AND other members </a:t>
            </a:r>
            <a:endParaRPr lang="en-US" sz="1600" i="1" dirty="0">
              <a:solidFill>
                <a:srgbClr val="C00000"/>
              </a:solidFill>
            </a:endParaRPr>
          </a:p>
          <a:p>
            <a:pPr marL="393192" lvl="1" indent="0">
              <a:buNone/>
            </a:pPr>
            <a:endParaRPr lang="en-US" sz="1600" i="1" dirty="0">
              <a:solidFill>
                <a:srgbClr val="C00000"/>
              </a:solidFill>
            </a:endParaRPr>
          </a:p>
          <a:p>
            <a:pPr lvl="0">
              <a:buClr>
                <a:srgbClr val="AD0101"/>
              </a:buClr>
              <a:buNone/>
            </a:pPr>
            <a:endParaRPr lang="en-US" sz="1500" i="1" dirty="0">
              <a:solidFill>
                <a:prstClr val="black"/>
              </a:solidFill>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19</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a:solidFill>
                  <a:srgbClr val="AD0101"/>
                </a:solidFill>
                <a:latin typeface="Playbill" pitchFamily="82" charset="0"/>
              </a:rPr>
              <a:t>The Fifteen Standards of Practice</a:t>
            </a:r>
            <a:br>
              <a:rPr lang="en-US" sz="4400" u="sng" dirty="0">
                <a:solidFill>
                  <a:srgbClr val="AD0101"/>
                </a:solidFill>
                <a:latin typeface="Playbill" pitchFamily="82" charset="0"/>
              </a:rPr>
            </a:br>
            <a:r>
              <a:rPr lang="en-US" sz="3100" u="sng" dirty="0" smtClean="0">
                <a:solidFill>
                  <a:srgbClr val="AD0101"/>
                </a:solidFill>
                <a:latin typeface="Playbill"/>
              </a:rPr>
              <a:t>(9) </a:t>
            </a:r>
            <a:r>
              <a:rPr lang="en-US" sz="3100" u="sng" dirty="0">
                <a:solidFill>
                  <a:srgbClr val="AD0101"/>
                </a:solidFill>
                <a:latin typeface="Playbill"/>
              </a:rPr>
              <a:t>Cooperate with Investigations</a:t>
            </a:r>
            <a:r>
              <a:rPr lang="en-US" sz="1800" u="sng" dirty="0">
                <a:solidFill>
                  <a:srgbClr val="AD0101"/>
                </a:solidFill>
                <a:latin typeface="Playbill" pitchFamily="82" charset="0"/>
              </a:rPr>
              <a:t/>
            </a:r>
            <a:br>
              <a:rPr lang="en-US" sz="1800" u="sng" dirty="0">
                <a:solidFill>
                  <a:srgbClr val="AD010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13745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3" end="3"/>
                                            </p:txEl>
                                          </p:spTgt>
                                        </p:tgtEl>
                                        <p:attrNameLst>
                                          <p:attrName>style.visibility</p:attrName>
                                        </p:attrNameLst>
                                      </p:cBhvr>
                                      <p:to>
                                        <p:strVal val="visible"/>
                                      </p:to>
                                    </p:set>
                                    <p:anim calcmode="lin" valueType="num">
                                      <p:cBhvr>
                                        <p:cTn id="14"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122">
                                            <p:txEl>
                                              <p:pRg st="3" end="3"/>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anim calcmode="lin" valueType="num">
                                      <p:cBhvr>
                                        <p:cTn id="19"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5122">
                                            <p:txEl>
                                              <p:pRg st="4" end="4"/>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22">
                                            <p:txEl>
                                              <p:pRg st="5" end="5"/>
                                            </p:txEl>
                                          </p:spTgt>
                                        </p:tgtEl>
                                        <p:attrNameLst>
                                          <p:attrName>style.visibility</p:attrName>
                                        </p:attrNameLst>
                                      </p:cBhvr>
                                      <p:to>
                                        <p:strVal val="visible"/>
                                      </p:to>
                                    </p:set>
                                    <p:anim calcmode="lin" valueType="num">
                                      <p:cBhvr>
                                        <p:cTn id="24"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51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143000"/>
            <a:ext cx="8229600" cy="4525963"/>
          </a:xfrm>
        </p:spPr>
        <p:txBody>
          <a:bodyPr>
            <a:normAutofit fontScale="62500" lnSpcReduction="20000"/>
          </a:bodyPr>
          <a:lstStyle/>
          <a:p>
            <a:endParaRPr lang="en-US" sz="1300" dirty="0" smtClean="0"/>
          </a:p>
          <a:p>
            <a:r>
              <a:rPr lang="en-US" sz="1700" b="1" dirty="0" smtClean="0"/>
              <a:t>The founder and managing shareholder of The Strong Firm P.C. a boutique energy and business law firm located in Hughes Landing in The Woodlands</a:t>
            </a:r>
          </a:p>
          <a:p>
            <a:r>
              <a:rPr lang="en-US" sz="1700" b="1" dirty="0" smtClean="0"/>
              <a:t>Resident and an active community leader in The Woodlands Texas for over 25 years </a:t>
            </a:r>
          </a:p>
          <a:p>
            <a:r>
              <a:rPr lang="en-US" sz="1700" b="1" dirty="0" smtClean="0"/>
              <a:t>11 years with Shell Oil Company in areas of contract management and finance (Michigan, New Orleans and Houston)</a:t>
            </a:r>
          </a:p>
          <a:p>
            <a:r>
              <a:rPr lang="en-US" sz="1100" b="1" u="sng" dirty="0" smtClean="0"/>
              <a:t>Areas of practice</a:t>
            </a:r>
          </a:p>
          <a:p>
            <a:r>
              <a:rPr lang="en-US" sz="1100" dirty="0" smtClean="0">
                <a:solidFill>
                  <a:srgbClr val="C00000"/>
                </a:solidFill>
                <a:hlinkClick r:id="rId2"/>
              </a:rPr>
              <a:t>Oil</a:t>
            </a:r>
            <a:r>
              <a:rPr lang="en-US" sz="1100" dirty="0">
                <a:solidFill>
                  <a:srgbClr val="C00000"/>
                </a:solidFill>
                <a:hlinkClick r:id="rId2"/>
              </a:rPr>
              <a:t>, gas, and </a:t>
            </a:r>
            <a:r>
              <a:rPr lang="en-US" sz="1100" dirty="0" smtClean="0">
                <a:solidFill>
                  <a:srgbClr val="C00000"/>
                </a:solidFill>
                <a:hlinkClick r:id="rId2"/>
              </a:rPr>
              <a:t>energy</a:t>
            </a:r>
            <a:endParaRPr lang="en-US" sz="1100" dirty="0" smtClean="0">
              <a:solidFill>
                <a:srgbClr val="C00000"/>
              </a:solidFill>
            </a:endParaRPr>
          </a:p>
          <a:p>
            <a:r>
              <a:rPr lang="en-US" sz="1100" dirty="0">
                <a:solidFill>
                  <a:srgbClr val="C00000"/>
                </a:solidFill>
                <a:hlinkClick r:id="rId3"/>
              </a:rPr>
              <a:t>Real estate</a:t>
            </a:r>
            <a:endParaRPr lang="en-US" sz="1100" dirty="0">
              <a:solidFill>
                <a:srgbClr val="C00000"/>
              </a:solidFill>
            </a:endParaRPr>
          </a:p>
          <a:p>
            <a:r>
              <a:rPr lang="en-US" sz="1100" dirty="0" smtClean="0">
                <a:solidFill>
                  <a:srgbClr val="C00000"/>
                </a:solidFill>
                <a:hlinkClick r:id="rId4"/>
              </a:rPr>
              <a:t>Lending </a:t>
            </a:r>
            <a:r>
              <a:rPr lang="en-US" sz="1100" dirty="0">
                <a:solidFill>
                  <a:srgbClr val="C00000"/>
                </a:solidFill>
                <a:hlinkClick r:id="rId4"/>
              </a:rPr>
              <a:t>and borrowing</a:t>
            </a:r>
            <a:endParaRPr lang="en-US" sz="1100" dirty="0">
              <a:solidFill>
                <a:srgbClr val="C00000"/>
              </a:solidFill>
            </a:endParaRPr>
          </a:p>
          <a:p>
            <a:r>
              <a:rPr lang="en-US" sz="1100" dirty="0">
                <a:solidFill>
                  <a:srgbClr val="C00000"/>
                </a:solidFill>
                <a:hlinkClick r:id="rId5"/>
              </a:rPr>
              <a:t>Mergers, acquisitions, and sales</a:t>
            </a:r>
            <a:endParaRPr lang="en-US" sz="1100" dirty="0">
              <a:solidFill>
                <a:srgbClr val="C00000"/>
              </a:solidFill>
            </a:endParaRPr>
          </a:p>
          <a:p>
            <a:r>
              <a:rPr lang="en-US" sz="1100" dirty="0">
                <a:solidFill>
                  <a:srgbClr val="C00000"/>
                </a:solidFill>
                <a:hlinkClick r:id="rId6"/>
              </a:rPr>
              <a:t>Business law and contracts</a:t>
            </a:r>
            <a:endParaRPr lang="en-US" sz="1100" dirty="0">
              <a:solidFill>
                <a:srgbClr val="C00000"/>
              </a:solidFill>
            </a:endParaRPr>
          </a:p>
          <a:p>
            <a:r>
              <a:rPr lang="en-US" sz="1100" dirty="0">
                <a:solidFill>
                  <a:srgbClr val="C00000"/>
                </a:solidFill>
                <a:hlinkClick r:id="rId7"/>
              </a:rPr>
              <a:t>Corporations, LLCs, partnerships</a:t>
            </a:r>
            <a:endParaRPr lang="en-US" sz="1100" dirty="0">
              <a:solidFill>
                <a:srgbClr val="C00000"/>
              </a:solidFill>
            </a:endParaRPr>
          </a:p>
          <a:p>
            <a:r>
              <a:rPr lang="en-US" sz="1100" dirty="0" smtClean="0">
                <a:solidFill>
                  <a:srgbClr val="C00000"/>
                </a:solidFill>
                <a:hlinkClick r:id="rId8"/>
              </a:rPr>
              <a:t>Commercial </a:t>
            </a:r>
            <a:r>
              <a:rPr lang="en-US" sz="1100" dirty="0">
                <a:solidFill>
                  <a:srgbClr val="C00000"/>
                </a:solidFill>
                <a:hlinkClick r:id="rId8"/>
              </a:rPr>
              <a:t>disputes</a:t>
            </a:r>
            <a:endParaRPr lang="en-US" sz="1100" dirty="0">
              <a:solidFill>
                <a:srgbClr val="C00000"/>
              </a:solidFill>
            </a:endParaRPr>
          </a:p>
          <a:p>
            <a:r>
              <a:rPr lang="en-US" sz="1100" b="1" u="sng" dirty="0" smtClean="0"/>
              <a:t>Education</a:t>
            </a:r>
            <a:endParaRPr lang="en-US" sz="1100" b="1" u="sng" dirty="0"/>
          </a:p>
          <a:p>
            <a:r>
              <a:rPr lang="en-US" sz="1100" dirty="0">
                <a:hlinkClick r:id="rId9"/>
              </a:rPr>
              <a:t>South Texas College of Law</a:t>
            </a:r>
            <a:r>
              <a:rPr lang="en-US" sz="1100" dirty="0"/>
              <a:t>, Juris Doctorate, </a:t>
            </a:r>
            <a:r>
              <a:rPr lang="en-US" sz="1100" i="1" dirty="0"/>
              <a:t>cum laude</a:t>
            </a:r>
            <a:endParaRPr lang="en-US" sz="1100" dirty="0"/>
          </a:p>
          <a:p>
            <a:r>
              <a:rPr lang="en-US" sz="1100" dirty="0">
                <a:hlinkClick r:id="rId10"/>
              </a:rPr>
              <a:t>University of Colorado at Boulder</a:t>
            </a:r>
            <a:r>
              <a:rPr lang="en-US" sz="1100" dirty="0"/>
              <a:t>, BS, Business </a:t>
            </a:r>
            <a:r>
              <a:rPr lang="en-US" sz="1100" dirty="0" smtClean="0"/>
              <a:t>Finance</a:t>
            </a:r>
          </a:p>
          <a:p>
            <a:r>
              <a:rPr lang="en-US" sz="1100" b="1" u="sng" dirty="0"/>
              <a:t>Community, civic, and bar activities</a:t>
            </a:r>
          </a:p>
          <a:p>
            <a:r>
              <a:rPr lang="en-US" sz="1100" dirty="0">
                <a:hlinkClick r:id="rId11"/>
              </a:rPr>
              <a:t>South Montgomery County Woodlands Chamber of Commerce</a:t>
            </a:r>
            <a:r>
              <a:rPr lang="en-US" sz="1100" dirty="0"/>
              <a:t>, Chairman 2008-2009 and Board Member </a:t>
            </a:r>
            <a:r>
              <a:rPr lang="en-US" sz="1100" dirty="0" smtClean="0"/>
              <a:t>2005-2010; 2014-current</a:t>
            </a:r>
            <a:endParaRPr lang="en-US" sz="1100" dirty="0"/>
          </a:p>
          <a:p>
            <a:r>
              <a:rPr lang="en-US" sz="1100" dirty="0">
                <a:hlinkClick r:id="rId12"/>
              </a:rPr>
              <a:t>Montgomery County United Way,</a:t>
            </a:r>
            <a:r>
              <a:rPr lang="en-US" sz="1100" dirty="0"/>
              <a:t> Board Member 2007-2009</a:t>
            </a:r>
          </a:p>
          <a:p>
            <a:r>
              <a:rPr lang="en-US" sz="1100" dirty="0">
                <a:hlinkClick r:id="rId13"/>
              </a:rPr>
              <a:t>South Montgomery County YMCA</a:t>
            </a:r>
            <a:r>
              <a:rPr lang="en-US" sz="1100" dirty="0"/>
              <a:t>, Chairman 2003-2005, Board Member 1996-2011</a:t>
            </a:r>
          </a:p>
          <a:p>
            <a:r>
              <a:rPr lang="en-US" sz="1100" dirty="0">
                <a:hlinkClick r:id="rId14"/>
              </a:rPr>
              <a:t>Leadership Montgomery County</a:t>
            </a:r>
            <a:r>
              <a:rPr lang="en-US" sz="1100" dirty="0"/>
              <a:t>, Class of 2005 and Alumni </a:t>
            </a:r>
            <a:r>
              <a:rPr lang="en-US" sz="1100" dirty="0" smtClean="0"/>
              <a:t>Association; Current Board Member</a:t>
            </a:r>
            <a:endParaRPr lang="en-US" sz="1100" dirty="0"/>
          </a:p>
          <a:p>
            <a:r>
              <a:rPr lang="en-US" sz="1100" dirty="0">
                <a:hlinkClick r:id="rId15"/>
              </a:rPr>
              <a:t>Conroe Independent School District</a:t>
            </a:r>
            <a:r>
              <a:rPr lang="en-US" sz="1100" dirty="0"/>
              <a:t>, Facilities and Bond Planning Committee, 2003 and 2007</a:t>
            </a:r>
          </a:p>
          <a:p>
            <a:r>
              <a:rPr lang="en-US" sz="1100" dirty="0">
                <a:hlinkClick r:id="rId16"/>
              </a:rPr>
              <a:t>State Bar of Texas,</a:t>
            </a:r>
            <a:r>
              <a:rPr lang="en-US" sz="1100" dirty="0"/>
              <a:t> Oil, Gas, and Energy Resources and Business Law, and Corporate Counsel Sections</a:t>
            </a:r>
          </a:p>
          <a:p>
            <a:r>
              <a:rPr lang="en-US" sz="1100" dirty="0">
                <a:hlinkClick r:id="rId17"/>
              </a:rPr>
              <a:t>The Woodlands Bar Association</a:t>
            </a:r>
            <a:r>
              <a:rPr lang="en-US" sz="1100" dirty="0"/>
              <a:t>, Founding Board Member, 2005-2008</a:t>
            </a:r>
          </a:p>
          <a:p>
            <a:r>
              <a:rPr lang="en-US" sz="1100" dirty="0" smtClean="0">
                <a:hlinkClick r:id="rId18"/>
              </a:rPr>
              <a:t>Texas </a:t>
            </a:r>
            <a:r>
              <a:rPr lang="en-US" sz="1100" dirty="0">
                <a:hlinkClick r:id="rId18"/>
              </a:rPr>
              <a:t>Bar Foundation</a:t>
            </a:r>
            <a:r>
              <a:rPr lang="en-US" sz="1100" dirty="0"/>
              <a:t>, Elected Fellow </a:t>
            </a:r>
            <a:r>
              <a:rPr lang="en-US" sz="1100" dirty="0" smtClean="0"/>
              <a:t>2012</a:t>
            </a:r>
          </a:p>
          <a:p>
            <a:r>
              <a:rPr lang="en-US" sz="1100" u="sng" dirty="0" smtClean="0">
                <a:solidFill>
                  <a:srgbClr val="E5851B"/>
                </a:solidFill>
              </a:rPr>
              <a:t>The Woodlands Township </a:t>
            </a:r>
            <a:r>
              <a:rPr lang="en-US" sz="1100" dirty="0" smtClean="0"/>
              <a:t>– Counsel and Covenant Enforcement, 1996 Present</a:t>
            </a:r>
          </a:p>
          <a:p>
            <a:r>
              <a:rPr lang="en-US" sz="1100" b="1" u="sng" dirty="0"/>
              <a:t>Licensure</a:t>
            </a:r>
          </a:p>
          <a:p>
            <a:r>
              <a:rPr lang="en-US" sz="1100" dirty="0"/>
              <a:t>United States Supreme </a:t>
            </a:r>
            <a:r>
              <a:rPr lang="en-US" sz="1100" dirty="0" smtClean="0"/>
              <a:t>Court</a:t>
            </a:r>
            <a:endParaRPr lang="en-US" sz="1100" dirty="0"/>
          </a:p>
          <a:p>
            <a:r>
              <a:rPr lang="en-US" sz="1100" dirty="0"/>
              <a:t>State Bar of </a:t>
            </a:r>
            <a:r>
              <a:rPr lang="en-US" sz="1100" dirty="0" smtClean="0"/>
              <a:t>Texas</a:t>
            </a:r>
            <a:endParaRPr lang="en-US" sz="1100" dirty="0"/>
          </a:p>
          <a:p>
            <a:r>
              <a:rPr lang="en-US" sz="1100" dirty="0"/>
              <a:t>State Bar of </a:t>
            </a:r>
            <a:r>
              <a:rPr lang="en-US" sz="1100" dirty="0" smtClean="0"/>
              <a:t>Colorado</a:t>
            </a:r>
            <a:endParaRPr lang="en-US" sz="1100" dirty="0"/>
          </a:p>
          <a:p>
            <a:endParaRPr lang="en-US" sz="1100" dirty="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eaLnBrk="1" fontAlgn="auto" hangingPunct="1">
              <a:spcAft>
                <a:spcPts val="0"/>
              </a:spcAft>
              <a:defRPr/>
            </a:pPr>
            <a:r>
              <a:rPr lang="en-US" sz="6000" u="sng" dirty="0" smtClean="0">
                <a:solidFill>
                  <a:schemeClr val="accent1"/>
                </a:solidFill>
                <a:latin typeface="Playbill" pitchFamily="82" charset="0"/>
              </a:rPr>
              <a:t>Speaker’s Background</a:t>
            </a:r>
            <a:br>
              <a:rPr lang="en-US" sz="6000" u="sng" dirty="0" smtClean="0">
                <a:solidFill>
                  <a:schemeClr val="accent1"/>
                </a:solidFill>
                <a:latin typeface="Playbill" pitchFamily="82" charset="0"/>
              </a:rPr>
            </a:br>
            <a:r>
              <a:rPr lang="en-US" sz="3100" u="sng" dirty="0" smtClean="0">
                <a:solidFill>
                  <a:schemeClr val="accent1"/>
                </a:solidFill>
                <a:latin typeface="Playbill" pitchFamily="82" charset="0"/>
              </a:rPr>
              <a:t>Bret L. Strong</a:t>
            </a:r>
            <a:br>
              <a:rPr lang="en-US" sz="3100" u="sng" dirty="0" smtClean="0">
                <a:solidFill>
                  <a:schemeClr val="accent1"/>
                </a:solidFill>
                <a:latin typeface="Playbill" pitchFamily="82" charset="0"/>
              </a:rPr>
            </a:br>
            <a:endParaRPr sz="31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p:cTn id="7" dur="500" fill="hold"/>
                                        <p:tgtEl>
                                          <p:spTgt spid="512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 calcmode="lin" valueType="num">
                                      <p:cBhvr>
                                        <p:cTn id="21"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12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2">
                                            <p:txEl>
                                              <p:pRg st="4" end="4"/>
                                            </p:txEl>
                                          </p:spTgt>
                                        </p:tgtEl>
                                        <p:attrNameLst>
                                          <p:attrName>style.visibility</p:attrName>
                                        </p:attrNameLst>
                                      </p:cBhvr>
                                      <p:to>
                                        <p:strVal val="visible"/>
                                      </p:to>
                                    </p:set>
                                    <p:anim calcmode="lin" valueType="num">
                                      <p:cBhvr>
                                        <p:cTn id="28"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1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2">
                                            <p:txEl>
                                              <p:pRg st="5" end="5"/>
                                            </p:txEl>
                                          </p:spTgt>
                                        </p:tgtEl>
                                        <p:attrNameLst>
                                          <p:attrName>style.visibility</p:attrName>
                                        </p:attrNameLst>
                                      </p:cBhvr>
                                      <p:to>
                                        <p:strVal val="visible"/>
                                      </p:to>
                                    </p:set>
                                    <p:anim calcmode="lin" valueType="num">
                                      <p:cBhvr>
                                        <p:cTn id="35"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12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22">
                                            <p:txEl>
                                              <p:pRg st="6" end="6"/>
                                            </p:txEl>
                                          </p:spTgt>
                                        </p:tgtEl>
                                        <p:attrNameLst>
                                          <p:attrName>style.visibility</p:attrName>
                                        </p:attrNameLst>
                                      </p:cBhvr>
                                      <p:to>
                                        <p:strVal val="visible"/>
                                      </p:to>
                                    </p:set>
                                    <p:anim calcmode="lin" valueType="num">
                                      <p:cBhvr>
                                        <p:cTn id="42"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12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122">
                                            <p:txEl>
                                              <p:pRg st="7" end="7"/>
                                            </p:txEl>
                                          </p:spTgt>
                                        </p:tgtEl>
                                        <p:attrNameLst>
                                          <p:attrName>style.visibility</p:attrName>
                                        </p:attrNameLst>
                                      </p:cBhvr>
                                      <p:to>
                                        <p:strVal val="visible"/>
                                      </p:to>
                                    </p:set>
                                    <p:anim calcmode="lin" valueType="num">
                                      <p:cBhvr>
                                        <p:cTn id="49"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12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122">
                                            <p:txEl>
                                              <p:pRg st="8" end="8"/>
                                            </p:txEl>
                                          </p:spTgt>
                                        </p:tgtEl>
                                        <p:attrNameLst>
                                          <p:attrName>style.visibility</p:attrName>
                                        </p:attrNameLst>
                                      </p:cBhvr>
                                      <p:to>
                                        <p:strVal val="visible"/>
                                      </p:to>
                                    </p:set>
                                    <p:anim calcmode="lin" valueType="num">
                                      <p:cBhvr>
                                        <p:cTn id="56" dur="500" fill="hold"/>
                                        <p:tgtEl>
                                          <p:spTgt spid="512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12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12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22">
                                            <p:txEl>
                                              <p:pRg st="9" end="9"/>
                                            </p:txEl>
                                          </p:spTgt>
                                        </p:tgtEl>
                                        <p:attrNameLst>
                                          <p:attrName>style.visibility</p:attrName>
                                        </p:attrNameLst>
                                      </p:cBhvr>
                                      <p:to>
                                        <p:strVal val="visible"/>
                                      </p:to>
                                    </p:set>
                                    <p:anim calcmode="lin" valueType="num">
                                      <p:cBhvr>
                                        <p:cTn id="63" dur="500" fill="hold"/>
                                        <p:tgtEl>
                                          <p:spTgt spid="512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512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5122">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122">
                                            <p:txEl>
                                              <p:pRg st="10" end="10"/>
                                            </p:txEl>
                                          </p:spTgt>
                                        </p:tgtEl>
                                        <p:attrNameLst>
                                          <p:attrName>style.visibility</p:attrName>
                                        </p:attrNameLst>
                                      </p:cBhvr>
                                      <p:to>
                                        <p:strVal val="visible"/>
                                      </p:to>
                                    </p:set>
                                    <p:anim calcmode="lin" valueType="num">
                                      <p:cBhvr>
                                        <p:cTn id="70" dur="500" fill="hold"/>
                                        <p:tgtEl>
                                          <p:spTgt spid="5122">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5122">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5122">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122">
                                            <p:txEl>
                                              <p:pRg st="11" end="11"/>
                                            </p:txEl>
                                          </p:spTgt>
                                        </p:tgtEl>
                                        <p:attrNameLst>
                                          <p:attrName>style.visibility</p:attrName>
                                        </p:attrNameLst>
                                      </p:cBhvr>
                                      <p:to>
                                        <p:strVal val="visible"/>
                                      </p:to>
                                    </p:set>
                                    <p:anim calcmode="lin" valueType="num">
                                      <p:cBhvr>
                                        <p:cTn id="77" dur="500" fill="hold"/>
                                        <p:tgtEl>
                                          <p:spTgt spid="5122">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5122">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5122">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5122">
                                            <p:txEl>
                                              <p:pRg st="12" end="12"/>
                                            </p:txEl>
                                          </p:spTgt>
                                        </p:tgtEl>
                                        <p:attrNameLst>
                                          <p:attrName>style.visibility</p:attrName>
                                        </p:attrNameLst>
                                      </p:cBhvr>
                                      <p:to>
                                        <p:strVal val="visible"/>
                                      </p:to>
                                    </p:set>
                                    <p:anim calcmode="lin" valueType="num">
                                      <p:cBhvr>
                                        <p:cTn id="84" dur="500" fill="hold"/>
                                        <p:tgtEl>
                                          <p:spTgt spid="5122">
                                            <p:txEl>
                                              <p:pRg st="12" end="12"/>
                                            </p:txEl>
                                          </p:spTgt>
                                        </p:tgtEl>
                                        <p:attrNameLst>
                                          <p:attrName>ppt_w</p:attrName>
                                        </p:attrNameLst>
                                      </p:cBhvr>
                                      <p:tavLst>
                                        <p:tav tm="0">
                                          <p:val>
                                            <p:fltVal val="0"/>
                                          </p:val>
                                        </p:tav>
                                        <p:tav tm="100000">
                                          <p:val>
                                            <p:strVal val="#ppt_w"/>
                                          </p:val>
                                        </p:tav>
                                      </p:tavLst>
                                    </p:anim>
                                    <p:anim calcmode="lin" valueType="num">
                                      <p:cBhvr>
                                        <p:cTn id="85" dur="500" fill="hold"/>
                                        <p:tgtEl>
                                          <p:spTgt spid="5122">
                                            <p:txEl>
                                              <p:pRg st="12" end="12"/>
                                            </p:txEl>
                                          </p:spTgt>
                                        </p:tgtEl>
                                        <p:attrNameLst>
                                          <p:attrName>ppt_h</p:attrName>
                                        </p:attrNameLst>
                                      </p:cBhvr>
                                      <p:tavLst>
                                        <p:tav tm="0">
                                          <p:val>
                                            <p:fltVal val="0"/>
                                          </p:val>
                                        </p:tav>
                                        <p:tav tm="100000">
                                          <p:val>
                                            <p:strVal val="#ppt_h"/>
                                          </p:val>
                                        </p:tav>
                                      </p:tavLst>
                                    </p:anim>
                                    <p:animEffect transition="in" filter="fade">
                                      <p:cBhvr>
                                        <p:cTn id="86" dur="500"/>
                                        <p:tgtEl>
                                          <p:spTgt spid="5122">
                                            <p:txEl>
                                              <p:pRg st="12" end="1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5122">
                                            <p:txEl>
                                              <p:pRg st="13" end="13"/>
                                            </p:txEl>
                                          </p:spTgt>
                                        </p:tgtEl>
                                        <p:attrNameLst>
                                          <p:attrName>style.visibility</p:attrName>
                                        </p:attrNameLst>
                                      </p:cBhvr>
                                      <p:to>
                                        <p:strVal val="visible"/>
                                      </p:to>
                                    </p:set>
                                    <p:anim calcmode="lin" valueType="num">
                                      <p:cBhvr>
                                        <p:cTn id="91" dur="500" fill="hold"/>
                                        <p:tgtEl>
                                          <p:spTgt spid="5122">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5122">
                                            <p:txEl>
                                              <p:pRg st="13" end="13"/>
                                            </p:txEl>
                                          </p:spTgt>
                                        </p:tgtEl>
                                        <p:attrNameLst>
                                          <p:attrName>ppt_h</p:attrName>
                                        </p:attrNameLst>
                                      </p:cBhvr>
                                      <p:tavLst>
                                        <p:tav tm="0">
                                          <p:val>
                                            <p:fltVal val="0"/>
                                          </p:val>
                                        </p:tav>
                                        <p:tav tm="100000">
                                          <p:val>
                                            <p:strVal val="#ppt_h"/>
                                          </p:val>
                                        </p:tav>
                                      </p:tavLst>
                                    </p:anim>
                                    <p:animEffect transition="in" filter="fade">
                                      <p:cBhvr>
                                        <p:cTn id="93" dur="500"/>
                                        <p:tgtEl>
                                          <p:spTgt spid="5122">
                                            <p:txEl>
                                              <p:pRg st="13" end="1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5122">
                                            <p:txEl>
                                              <p:pRg st="14" end="14"/>
                                            </p:txEl>
                                          </p:spTgt>
                                        </p:tgtEl>
                                        <p:attrNameLst>
                                          <p:attrName>style.visibility</p:attrName>
                                        </p:attrNameLst>
                                      </p:cBhvr>
                                      <p:to>
                                        <p:strVal val="visible"/>
                                      </p:to>
                                    </p:set>
                                    <p:anim calcmode="lin" valueType="num">
                                      <p:cBhvr>
                                        <p:cTn id="98" dur="500" fill="hold"/>
                                        <p:tgtEl>
                                          <p:spTgt spid="5122">
                                            <p:txEl>
                                              <p:pRg st="14" end="14"/>
                                            </p:txEl>
                                          </p:spTgt>
                                        </p:tgtEl>
                                        <p:attrNameLst>
                                          <p:attrName>ppt_w</p:attrName>
                                        </p:attrNameLst>
                                      </p:cBhvr>
                                      <p:tavLst>
                                        <p:tav tm="0">
                                          <p:val>
                                            <p:fltVal val="0"/>
                                          </p:val>
                                        </p:tav>
                                        <p:tav tm="100000">
                                          <p:val>
                                            <p:strVal val="#ppt_w"/>
                                          </p:val>
                                        </p:tav>
                                      </p:tavLst>
                                    </p:anim>
                                    <p:anim calcmode="lin" valueType="num">
                                      <p:cBhvr>
                                        <p:cTn id="99" dur="500" fill="hold"/>
                                        <p:tgtEl>
                                          <p:spTgt spid="5122">
                                            <p:txEl>
                                              <p:pRg st="14" end="14"/>
                                            </p:txEl>
                                          </p:spTgt>
                                        </p:tgtEl>
                                        <p:attrNameLst>
                                          <p:attrName>ppt_h</p:attrName>
                                        </p:attrNameLst>
                                      </p:cBhvr>
                                      <p:tavLst>
                                        <p:tav tm="0">
                                          <p:val>
                                            <p:fltVal val="0"/>
                                          </p:val>
                                        </p:tav>
                                        <p:tav tm="100000">
                                          <p:val>
                                            <p:strVal val="#ppt_h"/>
                                          </p:val>
                                        </p:tav>
                                      </p:tavLst>
                                    </p:anim>
                                    <p:animEffect transition="in" filter="fade">
                                      <p:cBhvr>
                                        <p:cTn id="100" dur="500"/>
                                        <p:tgtEl>
                                          <p:spTgt spid="5122">
                                            <p:txEl>
                                              <p:pRg st="14" end="1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122">
                                            <p:txEl>
                                              <p:pRg st="15" end="15"/>
                                            </p:txEl>
                                          </p:spTgt>
                                        </p:tgtEl>
                                        <p:attrNameLst>
                                          <p:attrName>style.visibility</p:attrName>
                                        </p:attrNameLst>
                                      </p:cBhvr>
                                      <p:to>
                                        <p:strVal val="visible"/>
                                      </p:to>
                                    </p:set>
                                    <p:anim calcmode="lin" valueType="num">
                                      <p:cBhvr>
                                        <p:cTn id="105" dur="500" fill="hold"/>
                                        <p:tgtEl>
                                          <p:spTgt spid="5122">
                                            <p:txEl>
                                              <p:pRg st="15" end="15"/>
                                            </p:txEl>
                                          </p:spTgt>
                                        </p:tgtEl>
                                        <p:attrNameLst>
                                          <p:attrName>ppt_w</p:attrName>
                                        </p:attrNameLst>
                                      </p:cBhvr>
                                      <p:tavLst>
                                        <p:tav tm="0">
                                          <p:val>
                                            <p:fltVal val="0"/>
                                          </p:val>
                                        </p:tav>
                                        <p:tav tm="100000">
                                          <p:val>
                                            <p:strVal val="#ppt_w"/>
                                          </p:val>
                                        </p:tav>
                                      </p:tavLst>
                                    </p:anim>
                                    <p:anim calcmode="lin" valueType="num">
                                      <p:cBhvr>
                                        <p:cTn id="106" dur="500" fill="hold"/>
                                        <p:tgtEl>
                                          <p:spTgt spid="5122">
                                            <p:txEl>
                                              <p:pRg st="15" end="15"/>
                                            </p:txEl>
                                          </p:spTgt>
                                        </p:tgtEl>
                                        <p:attrNameLst>
                                          <p:attrName>ppt_h</p:attrName>
                                        </p:attrNameLst>
                                      </p:cBhvr>
                                      <p:tavLst>
                                        <p:tav tm="0">
                                          <p:val>
                                            <p:fltVal val="0"/>
                                          </p:val>
                                        </p:tav>
                                        <p:tav tm="100000">
                                          <p:val>
                                            <p:strVal val="#ppt_h"/>
                                          </p:val>
                                        </p:tav>
                                      </p:tavLst>
                                    </p:anim>
                                    <p:animEffect transition="in" filter="fade">
                                      <p:cBhvr>
                                        <p:cTn id="107" dur="500"/>
                                        <p:tgtEl>
                                          <p:spTgt spid="5122">
                                            <p:txEl>
                                              <p:pRg st="15" end="1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5122">
                                            <p:txEl>
                                              <p:pRg st="16" end="16"/>
                                            </p:txEl>
                                          </p:spTgt>
                                        </p:tgtEl>
                                        <p:attrNameLst>
                                          <p:attrName>style.visibility</p:attrName>
                                        </p:attrNameLst>
                                      </p:cBhvr>
                                      <p:to>
                                        <p:strVal val="visible"/>
                                      </p:to>
                                    </p:set>
                                    <p:anim calcmode="lin" valueType="num">
                                      <p:cBhvr>
                                        <p:cTn id="112" dur="500" fill="hold"/>
                                        <p:tgtEl>
                                          <p:spTgt spid="5122">
                                            <p:txEl>
                                              <p:pRg st="16" end="16"/>
                                            </p:txEl>
                                          </p:spTgt>
                                        </p:tgtEl>
                                        <p:attrNameLst>
                                          <p:attrName>ppt_w</p:attrName>
                                        </p:attrNameLst>
                                      </p:cBhvr>
                                      <p:tavLst>
                                        <p:tav tm="0">
                                          <p:val>
                                            <p:fltVal val="0"/>
                                          </p:val>
                                        </p:tav>
                                        <p:tav tm="100000">
                                          <p:val>
                                            <p:strVal val="#ppt_w"/>
                                          </p:val>
                                        </p:tav>
                                      </p:tavLst>
                                    </p:anim>
                                    <p:anim calcmode="lin" valueType="num">
                                      <p:cBhvr>
                                        <p:cTn id="113" dur="500" fill="hold"/>
                                        <p:tgtEl>
                                          <p:spTgt spid="5122">
                                            <p:txEl>
                                              <p:pRg st="16" end="16"/>
                                            </p:txEl>
                                          </p:spTgt>
                                        </p:tgtEl>
                                        <p:attrNameLst>
                                          <p:attrName>ppt_h</p:attrName>
                                        </p:attrNameLst>
                                      </p:cBhvr>
                                      <p:tavLst>
                                        <p:tav tm="0">
                                          <p:val>
                                            <p:fltVal val="0"/>
                                          </p:val>
                                        </p:tav>
                                        <p:tav tm="100000">
                                          <p:val>
                                            <p:strVal val="#ppt_h"/>
                                          </p:val>
                                        </p:tav>
                                      </p:tavLst>
                                    </p:anim>
                                    <p:animEffect transition="in" filter="fade">
                                      <p:cBhvr>
                                        <p:cTn id="114" dur="500"/>
                                        <p:tgtEl>
                                          <p:spTgt spid="5122">
                                            <p:txEl>
                                              <p:pRg st="16" end="16"/>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5122">
                                            <p:txEl>
                                              <p:pRg st="17" end="17"/>
                                            </p:txEl>
                                          </p:spTgt>
                                        </p:tgtEl>
                                        <p:attrNameLst>
                                          <p:attrName>style.visibility</p:attrName>
                                        </p:attrNameLst>
                                      </p:cBhvr>
                                      <p:to>
                                        <p:strVal val="visible"/>
                                      </p:to>
                                    </p:set>
                                    <p:anim calcmode="lin" valueType="num">
                                      <p:cBhvr>
                                        <p:cTn id="119" dur="500" fill="hold"/>
                                        <p:tgtEl>
                                          <p:spTgt spid="5122">
                                            <p:txEl>
                                              <p:pRg st="17" end="17"/>
                                            </p:txEl>
                                          </p:spTgt>
                                        </p:tgtEl>
                                        <p:attrNameLst>
                                          <p:attrName>ppt_w</p:attrName>
                                        </p:attrNameLst>
                                      </p:cBhvr>
                                      <p:tavLst>
                                        <p:tav tm="0">
                                          <p:val>
                                            <p:fltVal val="0"/>
                                          </p:val>
                                        </p:tav>
                                        <p:tav tm="100000">
                                          <p:val>
                                            <p:strVal val="#ppt_w"/>
                                          </p:val>
                                        </p:tav>
                                      </p:tavLst>
                                    </p:anim>
                                    <p:anim calcmode="lin" valueType="num">
                                      <p:cBhvr>
                                        <p:cTn id="120" dur="500" fill="hold"/>
                                        <p:tgtEl>
                                          <p:spTgt spid="5122">
                                            <p:txEl>
                                              <p:pRg st="17" end="17"/>
                                            </p:txEl>
                                          </p:spTgt>
                                        </p:tgtEl>
                                        <p:attrNameLst>
                                          <p:attrName>ppt_h</p:attrName>
                                        </p:attrNameLst>
                                      </p:cBhvr>
                                      <p:tavLst>
                                        <p:tav tm="0">
                                          <p:val>
                                            <p:fltVal val="0"/>
                                          </p:val>
                                        </p:tav>
                                        <p:tav tm="100000">
                                          <p:val>
                                            <p:strVal val="#ppt_h"/>
                                          </p:val>
                                        </p:tav>
                                      </p:tavLst>
                                    </p:anim>
                                    <p:animEffect transition="in" filter="fade">
                                      <p:cBhvr>
                                        <p:cTn id="121" dur="500"/>
                                        <p:tgtEl>
                                          <p:spTgt spid="5122">
                                            <p:txEl>
                                              <p:pRg st="17" end="17"/>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5122">
                                            <p:txEl>
                                              <p:pRg st="18" end="18"/>
                                            </p:txEl>
                                          </p:spTgt>
                                        </p:tgtEl>
                                        <p:attrNameLst>
                                          <p:attrName>style.visibility</p:attrName>
                                        </p:attrNameLst>
                                      </p:cBhvr>
                                      <p:to>
                                        <p:strVal val="visible"/>
                                      </p:to>
                                    </p:set>
                                    <p:anim calcmode="lin" valueType="num">
                                      <p:cBhvr>
                                        <p:cTn id="126" dur="500" fill="hold"/>
                                        <p:tgtEl>
                                          <p:spTgt spid="5122">
                                            <p:txEl>
                                              <p:pRg st="18" end="18"/>
                                            </p:txEl>
                                          </p:spTgt>
                                        </p:tgtEl>
                                        <p:attrNameLst>
                                          <p:attrName>ppt_w</p:attrName>
                                        </p:attrNameLst>
                                      </p:cBhvr>
                                      <p:tavLst>
                                        <p:tav tm="0">
                                          <p:val>
                                            <p:fltVal val="0"/>
                                          </p:val>
                                        </p:tav>
                                        <p:tav tm="100000">
                                          <p:val>
                                            <p:strVal val="#ppt_w"/>
                                          </p:val>
                                        </p:tav>
                                      </p:tavLst>
                                    </p:anim>
                                    <p:anim calcmode="lin" valueType="num">
                                      <p:cBhvr>
                                        <p:cTn id="127" dur="500" fill="hold"/>
                                        <p:tgtEl>
                                          <p:spTgt spid="5122">
                                            <p:txEl>
                                              <p:pRg st="18" end="18"/>
                                            </p:txEl>
                                          </p:spTgt>
                                        </p:tgtEl>
                                        <p:attrNameLst>
                                          <p:attrName>ppt_h</p:attrName>
                                        </p:attrNameLst>
                                      </p:cBhvr>
                                      <p:tavLst>
                                        <p:tav tm="0">
                                          <p:val>
                                            <p:fltVal val="0"/>
                                          </p:val>
                                        </p:tav>
                                        <p:tav tm="100000">
                                          <p:val>
                                            <p:strVal val="#ppt_h"/>
                                          </p:val>
                                        </p:tav>
                                      </p:tavLst>
                                    </p:anim>
                                    <p:animEffect transition="in" filter="fade">
                                      <p:cBhvr>
                                        <p:cTn id="128" dur="500"/>
                                        <p:tgtEl>
                                          <p:spTgt spid="5122">
                                            <p:txEl>
                                              <p:pRg st="18" end="18"/>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5122">
                                            <p:txEl>
                                              <p:pRg st="19" end="19"/>
                                            </p:txEl>
                                          </p:spTgt>
                                        </p:tgtEl>
                                        <p:attrNameLst>
                                          <p:attrName>style.visibility</p:attrName>
                                        </p:attrNameLst>
                                      </p:cBhvr>
                                      <p:to>
                                        <p:strVal val="visible"/>
                                      </p:to>
                                    </p:set>
                                    <p:anim calcmode="lin" valueType="num">
                                      <p:cBhvr>
                                        <p:cTn id="133" dur="500" fill="hold"/>
                                        <p:tgtEl>
                                          <p:spTgt spid="5122">
                                            <p:txEl>
                                              <p:pRg st="19" end="19"/>
                                            </p:txEl>
                                          </p:spTgt>
                                        </p:tgtEl>
                                        <p:attrNameLst>
                                          <p:attrName>ppt_w</p:attrName>
                                        </p:attrNameLst>
                                      </p:cBhvr>
                                      <p:tavLst>
                                        <p:tav tm="0">
                                          <p:val>
                                            <p:fltVal val="0"/>
                                          </p:val>
                                        </p:tav>
                                        <p:tav tm="100000">
                                          <p:val>
                                            <p:strVal val="#ppt_w"/>
                                          </p:val>
                                        </p:tav>
                                      </p:tavLst>
                                    </p:anim>
                                    <p:anim calcmode="lin" valueType="num">
                                      <p:cBhvr>
                                        <p:cTn id="134" dur="500" fill="hold"/>
                                        <p:tgtEl>
                                          <p:spTgt spid="5122">
                                            <p:txEl>
                                              <p:pRg st="19" end="19"/>
                                            </p:txEl>
                                          </p:spTgt>
                                        </p:tgtEl>
                                        <p:attrNameLst>
                                          <p:attrName>ppt_h</p:attrName>
                                        </p:attrNameLst>
                                      </p:cBhvr>
                                      <p:tavLst>
                                        <p:tav tm="0">
                                          <p:val>
                                            <p:fltVal val="0"/>
                                          </p:val>
                                        </p:tav>
                                        <p:tav tm="100000">
                                          <p:val>
                                            <p:strVal val="#ppt_h"/>
                                          </p:val>
                                        </p:tav>
                                      </p:tavLst>
                                    </p:anim>
                                    <p:animEffect transition="in" filter="fade">
                                      <p:cBhvr>
                                        <p:cTn id="135" dur="500"/>
                                        <p:tgtEl>
                                          <p:spTgt spid="5122">
                                            <p:txEl>
                                              <p:pRg st="19" end="19"/>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5122">
                                            <p:txEl>
                                              <p:pRg st="20" end="20"/>
                                            </p:txEl>
                                          </p:spTgt>
                                        </p:tgtEl>
                                        <p:attrNameLst>
                                          <p:attrName>style.visibility</p:attrName>
                                        </p:attrNameLst>
                                      </p:cBhvr>
                                      <p:to>
                                        <p:strVal val="visible"/>
                                      </p:to>
                                    </p:set>
                                    <p:anim calcmode="lin" valueType="num">
                                      <p:cBhvr>
                                        <p:cTn id="140" dur="500" fill="hold"/>
                                        <p:tgtEl>
                                          <p:spTgt spid="5122">
                                            <p:txEl>
                                              <p:pRg st="20" end="20"/>
                                            </p:txEl>
                                          </p:spTgt>
                                        </p:tgtEl>
                                        <p:attrNameLst>
                                          <p:attrName>ppt_w</p:attrName>
                                        </p:attrNameLst>
                                      </p:cBhvr>
                                      <p:tavLst>
                                        <p:tav tm="0">
                                          <p:val>
                                            <p:fltVal val="0"/>
                                          </p:val>
                                        </p:tav>
                                        <p:tav tm="100000">
                                          <p:val>
                                            <p:strVal val="#ppt_w"/>
                                          </p:val>
                                        </p:tav>
                                      </p:tavLst>
                                    </p:anim>
                                    <p:anim calcmode="lin" valueType="num">
                                      <p:cBhvr>
                                        <p:cTn id="141" dur="500" fill="hold"/>
                                        <p:tgtEl>
                                          <p:spTgt spid="5122">
                                            <p:txEl>
                                              <p:pRg st="20" end="20"/>
                                            </p:txEl>
                                          </p:spTgt>
                                        </p:tgtEl>
                                        <p:attrNameLst>
                                          <p:attrName>ppt_h</p:attrName>
                                        </p:attrNameLst>
                                      </p:cBhvr>
                                      <p:tavLst>
                                        <p:tav tm="0">
                                          <p:val>
                                            <p:fltVal val="0"/>
                                          </p:val>
                                        </p:tav>
                                        <p:tav tm="100000">
                                          <p:val>
                                            <p:strVal val="#ppt_h"/>
                                          </p:val>
                                        </p:tav>
                                      </p:tavLst>
                                    </p:anim>
                                    <p:animEffect transition="in" filter="fade">
                                      <p:cBhvr>
                                        <p:cTn id="142" dur="500"/>
                                        <p:tgtEl>
                                          <p:spTgt spid="5122">
                                            <p:txEl>
                                              <p:pRg st="20" end="2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5122">
                                            <p:txEl>
                                              <p:pRg st="21" end="21"/>
                                            </p:txEl>
                                          </p:spTgt>
                                        </p:tgtEl>
                                        <p:attrNameLst>
                                          <p:attrName>style.visibility</p:attrName>
                                        </p:attrNameLst>
                                      </p:cBhvr>
                                      <p:to>
                                        <p:strVal val="visible"/>
                                      </p:to>
                                    </p:set>
                                    <p:anim calcmode="lin" valueType="num">
                                      <p:cBhvr>
                                        <p:cTn id="147" dur="500" fill="hold"/>
                                        <p:tgtEl>
                                          <p:spTgt spid="5122">
                                            <p:txEl>
                                              <p:pRg st="21" end="21"/>
                                            </p:txEl>
                                          </p:spTgt>
                                        </p:tgtEl>
                                        <p:attrNameLst>
                                          <p:attrName>ppt_w</p:attrName>
                                        </p:attrNameLst>
                                      </p:cBhvr>
                                      <p:tavLst>
                                        <p:tav tm="0">
                                          <p:val>
                                            <p:fltVal val="0"/>
                                          </p:val>
                                        </p:tav>
                                        <p:tav tm="100000">
                                          <p:val>
                                            <p:strVal val="#ppt_w"/>
                                          </p:val>
                                        </p:tav>
                                      </p:tavLst>
                                    </p:anim>
                                    <p:anim calcmode="lin" valueType="num">
                                      <p:cBhvr>
                                        <p:cTn id="148" dur="500" fill="hold"/>
                                        <p:tgtEl>
                                          <p:spTgt spid="5122">
                                            <p:txEl>
                                              <p:pRg st="21" end="21"/>
                                            </p:txEl>
                                          </p:spTgt>
                                        </p:tgtEl>
                                        <p:attrNameLst>
                                          <p:attrName>ppt_h</p:attrName>
                                        </p:attrNameLst>
                                      </p:cBhvr>
                                      <p:tavLst>
                                        <p:tav tm="0">
                                          <p:val>
                                            <p:fltVal val="0"/>
                                          </p:val>
                                        </p:tav>
                                        <p:tav tm="100000">
                                          <p:val>
                                            <p:strVal val="#ppt_h"/>
                                          </p:val>
                                        </p:tav>
                                      </p:tavLst>
                                    </p:anim>
                                    <p:animEffect transition="in" filter="fade">
                                      <p:cBhvr>
                                        <p:cTn id="149" dur="500"/>
                                        <p:tgtEl>
                                          <p:spTgt spid="5122">
                                            <p:txEl>
                                              <p:pRg st="21" end="21"/>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grpId="0" nodeType="clickEffect">
                                  <p:stCondLst>
                                    <p:cond delay="0"/>
                                  </p:stCondLst>
                                  <p:childTnLst>
                                    <p:set>
                                      <p:cBhvr>
                                        <p:cTn id="153" dur="1" fill="hold">
                                          <p:stCondLst>
                                            <p:cond delay="0"/>
                                          </p:stCondLst>
                                        </p:cTn>
                                        <p:tgtEl>
                                          <p:spTgt spid="5122">
                                            <p:txEl>
                                              <p:pRg st="22" end="22"/>
                                            </p:txEl>
                                          </p:spTgt>
                                        </p:tgtEl>
                                        <p:attrNameLst>
                                          <p:attrName>style.visibility</p:attrName>
                                        </p:attrNameLst>
                                      </p:cBhvr>
                                      <p:to>
                                        <p:strVal val="visible"/>
                                      </p:to>
                                    </p:set>
                                    <p:anim calcmode="lin" valueType="num">
                                      <p:cBhvr>
                                        <p:cTn id="154" dur="500" fill="hold"/>
                                        <p:tgtEl>
                                          <p:spTgt spid="5122">
                                            <p:txEl>
                                              <p:pRg st="22" end="22"/>
                                            </p:txEl>
                                          </p:spTgt>
                                        </p:tgtEl>
                                        <p:attrNameLst>
                                          <p:attrName>ppt_w</p:attrName>
                                        </p:attrNameLst>
                                      </p:cBhvr>
                                      <p:tavLst>
                                        <p:tav tm="0">
                                          <p:val>
                                            <p:fltVal val="0"/>
                                          </p:val>
                                        </p:tav>
                                        <p:tav tm="100000">
                                          <p:val>
                                            <p:strVal val="#ppt_w"/>
                                          </p:val>
                                        </p:tav>
                                      </p:tavLst>
                                    </p:anim>
                                    <p:anim calcmode="lin" valueType="num">
                                      <p:cBhvr>
                                        <p:cTn id="155" dur="500" fill="hold"/>
                                        <p:tgtEl>
                                          <p:spTgt spid="5122">
                                            <p:txEl>
                                              <p:pRg st="22" end="22"/>
                                            </p:txEl>
                                          </p:spTgt>
                                        </p:tgtEl>
                                        <p:attrNameLst>
                                          <p:attrName>ppt_h</p:attrName>
                                        </p:attrNameLst>
                                      </p:cBhvr>
                                      <p:tavLst>
                                        <p:tav tm="0">
                                          <p:val>
                                            <p:fltVal val="0"/>
                                          </p:val>
                                        </p:tav>
                                        <p:tav tm="100000">
                                          <p:val>
                                            <p:strVal val="#ppt_h"/>
                                          </p:val>
                                        </p:tav>
                                      </p:tavLst>
                                    </p:anim>
                                    <p:animEffect transition="in" filter="fade">
                                      <p:cBhvr>
                                        <p:cTn id="156" dur="500"/>
                                        <p:tgtEl>
                                          <p:spTgt spid="5122">
                                            <p:txEl>
                                              <p:pRg st="22" end="22"/>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5122">
                                            <p:txEl>
                                              <p:pRg st="23" end="23"/>
                                            </p:txEl>
                                          </p:spTgt>
                                        </p:tgtEl>
                                        <p:attrNameLst>
                                          <p:attrName>style.visibility</p:attrName>
                                        </p:attrNameLst>
                                      </p:cBhvr>
                                      <p:to>
                                        <p:strVal val="visible"/>
                                      </p:to>
                                    </p:set>
                                    <p:anim calcmode="lin" valueType="num">
                                      <p:cBhvr>
                                        <p:cTn id="161" dur="500" fill="hold"/>
                                        <p:tgtEl>
                                          <p:spTgt spid="5122">
                                            <p:txEl>
                                              <p:pRg st="23" end="23"/>
                                            </p:txEl>
                                          </p:spTgt>
                                        </p:tgtEl>
                                        <p:attrNameLst>
                                          <p:attrName>ppt_w</p:attrName>
                                        </p:attrNameLst>
                                      </p:cBhvr>
                                      <p:tavLst>
                                        <p:tav tm="0">
                                          <p:val>
                                            <p:fltVal val="0"/>
                                          </p:val>
                                        </p:tav>
                                        <p:tav tm="100000">
                                          <p:val>
                                            <p:strVal val="#ppt_w"/>
                                          </p:val>
                                        </p:tav>
                                      </p:tavLst>
                                    </p:anim>
                                    <p:anim calcmode="lin" valueType="num">
                                      <p:cBhvr>
                                        <p:cTn id="162" dur="500" fill="hold"/>
                                        <p:tgtEl>
                                          <p:spTgt spid="5122">
                                            <p:txEl>
                                              <p:pRg st="23" end="23"/>
                                            </p:txEl>
                                          </p:spTgt>
                                        </p:tgtEl>
                                        <p:attrNameLst>
                                          <p:attrName>ppt_h</p:attrName>
                                        </p:attrNameLst>
                                      </p:cBhvr>
                                      <p:tavLst>
                                        <p:tav tm="0">
                                          <p:val>
                                            <p:fltVal val="0"/>
                                          </p:val>
                                        </p:tav>
                                        <p:tav tm="100000">
                                          <p:val>
                                            <p:strVal val="#ppt_h"/>
                                          </p:val>
                                        </p:tav>
                                      </p:tavLst>
                                    </p:anim>
                                    <p:animEffect transition="in" filter="fade">
                                      <p:cBhvr>
                                        <p:cTn id="163" dur="500"/>
                                        <p:tgtEl>
                                          <p:spTgt spid="5122">
                                            <p:txEl>
                                              <p:pRg st="23" end="23"/>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5122">
                                            <p:txEl>
                                              <p:pRg st="24" end="24"/>
                                            </p:txEl>
                                          </p:spTgt>
                                        </p:tgtEl>
                                        <p:attrNameLst>
                                          <p:attrName>style.visibility</p:attrName>
                                        </p:attrNameLst>
                                      </p:cBhvr>
                                      <p:to>
                                        <p:strVal val="visible"/>
                                      </p:to>
                                    </p:set>
                                    <p:anim calcmode="lin" valueType="num">
                                      <p:cBhvr>
                                        <p:cTn id="168" dur="500" fill="hold"/>
                                        <p:tgtEl>
                                          <p:spTgt spid="5122">
                                            <p:txEl>
                                              <p:pRg st="24" end="24"/>
                                            </p:txEl>
                                          </p:spTgt>
                                        </p:tgtEl>
                                        <p:attrNameLst>
                                          <p:attrName>ppt_w</p:attrName>
                                        </p:attrNameLst>
                                      </p:cBhvr>
                                      <p:tavLst>
                                        <p:tav tm="0">
                                          <p:val>
                                            <p:fltVal val="0"/>
                                          </p:val>
                                        </p:tav>
                                        <p:tav tm="100000">
                                          <p:val>
                                            <p:strVal val="#ppt_w"/>
                                          </p:val>
                                        </p:tav>
                                      </p:tavLst>
                                    </p:anim>
                                    <p:anim calcmode="lin" valueType="num">
                                      <p:cBhvr>
                                        <p:cTn id="169" dur="500" fill="hold"/>
                                        <p:tgtEl>
                                          <p:spTgt spid="5122">
                                            <p:txEl>
                                              <p:pRg st="24" end="24"/>
                                            </p:txEl>
                                          </p:spTgt>
                                        </p:tgtEl>
                                        <p:attrNameLst>
                                          <p:attrName>ppt_h</p:attrName>
                                        </p:attrNameLst>
                                      </p:cBhvr>
                                      <p:tavLst>
                                        <p:tav tm="0">
                                          <p:val>
                                            <p:fltVal val="0"/>
                                          </p:val>
                                        </p:tav>
                                        <p:tav tm="100000">
                                          <p:val>
                                            <p:strVal val="#ppt_h"/>
                                          </p:val>
                                        </p:tav>
                                      </p:tavLst>
                                    </p:anim>
                                    <p:animEffect transition="in" filter="fade">
                                      <p:cBhvr>
                                        <p:cTn id="170" dur="500"/>
                                        <p:tgtEl>
                                          <p:spTgt spid="5122">
                                            <p:txEl>
                                              <p:pRg st="24" end="24"/>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grpId="0" nodeType="clickEffect">
                                  <p:stCondLst>
                                    <p:cond delay="0"/>
                                  </p:stCondLst>
                                  <p:childTnLst>
                                    <p:set>
                                      <p:cBhvr>
                                        <p:cTn id="174" dur="1" fill="hold">
                                          <p:stCondLst>
                                            <p:cond delay="0"/>
                                          </p:stCondLst>
                                        </p:cTn>
                                        <p:tgtEl>
                                          <p:spTgt spid="5122">
                                            <p:txEl>
                                              <p:pRg st="25" end="25"/>
                                            </p:txEl>
                                          </p:spTgt>
                                        </p:tgtEl>
                                        <p:attrNameLst>
                                          <p:attrName>style.visibility</p:attrName>
                                        </p:attrNameLst>
                                      </p:cBhvr>
                                      <p:to>
                                        <p:strVal val="visible"/>
                                      </p:to>
                                    </p:set>
                                    <p:anim calcmode="lin" valueType="num">
                                      <p:cBhvr>
                                        <p:cTn id="175" dur="500" fill="hold"/>
                                        <p:tgtEl>
                                          <p:spTgt spid="5122">
                                            <p:txEl>
                                              <p:pRg st="25" end="25"/>
                                            </p:txEl>
                                          </p:spTgt>
                                        </p:tgtEl>
                                        <p:attrNameLst>
                                          <p:attrName>ppt_w</p:attrName>
                                        </p:attrNameLst>
                                      </p:cBhvr>
                                      <p:tavLst>
                                        <p:tav tm="0">
                                          <p:val>
                                            <p:fltVal val="0"/>
                                          </p:val>
                                        </p:tav>
                                        <p:tav tm="100000">
                                          <p:val>
                                            <p:strVal val="#ppt_w"/>
                                          </p:val>
                                        </p:tav>
                                      </p:tavLst>
                                    </p:anim>
                                    <p:anim calcmode="lin" valueType="num">
                                      <p:cBhvr>
                                        <p:cTn id="176" dur="500" fill="hold"/>
                                        <p:tgtEl>
                                          <p:spTgt spid="5122">
                                            <p:txEl>
                                              <p:pRg st="25" end="25"/>
                                            </p:txEl>
                                          </p:spTgt>
                                        </p:tgtEl>
                                        <p:attrNameLst>
                                          <p:attrName>ppt_h</p:attrName>
                                        </p:attrNameLst>
                                      </p:cBhvr>
                                      <p:tavLst>
                                        <p:tav tm="0">
                                          <p:val>
                                            <p:fltVal val="0"/>
                                          </p:val>
                                        </p:tav>
                                        <p:tav tm="100000">
                                          <p:val>
                                            <p:strVal val="#ppt_h"/>
                                          </p:val>
                                        </p:tav>
                                      </p:tavLst>
                                    </p:anim>
                                    <p:animEffect transition="in" filter="fade">
                                      <p:cBhvr>
                                        <p:cTn id="177" dur="500"/>
                                        <p:tgtEl>
                                          <p:spTgt spid="5122">
                                            <p:txEl>
                                              <p:pRg st="25" end="25"/>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grpId="0" nodeType="clickEffect">
                                  <p:stCondLst>
                                    <p:cond delay="0"/>
                                  </p:stCondLst>
                                  <p:childTnLst>
                                    <p:set>
                                      <p:cBhvr>
                                        <p:cTn id="181" dur="1" fill="hold">
                                          <p:stCondLst>
                                            <p:cond delay="0"/>
                                          </p:stCondLst>
                                        </p:cTn>
                                        <p:tgtEl>
                                          <p:spTgt spid="5122">
                                            <p:txEl>
                                              <p:pRg st="26" end="26"/>
                                            </p:txEl>
                                          </p:spTgt>
                                        </p:tgtEl>
                                        <p:attrNameLst>
                                          <p:attrName>style.visibility</p:attrName>
                                        </p:attrNameLst>
                                      </p:cBhvr>
                                      <p:to>
                                        <p:strVal val="visible"/>
                                      </p:to>
                                    </p:set>
                                    <p:anim calcmode="lin" valueType="num">
                                      <p:cBhvr>
                                        <p:cTn id="182" dur="500" fill="hold"/>
                                        <p:tgtEl>
                                          <p:spTgt spid="5122">
                                            <p:txEl>
                                              <p:pRg st="26" end="26"/>
                                            </p:txEl>
                                          </p:spTgt>
                                        </p:tgtEl>
                                        <p:attrNameLst>
                                          <p:attrName>ppt_w</p:attrName>
                                        </p:attrNameLst>
                                      </p:cBhvr>
                                      <p:tavLst>
                                        <p:tav tm="0">
                                          <p:val>
                                            <p:fltVal val="0"/>
                                          </p:val>
                                        </p:tav>
                                        <p:tav tm="100000">
                                          <p:val>
                                            <p:strVal val="#ppt_w"/>
                                          </p:val>
                                        </p:tav>
                                      </p:tavLst>
                                    </p:anim>
                                    <p:anim calcmode="lin" valueType="num">
                                      <p:cBhvr>
                                        <p:cTn id="183" dur="500" fill="hold"/>
                                        <p:tgtEl>
                                          <p:spTgt spid="5122">
                                            <p:txEl>
                                              <p:pRg st="26" end="26"/>
                                            </p:txEl>
                                          </p:spTgt>
                                        </p:tgtEl>
                                        <p:attrNameLst>
                                          <p:attrName>ppt_h</p:attrName>
                                        </p:attrNameLst>
                                      </p:cBhvr>
                                      <p:tavLst>
                                        <p:tav tm="0">
                                          <p:val>
                                            <p:fltVal val="0"/>
                                          </p:val>
                                        </p:tav>
                                        <p:tav tm="100000">
                                          <p:val>
                                            <p:strVal val="#ppt_h"/>
                                          </p:val>
                                        </p:tav>
                                      </p:tavLst>
                                    </p:anim>
                                    <p:animEffect transition="in" filter="fade">
                                      <p:cBhvr>
                                        <p:cTn id="184" dur="500"/>
                                        <p:tgtEl>
                                          <p:spTgt spid="5122">
                                            <p:txEl>
                                              <p:pRg st="26" end="26"/>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5122">
                                            <p:txEl>
                                              <p:pRg st="27" end="27"/>
                                            </p:txEl>
                                          </p:spTgt>
                                        </p:tgtEl>
                                        <p:attrNameLst>
                                          <p:attrName>style.visibility</p:attrName>
                                        </p:attrNameLst>
                                      </p:cBhvr>
                                      <p:to>
                                        <p:strVal val="visible"/>
                                      </p:to>
                                    </p:set>
                                    <p:anim calcmode="lin" valueType="num">
                                      <p:cBhvr>
                                        <p:cTn id="189" dur="500" fill="hold"/>
                                        <p:tgtEl>
                                          <p:spTgt spid="5122">
                                            <p:txEl>
                                              <p:pRg st="27" end="27"/>
                                            </p:txEl>
                                          </p:spTgt>
                                        </p:tgtEl>
                                        <p:attrNameLst>
                                          <p:attrName>ppt_w</p:attrName>
                                        </p:attrNameLst>
                                      </p:cBhvr>
                                      <p:tavLst>
                                        <p:tav tm="0">
                                          <p:val>
                                            <p:fltVal val="0"/>
                                          </p:val>
                                        </p:tav>
                                        <p:tav tm="100000">
                                          <p:val>
                                            <p:strVal val="#ppt_w"/>
                                          </p:val>
                                        </p:tav>
                                      </p:tavLst>
                                    </p:anim>
                                    <p:anim calcmode="lin" valueType="num">
                                      <p:cBhvr>
                                        <p:cTn id="190" dur="500" fill="hold"/>
                                        <p:tgtEl>
                                          <p:spTgt spid="5122">
                                            <p:txEl>
                                              <p:pRg st="27" end="27"/>
                                            </p:txEl>
                                          </p:spTgt>
                                        </p:tgtEl>
                                        <p:attrNameLst>
                                          <p:attrName>ppt_h</p:attrName>
                                        </p:attrNameLst>
                                      </p:cBhvr>
                                      <p:tavLst>
                                        <p:tav tm="0">
                                          <p:val>
                                            <p:fltVal val="0"/>
                                          </p:val>
                                        </p:tav>
                                        <p:tav tm="100000">
                                          <p:val>
                                            <p:strVal val="#ppt_h"/>
                                          </p:val>
                                        </p:tav>
                                      </p:tavLst>
                                    </p:anim>
                                    <p:animEffect transition="in" filter="fade">
                                      <p:cBhvr>
                                        <p:cTn id="191" dur="500"/>
                                        <p:tgtEl>
                                          <p:spTgt spid="5122">
                                            <p:txEl>
                                              <p:pRg st="27" end="27"/>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ntr" presetSubtype="16" fill="hold" grpId="0" nodeType="clickEffect">
                                  <p:stCondLst>
                                    <p:cond delay="0"/>
                                  </p:stCondLst>
                                  <p:childTnLst>
                                    <p:set>
                                      <p:cBhvr>
                                        <p:cTn id="195" dur="1" fill="hold">
                                          <p:stCondLst>
                                            <p:cond delay="0"/>
                                          </p:stCondLst>
                                        </p:cTn>
                                        <p:tgtEl>
                                          <p:spTgt spid="5122">
                                            <p:txEl>
                                              <p:pRg st="28" end="28"/>
                                            </p:txEl>
                                          </p:spTgt>
                                        </p:tgtEl>
                                        <p:attrNameLst>
                                          <p:attrName>style.visibility</p:attrName>
                                        </p:attrNameLst>
                                      </p:cBhvr>
                                      <p:to>
                                        <p:strVal val="visible"/>
                                      </p:to>
                                    </p:set>
                                    <p:anim calcmode="lin" valueType="num">
                                      <p:cBhvr>
                                        <p:cTn id="196" dur="500" fill="hold"/>
                                        <p:tgtEl>
                                          <p:spTgt spid="5122">
                                            <p:txEl>
                                              <p:pRg st="28" end="28"/>
                                            </p:txEl>
                                          </p:spTgt>
                                        </p:tgtEl>
                                        <p:attrNameLst>
                                          <p:attrName>ppt_w</p:attrName>
                                        </p:attrNameLst>
                                      </p:cBhvr>
                                      <p:tavLst>
                                        <p:tav tm="0">
                                          <p:val>
                                            <p:fltVal val="0"/>
                                          </p:val>
                                        </p:tav>
                                        <p:tav tm="100000">
                                          <p:val>
                                            <p:strVal val="#ppt_w"/>
                                          </p:val>
                                        </p:tav>
                                      </p:tavLst>
                                    </p:anim>
                                    <p:anim calcmode="lin" valueType="num">
                                      <p:cBhvr>
                                        <p:cTn id="197" dur="500" fill="hold"/>
                                        <p:tgtEl>
                                          <p:spTgt spid="5122">
                                            <p:txEl>
                                              <p:pRg st="28" end="28"/>
                                            </p:txEl>
                                          </p:spTgt>
                                        </p:tgtEl>
                                        <p:attrNameLst>
                                          <p:attrName>ppt_h</p:attrName>
                                        </p:attrNameLst>
                                      </p:cBhvr>
                                      <p:tavLst>
                                        <p:tav tm="0">
                                          <p:val>
                                            <p:fltVal val="0"/>
                                          </p:val>
                                        </p:tav>
                                        <p:tav tm="100000">
                                          <p:val>
                                            <p:strVal val="#ppt_h"/>
                                          </p:val>
                                        </p:tav>
                                      </p:tavLst>
                                    </p:anim>
                                    <p:animEffect transition="in" filter="fade">
                                      <p:cBhvr>
                                        <p:cTn id="198" dur="500"/>
                                        <p:tgtEl>
                                          <p:spTgt spid="5122">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lvl="0">
              <a:buClr>
                <a:srgbClr val="AD0101"/>
              </a:buClr>
              <a:buNone/>
            </a:pPr>
            <a:r>
              <a:rPr lang="en-US" sz="1500" i="1" dirty="0" smtClean="0">
                <a:solidFill>
                  <a:prstClr val="black"/>
                </a:solidFill>
              </a:rPr>
              <a:t>(10</a:t>
            </a:r>
            <a:r>
              <a:rPr lang="en-US" sz="1500" i="1" dirty="0">
                <a:solidFill>
                  <a:prstClr val="black"/>
                </a:solidFill>
              </a:rPr>
              <a:t>) The Landman shall not accept any commission, rebate, interest, overriding royalty or other profit on transactions made for an employer or client without the employer’s or client’s knowledge and consent (B</a:t>
            </a:r>
            <a:r>
              <a:rPr lang="en-US" sz="1500" i="1" dirty="0" smtClean="0">
                <a:solidFill>
                  <a:prstClr val="black"/>
                </a:solidFill>
              </a:rPr>
              <a:t>).</a:t>
            </a:r>
          </a:p>
          <a:p>
            <a:pPr lvl="0">
              <a:buClr>
                <a:srgbClr val="AD0101"/>
              </a:buClr>
              <a:buNone/>
            </a:pPr>
            <a:endParaRPr lang="en-US" sz="1500" i="1" dirty="0">
              <a:solidFill>
                <a:prstClr val="black"/>
              </a:solidFill>
            </a:endParaRPr>
          </a:p>
          <a:p>
            <a:endParaRPr lang="en-US" sz="1800" i="1" dirty="0" smtClean="0">
              <a:solidFill>
                <a:srgbClr val="C00000"/>
              </a:solidFill>
            </a:endParaRPr>
          </a:p>
          <a:p>
            <a:r>
              <a:rPr lang="en-US" sz="1800" i="1" dirty="0" smtClean="0">
                <a:solidFill>
                  <a:srgbClr val="C00000"/>
                </a:solidFill>
              </a:rPr>
              <a:t>This covers a BROAD range of consideration intended to make sure that a Landman does not profit from a deal without knowledge and consent of client</a:t>
            </a:r>
            <a:endParaRPr lang="en-US" sz="1800" i="1" dirty="0">
              <a:solidFill>
                <a:srgbClr val="C00000"/>
              </a:solidFill>
            </a:endParaRPr>
          </a:p>
          <a:p>
            <a:r>
              <a:rPr lang="en-US" sz="1800" i="1" dirty="0" smtClean="0">
                <a:solidFill>
                  <a:srgbClr val="C00000"/>
                </a:solidFill>
              </a:rPr>
              <a:t>NOTE: “knowledge” AND “consent”</a:t>
            </a:r>
            <a:endParaRPr lang="en-US" sz="1800" i="1" dirty="0">
              <a:solidFill>
                <a:srgbClr val="C00000"/>
              </a:solidFill>
            </a:endParaRPr>
          </a:p>
          <a:p>
            <a:pPr lvl="0">
              <a:buClr>
                <a:srgbClr val="AD0101"/>
              </a:buClr>
              <a:buNone/>
            </a:pPr>
            <a:endParaRPr lang="en-US" sz="1500" i="1" dirty="0">
              <a:solidFill>
                <a:prstClr val="black"/>
              </a:solidFill>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20</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a:solidFill>
                  <a:srgbClr val="AD0101"/>
                </a:solidFill>
                <a:latin typeface="Playbill" pitchFamily="82" charset="0"/>
              </a:rPr>
              <a:t>The Fifteen Standards of Practice</a:t>
            </a:r>
            <a:r>
              <a:rPr lang="en-US" sz="4000" u="sng" dirty="0">
                <a:solidFill>
                  <a:srgbClr val="AD0101"/>
                </a:solidFill>
                <a:latin typeface="Playbill" pitchFamily="82" charset="0"/>
              </a:rPr>
              <a:t/>
            </a:r>
            <a:br>
              <a:rPr lang="en-US" sz="4000" u="sng" dirty="0">
                <a:solidFill>
                  <a:srgbClr val="AD0101"/>
                </a:solidFill>
                <a:latin typeface="Playbill" pitchFamily="82" charset="0"/>
              </a:rPr>
            </a:br>
            <a:r>
              <a:rPr lang="en-US" sz="3100" u="sng" dirty="0" smtClean="0">
                <a:solidFill>
                  <a:srgbClr val="AD0101"/>
                </a:solidFill>
                <a:latin typeface="Playbill"/>
              </a:rPr>
              <a:t>(10) </a:t>
            </a:r>
            <a:r>
              <a:rPr lang="en-US" sz="3100" u="sng" dirty="0">
                <a:solidFill>
                  <a:srgbClr val="AD0101"/>
                </a:solidFill>
                <a:latin typeface="Playbill"/>
              </a:rPr>
              <a:t>No </a:t>
            </a:r>
            <a:r>
              <a:rPr lang="en-US" sz="3100" u="sng" dirty="0" smtClean="0">
                <a:solidFill>
                  <a:srgbClr val="AD0101"/>
                </a:solidFill>
                <a:latin typeface="Playbill"/>
              </a:rPr>
              <a:t>Kickbacks</a:t>
            </a:r>
            <a:r>
              <a:rPr lang="en-US" sz="1800" u="sng" dirty="0">
                <a:solidFill>
                  <a:srgbClr val="AD0101"/>
                </a:solidFill>
                <a:latin typeface="Playbill" pitchFamily="82" charset="0"/>
              </a:rPr>
              <a:t/>
            </a:r>
            <a:br>
              <a:rPr lang="en-US" sz="1800" u="sng" dirty="0">
                <a:solidFill>
                  <a:srgbClr val="AD010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18753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3" end="3"/>
                                            </p:txEl>
                                          </p:spTgt>
                                        </p:tgtEl>
                                        <p:attrNameLst>
                                          <p:attrName>style.visibility</p:attrName>
                                        </p:attrNameLst>
                                      </p:cBhvr>
                                      <p:to>
                                        <p:strVal val="visible"/>
                                      </p:to>
                                    </p:set>
                                    <p:anim calcmode="lin" valueType="num">
                                      <p:cBhvr>
                                        <p:cTn id="14"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12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4" end="4"/>
                                            </p:txEl>
                                          </p:spTgt>
                                        </p:tgtEl>
                                        <p:attrNameLst>
                                          <p:attrName>style.visibility</p:attrName>
                                        </p:attrNameLst>
                                      </p:cBhvr>
                                      <p:to>
                                        <p:strVal val="visible"/>
                                      </p:to>
                                    </p:set>
                                    <p:anim calcmode="lin" valueType="num">
                                      <p:cBhvr>
                                        <p:cTn id="21"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lvl="0">
              <a:buClr>
                <a:srgbClr val="AD0101"/>
              </a:buClr>
              <a:buNone/>
            </a:pPr>
            <a:r>
              <a:rPr lang="en-US" sz="1500" i="1" dirty="0" smtClean="0">
                <a:solidFill>
                  <a:prstClr val="black"/>
                </a:solidFill>
              </a:rPr>
              <a:t>(11</a:t>
            </a:r>
            <a:r>
              <a:rPr lang="en-US" sz="1500" i="1" dirty="0">
                <a:solidFill>
                  <a:prstClr val="black"/>
                </a:solidFill>
              </a:rPr>
              <a:t>) The Landman shall assure that monies coming into his possession in trust for other persons, such as escrows, advances for expenses, fee advances, and other like items, are properly accounted for and administered in a manner approved by his employer or client (B</a:t>
            </a:r>
            <a:r>
              <a:rPr lang="en-US" sz="1500" i="1" dirty="0" smtClean="0">
                <a:solidFill>
                  <a:prstClr val="black"/>
                </a:solidFill>
              </a:rPr>
              <a:t>).</a:t>
            </a:r>
          </a:p>
          <a:p>
            <a:pPr lvl="0">
              <a:buClr>
                <a:srgbClr val="AD0101"/>
              </a:buClr>
              <a:buNone/>
            </a:pPr>
            <a:endParaRPr lang="en-US" sz="1500" i="1" dirty="0">
              <a:solidFill>
                <a:prstClr val="black"/>
              </a:solidFill>
            </a:endParaRPr>
          </a:p>
          <a:p>
            <a:r>
              <a:rPr lang="en-US" sz="1600" i="1" dirty="0" smtClean="0">
                <a:solidFill>
                  <a:srgbClr val="C00000"/>
                </a:solidFill>
              </a:rPr>
              <a:t>Another Very Simple Standard:</a:t>
            </a:r>
            <a:endParaRPr lang="en-US" sz="1600" i="1" dirty="0">
              <a:solidFill>
                <a:srgbClr val="C00000"/>
              </a:solidFill>
            </a:endParaRPr>
          </a:p>
          <a:p>
            <a:pPr lvl="1"/>
            <a:r>
              <a:rPr lang="en-US" sz="1600" i="1" dirty="0">
                <a:solidFill>
                  <a:srgbClr val="C00000"/>
                </a:solidFill>
              </a:rPr>
              <a:t>You cooperate with disciplinary proceedings; AND</a:t>
            </a:r>
          </a:p>
          <a:p>
            <a:pPr lvl="1"/>
            <a:r>
              <a:rPr lang="en-US" sz="1600" i="1" dirty="0">
                <a:solidFill>
                  <a:srgbClr val="C00000"/>
                </a:solidFill>
              </a:rPr>
              <a:t>You have a </a:t>
            </a:r>
            <a:r>
              <a:rPr lang="en-US" sz="1600" i="1" dirty="0" smtClean="0">
                <a:solidFill>
                  <a:srgbClr val="C00000"/>
                </a:solidFill>
              </a:rPr>
              <a:t>DUTY </a:t>
            </a:r>
            <a:r>
              <a:rPr lang="en-US" sz="1600" i="1" dirty="0">
                <a:solidFill>
                  <a:srgbClr val="C00000"/>
                </a:solidFill>
              </a:rPr>
              <a:t>to disclose wrong doing of your own AND other members </a:t>
            </a:r>
          </a:p>
          <a:p>
            <a:pPr marL="393192" lvl="1" indent="0">
              <a:buNone/>
            </a:pPr>
            <a:endParaRPr lang="en-US" sz="1600" i="1" dirty="0">
              <a:solidFill>
                <a:srgbClr val="C00000"/>
              </a:solidFill>
            </a:endParaRPr>
          </a:p>
          <a:p>
            <a:pPr lvl="0">
              <a:buClr>
                <a:srgbClr val="AD0101"/>
              </a:buClr>
              <a:buNone/>
            </a:pPr>
            <a:endParaRPr lang="en-US" sz="1500" i="1" dirty="0">
              <a:solidFill>
                <a:prstClr val="black"/>
              </a:solidFill>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21</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a:solidFill>
                  <a:srgbClr val="AD0101"/>
                </a:solidFill>
                <a:latin typeface="Playbill" pitchFamily="82" charset="0"/>
              </a:rPr>
              <a:t>The Fifteen Standards of Practice</a:t>
            </a:r>
            <a:br>
              <a:rPr lang="en-US" sz="4400" u="sng" dirty="0">
                <a:solidFill>
                  <a:srgbClr val="AD0101"/>
                </a:solidFill>
                <a:latin typeface="Playbill" pitchFamily="82" charset="0"/>
              </a:rPr>
            </a:br>
            <a:r>
              <a:rPr lang="en-US" sz="3100" u="sng" dirty="0" smtClean="0">
                <a:solidFill>
                  <a:srgbClr val="AD0101"/>
                </a:solidFill>
                <a:latin typeface="Playbill"/>
              </a:rPr>
              <a:t>(11) </a:t>
            </a:r>
            <a:r>
              <a:rPr lang="en-US" sz="3100" u="sng" dirty="0">
                <a:solidFill>
                  <a:srgbClr val="AD0101"/>
                </a:solidFill>
                <a:latin typeface="Playbill"/>
              </a:rPr>
              <a:t>Protect Other People’s Money </a:t>
            </a:r>
            <a:r>
              <a:rPr lang="en-US" sz="2800" u="sng" dirty="0" smtClean="0">
                <a:solidFill>
                  <a:srgbClr val="AD0101"/>
                </a:solidFill>
                <a:latin typeface="Playbill"/>
              </a:rPr>
              <a:t/>
            </a:r>
            <a:br>
              <a:rPr lang="en-US" sz="2800" u="sng" dirty="0" smtClean="0">
                <a:solidFill>
                  <a:srgbClr val="AD0101"/>
                </a:solidFill>
                <a:latin typeface="Playbill"/>
              </a:rPr>
            </a:br>
            <a:endParaRPr sz="2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1849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lvl="0">
              <a:buClr>
                <a:srgbClr val="AD0101"/>
              </a:buClr>
              <a:buNone/>
            </a:pPr>
            <a:r>
              <a:rPr lang="en-US" sz="1500" i="1" dirty="0" smtClean="0">
                <a:solidFill>
                  <a:prstClr val="black"/>
                </a:solidFill>
              </a:rPr>
              <a:t>(12</a:t>
            </a:r>
            <a:r>
              <a:rPr lang="en-US" sz="1500" i="1" dirty="0">
                <a:solidFill>
                  <a:prstClr val="black"/>
                </a:solidFill>
              </a:rPr>
              <a:t>) The Landman shall avoid business activity which may conflict with the interest of his employer or client or result in the unauthorized disclosure or misuse of confidential information (C</a:t>
            </a:r>
            <a:r>
              <a:rPr lang="en-US" sz="1500" i="1" dirty="0" smtClean="0">
                <a:solidFill>
                  <a:prstClr val="black"/>
                </a:solidFill>
              </a:rPr>
              <a:t>).</a:t>
            </a:r>
          </a:p>
          <a:p>
            <a:pPr lvl="0">
              <a:buClr>
                <a:srgbClr val="AD0101"/>
              </a:buClr>
              <a:buNone/>
            </a:pPr>
            <a:endParaRPr lang="en-US" sz="1500" i="1" dirty="0">
              <a:solidFill>
                <a:prstClr val="black"/>
              </a:solidFill>
            </a:endParaRPr>
          </a:p>
          <a:p>
            <a:endParaRPr lang="en-US" sz="1600" i="1" dirty="0" smtClean="0">
              <a:solidFill>
                <a:srgbClr val="C00000"/>
              </a:solidFill>
            </a:endParaRPr>
          </a:p>
          <a:p>
            <a:r>
              <a:rPr lang="en-US" sz="1600" i="1" dirty="0" smtClean="0">
                <a:solidFill>
                  <a:srgbClr val="C00000"/>
                </a:solidFill>
              </a:rPr>
              <a:t>The “Catch All” Category……if there isn’t a specific standard that covers a situation that just “seems wrong” this one will.  You “shall avoid”:</a:t>
            </a:r>
          </a:p>
          <a:p>
            <a:pPr lvl="1"/>
            <a:r>
              <a:rPr lang="en-US" sz="1200" i="1" dirty="0" smtClean="0">
                <a:solidFill>
                  <a:srgbClr val="C00000"/>
                </a:solidFill>
              </a:rPr>
              <a:t>“</a:t>
            </a:r>
            <a:r>
              <a:rPr lang="en-US" sz="1400" i="1" dirty="0" smtClean="0">
                <a:solidFill>
                  <a:srgbClr val="C00000"/>
                </a:solidFill>
              </a:rPr>
              <a:t>activities which MAY CONFLICT” with employer or client; or</a:t>
            </a:r>
          </a:p>
          <a:p>
            <a:pPr lvl="1"/>
            <a:r>
              <a:rPr lang="en-US" sz="1400" i="1" dirty="0" smtClean="0">
                <a:solidFill>
                  <a:srgbClr val="C00000"/>
                </a:solidFill>
              </a:rPr>
              <a:t>“result in UNAUTHORIZED disclosure or MISUSE of confidential information”</a:t>
            </a:r>
            <a:endParaRPr lang="en-US" sz="1400" i="1" dirty="0">
              <a:solidFill>
                <a:srgbClr val="C00000"/>
              </a:solidFill>
            </a:endParaRPr>
          </a:p>
          <a:p>
            <a:pPr lvl="0">
              <a:buClr>
                <a:srgbClr val="AD0101"/>
              </a:buClr>
              <a:buNone/>
            </a:pPr>
            <a:endParaRPr lang="en-US" sz="1500" i="1" dirty="0">
              <a:solidFill>
                <a:prstClr val="black"/>
              </a:solidFill>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22</a:t>
            </a:fld>
            <a:endParaRPr lang="en-US" dirty="0" smtClean="0">
              <a:solidFill>
                <a:schemeClr val="tx2"/>
              </a:solidFill>
            </a:endParaRPr>
          </a:p>
        </p:txBody>
      </p:sp>
      <p:sp>
        <p:nvSpPr>
          <p:cNvPr id="6146" name="Title 1"/>
          <p:cNvSpPr>
            <a:spLocks noGrp="1"/>
          </p:cNvSpPr>
          <p:nvPr>
            <p:ph type="title"/>
          </p:nvPr>
        </p:nvSpPr>
        <p:spPr/>
        <p:txBody>
          <a:bodyPr>
            <a:normAutofit/>
          </a:bodyPr>
          <a:lstStyle/>
          <a:p>
            <a:pPr algn="ctr">
              <a:defRPr/>
            </a:pPr>
            <a:r>
              <a:rPr lang="en-US" sz="4400" u="sng" dirty="0">
                <a:solidFill>
                  <a:srgbClr val="AD0101"/>
                </a:solidFill>
                <a:latin typeface="Playbill" pitchFamily="82" charset="0"/>
              </a:rPr>
              <a:t>The Fifteen Standards of Practice</a:t>
            </a:r>
            <a:r>
              <a:rPr lang="en-US" sz="4000" u="sng" dirty="0">
                <a:solidFill>
                  <a:srgbClr val="AD0101"/>
                </a:solidFill>
                <a:latin typeface="Playbill" pitchFamily="82" charset="0"/>
              </a:rPr>
              <a:t/>
            </a:r>
            <a:br>
              <a:rPr lang="en-US" sz="4000" u="sng" dirty="0">
                <a:solidFill>
                  <a:srgbClr val="AD0101"/>
                </a:solidFill>
                <a:latin typeface="Playbill" pitchFamily="82" charset="0"/>
              </a:rPr>
            </a:br>
            <a:r>
              <a:rPr lang="en-US" sz="1800" u="sng" dirty="0" smtClean="0">
                <a:solidFill>
                  <a:srgbClr val="AD0101"/>
                </a:solidFill>
                <a:latin typeface="Playbill"/>
              </a:rPr>
              <a:t>(12</a:t>
            </a:r>
            <a:r>
              <a:rPr lang="en-US" sz="1800" u="sng" dirty="0">
                <a:solidFill>
                  <a:srgbClr val="AD0101"/>
                </a:solidFill>
                <a:latin typeface="Playbill"/>
              </a:rPr>
              <a:t>) No Conflicts of Interest or Sharing Confidential </a:t>
            </a:r>
            <a:r>
              <a:rPr lang="en-US" sz="1800" u="sng" dirty="0" smtClean="0">
                <a:solidFill>
                  <a:srgbClr val="AD0101"/>
                </a:solidFill>
                <a:latin typeface="Playbill"/>
              </a:rPr>
              <a:t>Information</a:t>
            </a:r>
            <a:endParaRPr sz="1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653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3" end="3"/>
                                            </p:txEl>
                                          </p:spTgt>
                                        </p:tgtEl>
                                        <p:attrNameLst>
                                          <p:attrName>style.visibility</p:attrName>
                                        </p:attrNameLst>
                                      </p:cBhvr>
                                      <p:to>
                                        <p:strVal val="visible"/>
                                      </p:to>
                                    </p:set>
                                    <p:anim calcmode="lin" valueType="num">
                                      <p:cBhvr>
                                        <p:cTn id="14"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122">
                                            <p:txEl>
                                              <p:pRg st="3" end="3"/>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anim calcmode="lin" valueType="num">
                                      <p:cBhvr>
                                        <p:cTn id="19"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5122">
                                            <p:txEl>
                                              <p:pRg st="4" end="4"/>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22">
                                            <p:txEl>
                                              <p:pRg st="5" end="5"/>
                                            </p:txEl>
                                          </p:spTgt>
                                        </p:tgtEl>
                                        <p:attrNameLst>
                                          <p:attrName>style.visibility</p:attrName>
                                        </p:attrNameLst>
                                      </p:cBhvr>
                                      <p:to>
                                        <p:strVal val="visible"/>
                                      </p:to>
                                    </p:set>
                                    <p:anim calcmode="lin" valueType="num">
                                      <p:cBhvr>
                                        <p:cTn id="24"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51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lvl="0">
              <a:buClr>
                <a:srgbClr val="AD0101"/>
              </a:buClr>
              <a:buNone/>
            </a:pPr>
            <a:r>
              <a:rPr lang="en-US" sz="1500" i="1" dirty="0" smtClean="0">
                <a:solidFill>
                  <a:prstClr val="black"/>
                </a:solidFill>
              </a:rPr>
              <a:t>(13</a:t>
            </a:r>
            <a:r>
              <a:rPr lang="en-US" sz="1500" i="1" dirty="0">
                <a:solidFill>
                  <a:prstClr val="black"/>
                </a:solidFill>
              </a:rPr>
              <a:t>) The Landman shall at all times present an accurate representation in his advertising and disclosures to the public (A</a:t>
            </a:r>
            <a:r>
              <a:rPr lang="en-US" sz="1500" i="1" dirty="0" smtClean="0">
                <a:solidFill>
                  <a:prstClr val="black"/>
                </a:solidFill>
              </a:rPr>
              <a:t>).</a:t>
            </a:r>
          </a:p>
          <a:p>
            <a:pPr lvl="0">
              <a:buClr>
                <a:srgbClr val="AD0101"/>
              </a:buClr>
              <a:buNone/>
            </a:pPr>
            <a:endParaRPr lang="en-US" sz="1500" i="1" dirty="0" smtClean="0">
              <a:solidFill>
                <a:prstClr val="black"/>
              </a:solidFill>
            </a:endParaRPr>
          </a:p>
          <a:p>
            <a:pPr lvl="0">
              <a:buClr>
                <a:srgbClr val="AD0101"/>
              </a:buClr>
              <a:buNone/>
            </a:pPr>
            <a:endParaRPr lang="en-US" sz="1500" i="1" dirty="0">
              <a:solidFill>
                <a:prstClr val="black"/>
              </a:solidFill>
            </a:endParaRPr>
          </a:p>
          <a:p>
            <a:pPr>
              <a:buClr>
                <a:srgbClr val="AD0101"/>
              </a:buClr>
              <a:buFont typeface="Wingdings" panose="05000000000000000000" pitchFamily="2" charset="2"/>
              <a:buChar char="Ø"/>
            </a:pPr>
            <a:r>
              <a:rPr lang="en-US" sz="1800" i="1" dirty="0" smtClean="0">
                <a:solidFill>
                  <a:srgbClr val="C00000"/>
                </a:solidFill>
              </a:rPr>
              <a:t>If you advertise it has to be “accurate”; AND</a:t>
            </a:r>
          </a:p>
          <a:p>
            <a:pPr>
              <a:buClr>
                <a:srgbClr val="AD0101"/>
              </a:buClr>
              <a:buFont typeface="Wingdings" panose="05000000000000000000" pitchFamily="2" charset="2"/>
              <a:buChar char="Ø"/>
            </a:pPr>
            <a:r>
              <a:rPr lang="en-US" sz="1800" i="1" dirty="0" smtClean="0">
                <a:solidFill>
                  <a:srgbClr val="C00000"/>
                </a:solidFill>
              </a:rPr>
              <a:t>“disclosures to the public” must be “accurate” as well (another broad area that will catch someone who is simply not telling the truth)</a:t>
            </a:r>
            <a:endParaRPr lang="en-US" sz="1800" i="1" dirty="0">
              <a:solidFill>
                <a:srgbClr val="C00000"/>
              </a:solidFill>
            </a:endParaRPr>
          </a:p>
          <a:p>
            <a:pPr lvl="0">
              <a:buClr>
                <a:srgbClr val="AD0101"/>
              </a:buClr>
              <a:buNone/>
            </a:pPr>
            <a:endParaRPr lang="en-US" sz="1500" i="1" dirty="0">
              <a:solidFill>
                <a:prstClr val="black"/>
              </a:solidFill>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23</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a:solidFill>
                  <a:srgbClr val="AD0101"/>
                </a:solidFill>
                <a:latin typeface="Playbill" pitchFamily="82" charset="0"/>
              </a:rPr>
              <a:t>The Fifteen Standards of Practice</a:t>
            </a:r>
            <a:br>
              <a:rPr lang="en-US" sz="4400" u="sng" dirty="0">
                <a:solidFill>
                  <a:srgbClr val="AD0101"/>
                </a:solidFill>
                <a:latin typeface="Playbill" pitchFamily="82" charset="0"/>
              </a:rPr>
            </a:br>
            <a:r>
              <a:rPr lang="en-US" sz="3100" u="sng" dirty="0" smtClean="0">
                <a:solidFill>
                  <a:srgbClr val="AD0101"/>
                </a:solidFill>
                <a:latin typeface="Playbill"/>
              </a:rPr>
              <a:t>(13</a:t>
            </a:r>
            <a:r>
              <a:rPr lang="en-US" sz="3100" u="sng" dirty="0">
                <a:solidFill>
                  <a:srgbClr val="AD0101"/>
                </a:solidFill>
                <a:latin typeface="Playbill"/>
              </a:rPr>
              <a:t>) No False Advertising</a:t>
            </a:r>
            <a:r>
              <a:rPr lang="en-US" sz="2800" u="sng" dirty="0">
                <a:solidFill>
                  <a:srgbClr val="AD0101"/>
                </a:solidFill>
                <a:latin typeface="Playbill"/>
              </a:rPr>
              <a:t/>
            </a:r>
            <a:br>
              <a:rPr lang="en-US" sz="2800" u="sng" dirty="0">
                <a:solidFill>
                  <a:srgbClr val="AD0101"/>
                </a:solidFill>
                <a:latin typeface="Playbill"/>
              </a:rPr>
            </a:br>
            <a:endParaRPr sz="2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33829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3" end="3"/>
                                            </p:txEl>
                                          </p:spTgt>
                                        </p:tgtEl>
                                        <p:attrNameLst>
                                          <p:attrName>style.visibility</p:attrName>
                                        </p:attrNameLst>
                                      </p:cBhvr>
                                      <p:to>
                                        <p:strVal val="visible"/>
                                      </p:to>
                                    </p:set>
                                    <p:anim calcmode="lin" valueType="num">
                                      <p:cBhvr>
                                        <p:cTn id="14"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12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4" end="4"/>
                                            </p:txEl>
                                          </p:spTgt>
                                        </p:tgtEl>
                                        <p:attrNameLst>
                                          <p:attrName>style.visibility</p:attrName>
                                        </p:attrNameLst>
                                      </p:cBhvr>
                                      <p:to>
                                        <p:strVal val="visible"/>
                                      </p:to>
                                    </p:set>
                                    <p:anim calcmode="lin" valueType="num">
                                      <p:cBhvr>
                                        <p:cTn id="21"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lvl="0">
              <a:buClr>
                <a:srgbClr val="AD0101"/>
              </a:buClr>
              <a:buNone/>
            </a:pPr>
            <a:r>
              <a:rPr lang="en-US" sz="1500" i="1" dirty="0" smtClean="0">
                <a:solidFill>
                  <a:prstClr val="black"/>
                </a:solidFill>
              </a:rPr>
              <a:t>(14</a:t>
            </a:r>
            <a:r>
              <a:rPr lang="en-US" sz="1500" i="1" dirty="0">
                <a:solidFill>
                  <a:prstClr val="black"/>
                </a:solidFill>
              </a:rPr>
              <a:t>) The Landman shall not aid or abet the unauthorized use of the title “Certified Professional Landman” (CPL), “Certified Professional Landman/Environmental Site Assessor” (CPL/ESA), “Registered Professional Landman” (RPL), “Registered Landman” (RL), “</a:t>
            </a:r>
            <a:r>
              <a:rPr lang="en-US" sz="1500" i="1" dirty="0" err="1">
                <a:solidFill>
                  <a:prstClr val="black"/>
                </a:solidFill>
              </a:rPr>
              <a:t>P.Land</a:t>
            </a:r>
            <a:r>
              <a:rPr lang="en-US" sz="1500" i="1" dirty="0">
                <a:solidFill>
                  <a:prstClr val="black"/>
                </a:solidFill>
              </a:rPr>
              <a:t>” (Canada) or any other certification by HAPL or AAPL or other professional association or misrepresentation of membership therein, or misrepresentation of professional or academic degrees or certifications</a:t>
            </a:r>
            <a:r>
              <a:rPr lang="en-US" sz="1500" i="1" dirty="0" smtClean="0">
                <a:solidFill>
                  <a:prstClr val="black"/>
                </a:solidFill>
              </a:rPr>
              <a:t>.</a:t>
            </a:r>
          </a:p>
          <a:p>
            <a:pPr lvl="0">
              <a:buClr>
                <a:srgbClr val="AD0101"/>
              </a:buClr>
              <a:buNone/>
            </a:pPr>
            <a:endParaRPr lang="en-US" sz="1500" i="1" dirty="0" smtClean="0">
              <a:solidFill>
                <a:prstClr val="black"/>
              </a:solidFill>
            </a:endParaRPr>
          </a:p>
          <a:p>
            <a:r>
              <a:rPr lang="en-US" sz="1600" i="1" dirty="0" smtClean="0">
                <a:solidFill>
                  <a:srgbClr val="C00000"/>
                </a:solidFill>
              </a:rPr>
              <a:t>AAPL Certifications:</a:t>
            </a:r>
            <a:endParaRPr lang="en-US" sz="1600" i="1" dirty="0">
              <a:solidFill>
                <a:srgbClr val="C00000"/>
              </a:solidFill>
            </a:endParaRPr>
          </a:p>
          <a:p>
            <a:pPr lvl="1"/>
            <a:r>
              <a:rPr lang="en-US" sz="1200" i="1" dirty="0" smtClean="0">
                <a:solidFill>
                  <a:srgbClr val="C00000"/>
                </a:solidFill>
              </a:rPr>
              <a:t>Certified Professional Landman (CPL) -  </a:t>
            </a:r>
            <a:r>
              <a:rPr lang="en-US" sz="1200" dirty="0"/>
              <a:t>The highest designation offered in the energy management industry, CPL certification is the standard by which </a:t>
            </a:r>
            <a:r>
              <a:rPr lang="en-US" sz="1200" dirty="0" err="1"/>
              <a:t>landmen</a:t>
            </a:r>
            <a:r>
              <a:rPr lang="en-US" sz="1200" dirty="0"/>
              <a:t> demonstrate their comprehensive competence, proficiency and professionalism in the </a:t>
            </a:r>
            <a:r>
              <a:rPr lang="en-US" sz="1200" dirty="0" err="1"/>
              <a:t>landman</a:t>
            </a:r>
            <a:r>
              <a:rPr lang="en-US" sz="1200" dirty="0"/>
              <a:t> field.</a:t>
            </a:r>
            <a:endParaRPr lang="en-US" sz="1200" i="1" dirty="0" smtClean="0">
              <a:solidFill>
                <a:srgbClr val="C00000"/>
              </a:solidFill>
            </a:endParaRPr>
          </a:p>
          <a:p>
            <a:pPr lvl="1"/>
            <a:r>
              <a:rPr lang="en-US" sz="1200" i="1" dirty="0" smtClean="0">
                <a:solidFill>
                  <a:srgbClr val="C00000"/>
                </a:solidFill>
              </a:rPr>
              <a:t>Registered Professional Landman (RPL) - </a:t>
            </a:r>
            <a:r>
              <a:rPr lang="en-US" sz="1200" dirty="0"/>
              <a:t>The mid-level designation offered by AAPL, RPL certification distinguishes a </a:t>
            </a:r>
            <a:r>
              <a:rPr lang="en-US" sz="1200" dirty="0" err="1"/>
              <a:t>landman</a:t>
            </a:r>
            <a:r>
              <a:rPr lang="en-US" sz="1200" dirty="0"/>
              <a:t> as knowledgeable, experienced and professional.</a:t>
            </a:r>
            <a:endParaRPr lang="en-US" sz="1200" i="1" dirty="0" smtClean="0">
              <a:solidFill>
                <a:srgbClr val="C00000"/>
              </a:solidFill>
            </a:endParaRPr>
          </a:p>
          <a:p>
            <a:pPr lvl="1"/>
            <a:r>
              <a:rPr lang="en-US" sz="1200" i="1" dirty="0" smtClean="0">
                <a:solidFill>
                  <a:srgbClr val="C00000"/>
                </a:solidFill>
              </a:rPr>
              <a:t>Registered Landman (RL) - </a:t>
            </a:r>
            <a:r>
              <a:rPr lang="en-US" sz="1200" dirty="0"/>
              <a:t>he initial level of certification, RL certification signifies a fundamental knowledge of the land industry as well as a </a:t>
            </a:r>
            <a:r>
              <a:rPr lang="en-US" sz="1200" dirty="0" err="1"/>
              <a:t>landman’s</a:t>
            </a:r>
            <a:r>
              <a:rPr lang="en-US" sz="1200" dirty="0"/>
              <a:t> commitment to furthering their </a:t>
            </a:r>
            <a:r>
              <a:rPr lang="en-US" sz="1200" dirty="0" smtClean="0"/>
              <a:t>education.</a:t>
            </a:r>
          </a:p>
          <a:p>
            <a:pPr lvl="1"/>
            <a:endParaRPr lang="en-US" sz="1200" i="1" dirty="0">
              <a:solidFill>
                <a:srgbClr val="C00000"/>
              </a:solidFill>
            </a:endParaRPr>
          </a:p>
          <a:p>
            <a:pPr lvl="1"/>
            <a:r>
              <a:rPr lang="en-US" sz="1200" i="1" dirty="0" smtClean="0">
                <a:solidFill>
                  <a:srgbClr val="C00000"/>
                </a:solidFill>
              </a:rPr>
              <a:t>BIG ISSUE – Not keeping certification up and continuing to use designation.</a:t>
            </a:r>
          </a:p>
          <a:p>
            <a:pPr lvl="1"/>
            <a:r>
              <a:rPr lang="en-US" sz="1200" i="1" dirty="0" smtClean="0">
                <a:solidFill>
                  <a:srgbClr val="C00000"/>
                </a:solidFill>
              </a:rPr>
              <a:t>Note: Standard includes misrepresenting other “degrees or certifications”</a:t>
            </a:r>
          </a:p>
          <a:p>
            <a:pPr lvl="1"/>
            <a:endParaRPr lang="en-US" sz="1400" i="1" dirty="0">
              <a:solidFill>
                <a:srgbClr val="C00000"/>
              </a:solidFill>
            </a:endParaRPr>
          </a:p>
          <a:p>
            <a:pPr lvl="0">
              <a:buClr>
                <a:srgbClr val="AD0101"/>
              </a:buClr>
              <a:buNone/>
            </a:pPr>
            <a:endParaRPr lang="en-US" sz="1500" i="1" dirty="0">
              <a:solidFill>
                <a:prstClr val="black"/>
              </a:solidFill>
            </a:endParaRPr>
          </a:p>
          <a:p>
            <a:pPr lvl="0">
              <a:buClr>
                <a:srgbClr val="AD0101"/>
              </a:buClr>
              <a:buNone/>
            </a:pPr>
            <a:endParaRPr lang="en-US" sz="1500" i="1" dirty="0">
              <a:solidFill>
                <a:prstClr val="black"/>
              </a:solidFill>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24</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a:solidFill>
                  <a:srgbClr val="AD0101"/>
                </a:solidFill>
                <a:latin typeface="Playbill" pitchFamily="82" charset="0"/>
              </a:rPr>
              <a:t>The Fifteen Standards of Practice</a:t>
            </a:r>
            <a:r>
              <a:rPr lang="en-US" sz="4000" u="sng" dirty="0">
                <a:solidFill>
                  <a:srgbClr val="AD0101"/>
                </a:solidFill>
                <a:latin typeface="Playbill" pitchFamily="82" charset="0"/>
              </a:rPr>
              <a:t/>
            </a:r>
            <a:br>
              <a:rPr lang="en-US" sz="4000" u="sng" dirty="0">
                <a:solidFill>
                  <a:srgbClr val="AD0101"/>
                </a:solidFill>
                <a:latin typeface="Playbill" pitchFamily="82" charset="0"/>
              </a:rPr>
            </a:br>
            <a:r>
              <a:rPr lang="en-US" sz="3100" u="sng" dirty="0" smtClean="0">
                <a:solidFill>
                  <a:srgbClr val="AD0101"/>
                </a:solidFill>
                <a:latin typeface="Playbill"/>
              </a:rPr>
              <a:t>(14</a:t>
            </a:r>
            <a:r>
              <a:rPr lang="en-US" sz="3100" u="sng" dirty="0">
                <a:solidFill>
                  <a:srgbClr val="AD0101"/>
                </a:solidFill>
                <a:latin typeface="Playbill"/>
              </a:rPr>
              <a:t>) No Improper Use of </a:t>
            </a:r>
            <a:r>
              <a:rPr lang="en-US" sz="3100" u="sng" dirty="0" smtClean="0">
                <a:solidFill>
                  <a:srgbClr val="AD0101"/>
                </a:solidFill>
                <a:latin typeface="Playbill"/>
              </a:rPr>
              <a:t>Titles</a:t>
            </a:r>
            <a:r>
              <a:rPr lang="en-US" sz="2800" u="sng" dirty="0" smtClean="0">
                <a:solidFill>
                  <a:srgbClr val="AD0101"/>
                </a:solidFill>
                <a:latin typeface="Playbill"/>
              </a:rPr>
              <a:t/>
            </a:r>
            <a:br>
              <a:rPr lang="en-US" sz="2800" u="sng" dirty="0" smtClean="0">
                <a:solidFill>
                  <a:srgbClr val="AD0101"/>
                </a:solidFill>
                <a:latin typeface="Playbill"/>
              </a:rPr>
            </a:br>
            <a:endParaRPr sz="2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117743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p:cTn id="19"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122">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 calcmode="lin" valueType="num">
                                      <p:cBhvr>
                                        <p:cTn id="24"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122">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122">
                                            <p:txEl>
                                              <p:pRg st="5" end="5"/>
                                            </p:txEl>
                                          </p:spTgt>
                                        </p:tgtEl>
                                        <p:attrNameLst>
                                          <p:attrName>style.visibility</p:attrName>
                                        </p:attrNameLst>
                                      </p:cBhvr>
                                      <p:to>
                                        <p:strVal val="visible"/>
                                      </p:to>
                                    </p:set>
                                    <p:anim calcmode="lin" valueType="num">
                                      <p:cBhvr>
                                        <p:cTn id="29"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5122">
                                            <p:txEl>
                                              <p:pRg st="5" end="5"/>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122">
                                            <p:txEl>
                                              <p:pRg st="7" end="7"/>
                                            </p:txEl>
                                          </p:spTgt>
                                        </p:tgtEl>
                                        <p:attrNameLst>
                                          <p:attrName>style.visibility</p:attrName>
                                        </p:attrNameLst>
                                      </p:cBhvr>
                                      <p:to>
                                        <p:strVal val="visible"/>
                                      </p:to>
                                    </p:set>
                                    <p:anim calcmode="lin" valueType="num">
                                      <p:cBhvr>
                                        <p:cTn id="34"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5122">
                                            <p:txEl>
                                              <p:pRg st="7" end="7"/>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122">
                                            <p:txEl>
                                              <p:pRg st="8" end="8"/>
                                            </p:txEl>
                                          </p:spTgt>
                                        </p:tgtEl>
                                        <p:attrNameLst>
                                          <p:attrName>style.visibility</p:attrName>
                                        </p:attrNameLst>
                                      </p:cBhvr>
                                      <p:to>
                                        <p:strVal val="visible"/>
                                      </p:to>
                                    </p:set>
                                    <p:anim calcmode="lin" valueType="num">
                                      <p:cBhvr>
                                        <p:cTn id="39" dur="500" fill="hold"/>
                                        <p:tgtEl>
                                          <p:spTgt spid="5122">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5122">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5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lvl="0">
              <a:buClr>
                <a:srgbClr val="AD0101"/>
              </a:buClr>
              <a:buNone/>
            </a:pPr>
            <a:r>
              <a:rPr lang="en-US" sz="1500" i="1" dirty="0" smtClean="0">
                <a:solidFill>
                  <a:prstClr val="black"/>
                </a:solidFill>
              </a:rPr>
              <a:t>(15</a:t>
            </a:r>
            <a:r>
              <a:rPr lang="en-US" sz="1500" i="1" dirty="0">
                <a:solidFill>
                  <a:prstClr val="black"/>
                </a:solidFill>
              </a:rPr>
              <a:t>) The Landman shall not participate in conduct which causes him to be convicted, adjudged or otherwise recorded as guilty by any court of competent jurisdiction of any felony, any offense involving fraud as an essential element, or any other serious crime</a:t>
            </a:r>
            <a:r>
              <a:rPr lang="en-US" sz="1500" i="1" dirty="0" smtClean="0">
                <a:solidFill>
                  <a:prstClr val="black"/>
                </a:solidFill>
              </a:rPr>
              <a:t>.</a:t>
            </a:r>
          </a:p>
          <a:p>
            <a:pPr lvl="0">
              <a:buClr>
                <a:srgbClr val="AD0101"/>
              </a:buClr>
              <a:buNone/>
            </a:pPr>
            <a:endParaRPr lang="en-US" sz="1500" i="1" dirty="0">
              <a:solidFill>
                <a:prstClr val="black"/>
              </a:solidFill>
            </a:endParaRPr>
          </a:p>
          <a:p>
            <a:pPr>
              <a:buClr>
                <a:srgbClr val="AD0101"/>
              </a:buClr>
              <a:buFont typeface="Wingdings" panose="05000000000000000000" pitchFamily="2" charset="2"/>
              <a:buChar char="Ø"/>
            </a:pPr>
            <a:r>
              <a:rPr lang="en-US" sz="1600" i="1" dirty="0" smtClean="0">
                <a:solidFill>
                  <a:srgbClr val="C00000"/>
                </a:solidFill>
              </a:rPr>
              <a:t>The terminology here is critical:</a:t>
            </a:r>
          </a:p>
          <a:p>
            <a:pPr lvl="1">
              <a:buClr>
                <a:srgbClr val="AD0101"/>
              </a:buClr>
              <a:buFont typeface="Wingdings" panose="05000000000000000000" pitchFamily="2" charset="2"/>
              <a:buChar char="Ø"/>
            </a:pPr>
            <a:r>
              <a:rPr lang="en-US" sz="1400" i="1" dirty="0" smtClean="0">
                <a:solidFill>
                  <a:srgbClr val="C00000"/>
                </a:solidFill>
              </a:rPr>
              <a:t>“shall not participate in conduct” :  It does NOT have to be related to proving </a:t>
            </a:r>
            <a:r>
              <a:rPr lang="en-US" sz="1400" i="1" dirty="0" err="1" smtClean="0">
                <a:solidFill>
                  <a:srgbClr val="C00000"/>
                </a:solidFill>
              </a:rPr>
              <a:t>landman</a:t>
            </a:r>
            <a:r>
              <a:rPr lang="en-US" sz="1400" i="1" dirty="0" smtClean="0">
                <a:solidFill>
                  <a:srgbClr val="C00000"/>
                </a:solidFill>
              </a:rPr>
              <a:t> services.</a:t>
            </a:r>
          </a:p>
          <a:p>
            <a:pPr lvl="1">
              <a:buClr>
                <a:srgbClr val="AD0101"/>
              </a:buClr>
              <a:buFont typeface="Wingdings" panose="05000000000000000000" pitchFamily="2" charset="2"/>
              <a:buChar char="Ø"/>
            </a:pPr>
            <a:r>
              <a:rPr lang="en-US" sz="1400" i="1" dirty="0" smtClean="0">
                <a:solidFill>
                  <a:srgbClr val="C00000"/>
                </a:solidFill>
              </a:rPr>
              <a:t>“convicted, adjudged or otherwise recorded as guilty”:  Be careful on taking pleas of “no contest” or guilty of lesser crimes if it may impact your ability to earn a living.</a:t>
            </a:r>
          </a:p>
          <a:p>
            <a:pPr lvl="1">
              <a:buClr>
                <a:srgbClr val="AD0101"/>
              </a:buClr>
              <a:buFont typeface="Wingdings" panose="05000000000000000000" pitchFamily="2" charset="2"/>
              <a:buChar char="Ø"/>
            </a:pPr>
            <a:r>
              <a:rPr lang="en-US" sz="1400" i="1" dirty="0" smtClean="0">
                <a:solidFill>
                  <a:srgbClr val="C00000"/>
                </a:solidFill>
              </a:rPr>
              <a:t>“felony, any offense involving fraud as an essential element or OTHER SERIOUS CRIME”: The last two are subjective.</a:t>
            </a:r>
          </a:p>
          <a:p>
            <a:pPr lvl="1">
              <a:buClr>
                <a:srgbClr val="AD0101"/>
              </a:buClr>
              <a:buFont typeface="Wingdings" panose="05000000000000000000" pitchFamily="2" charset="2"/>
              <a:buChar char="Ø"/>
            </a:pPr>
            <a:endParaRPr lang="en-US" sz="1400" i="1" dirty="0">
              <a:solidFill>
                <a:srgbClr val="C00000"/>
              </a:solidFill>
            </a:endParaRPr>
          </a:p>
          <a:p>
            <a:pPr marL="393192" lvl="1" indent="0">
              <a:buClr>
                <a:srgbClr val="AD0101"/>
              </a:buClr>
              <a:buNone/>
            </a:pPr>
            <a:r>
              <a:rPr lang="en-US" sz="1400" i="1" dirty="0" smtClean="0">
                <a:solidFill>
                  <a:srgbClr val="C00000"/>
                </a:solidFill>
              </a:rPr>
              <a:t>BOTTOM LINE: Stay away from apparent or potentially criminal activities</a:t>
            </a:r>
          </a:p>
          <a:p>
            <a:pPr lvl="1">
              <a:buClr>
                <a:srgbClr val="AD0101"/>
              </a:buClr>
              <a:buFont typeface="Wingdings" panose="05000000000000000000" pitchFamily="2" charset="2"/>
              <a:buChar char="Ø"/>
            </a:pPr>
            <a:endParaRPr lang="en-US" sz="1200" i="1" dirty="0">
              <a:solidFill>
                <a:srgbClr val="C00000"/>
              </a:solidFill>
            </a:endParaRPr>
          </a:p>
          <a:p>
            <a:pPr lvl="0">
              <a:buClr>
                <a:srgbClr val="AD0101"/>
              </a:buClr>
              <a:buNone/>
            </a:pPr>
            <a:endParaRPr lang="en-US" sz="1500" i="1" dirty="0">
              <a:solidFill>
                <a:prstClr val="black"/>
              </a:solidFill>
            </a:endParaRPr>
          </a:p>
          <a:p>
            <a:pPr lvl="0">
              <a:buClr>
                <a:srgbClr val="AD0101"/>
              </a:buClr>
              <a:buNone/>
            </a:pPr>
            <a:r>
              <a:rPr lang="en-US" sz="1500" i="1" dirty="0">
                <a:solidFill>
                  <a:prstClr val="black"/>
                </a:solidFill>
              </a:rPr>
              <a:t> </a:t>
            </a: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25</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a:solidFill>
                  <a:srgbClr val="AD0101"/>
                </a:solidFill>
                <a:latin typeface="Playbill" pitchFamily="82" charset="0"/>
              </a:rPr>
              <a:t>The Fifteen Standards of Practice</a:t>
            </a:r>
            <a:r>
              <a:rPr lang="en-US" sz="4000" u="sng" dirty="0">
                <a:solidFill>
                  <a:srgbClr val="AD0101"/>
                </a:solidFill>
                <a:latin typeface="Playbill" pitchFamily="82" charset="0"/>
              </a:rPr>
              <a:t/>
            </a:r>
            <a:br>
              <a:rPr lang="en-US" sz="4000" u="sng" dirty="0">
                <a:solidFill>
                  <a:srgbClr val="AD0101"/>
                </a:solidFill>
                <a:latin typeface="Playbill" pitchFamily="82" charset="0"/>
              </a:rPr>
            </a:br>
            <a:r>
              <a:rPr lang="en-US" sz="3100" u="sng" dirty="0" smtClean="0">
                <a:solidFill>
                  <a:srgbClr val="AD0101"/>
                </a:solidFill>
                <a:latin typeface="Playbill"/>
              </a:rPr>
              <a:t>(15</a:t>
            </a:r>
            <a:r>
              <a:rPr lang="en-US" sz="3100" u="sng" dirty="0">
                <a:solidFill>
                  <a:srgbClr val="AD0101"/>
                </a:solidFill>
                <a:latin typeface="Playbill"/>
              </a:rPr>
              <a:t>) No Criminal Activity </a:t>
            </a:r>
            <a:r>
              <a:rPr lang="en-US" sz="2800" u="sng" dirty="0" smtClean="0">
                <a:solidFill>
                  <a:srgbClr val="AD0101"/>
                </a:solidFill>
                <a:latin typeface="Playbill"/>
              </a:rPr>
              <a:t/>
            </a:r>
            <a:br>
              <a:rPr lang="en-US" sz="2800" u="sng" dirty="0" smtClean="0">
                <a:solidFill>
                  <a:srgbClr val="AD0101"/>
                </a:solidFill>
                <a:latin typeface="Playbill"/>
              </a:rPr>
            </a:br>
            <a:endParaRPr sz="28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2613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p:cTn id="19"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122">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 calcmode="lin" valueType="num">
                                      <p:cBhvr>
                                        <p:cTn id="24"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122">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122">
                                            <p:txEl>
                                              <p:pRg st="5" end="5"/>
                                            </p:txEl>
                                          </p:spTgt>
                                        </p:tgtEl>
                                        <p:attrNameLst>
                                          <p:attrName>style.visibility</p:attrName>
                                        </p:attrNameLst>
                                      </p:cBhvr>
                                      <p:to>
                                        <p:strVal val="visible"/>
                                      </p:to>
                                    </p:set>
                                    <p:anim calcmode="lin" valueType="num">
                                      <p:cBhvr>
                                        <p:cTn id="29"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5122">
                                            <p:txEl>
                                              <p:pRg st="5" end="5"/>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122">
                                            <p:txEl>
                                              <p:pRg st="7" end="7"/>
                                            </p:txEl>
                                          </p:spTgt>
                                        </p:tgtEl>
                                        <p:attrNameLst>
                                          <p:attrName>style.visibility</p:attrName>
                                        </p:attrNameLst>
                                      </p:cBhvr>
                                      <p:to>
                                        <p:strVal val="visible"/>
                                      </p:to>
                                    </p:set>
                                    <p:anim calcmode="lin" valueType="num">
                                      <p:cBhvr>
                                        <p:cTn id="34"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512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122">
                                            <p:txEl>
                                              <p:pRg st="10" end="10"/>
                                            </p:txEl>
                                          </p:spTgt>
                                        </p:tgtEl>
                                        <p:attrNameLst>
                                          <p:attrName>style.visibility</p:attrName>
                                        </p:attrNameLst>
                                      </p:cBhvr>
                                      <p:to>
                                        <p:strVal val="visible"/>
                                      </p:to>
                                    </p:set>
                                    <p:anim calcmode="lin" valueType="num">
                                      <p:cBhvr>
                                        <p:cTn id="41" dur="500" fill="hold"/>
                                        <p:tgtEl>
                                          <p:spTgt spid="5122">
                                            <p:txEl>
                                              <p:pRg st="10" end="10"/>
                                            </p:txEl>
                                          </p:spTgt>
                                        </p:tgtEl>
                                        <p:attrNameLst>
                                          <p:attrName>ppt_w</p:attrName>
                                        </p:attrNameLst>
                                      </p:cBhvr>
                                      <p:tavLst>
                                        <p:tav tm="0">
                                          <p:val>
                                            <p:fltVal val="0"/>
                                          </p:val>
                                        </p:tav>
                                        <p:tav tm="100000">
                                          <p:val>
                                            <p:strVal val="#ppt_w"/>
                                          </p:val>
                                        </p:tav>
                                      </p:tavLst>
                                    </p:anim>
                                    <p:anim calcmode="lin" valueType="num">
                                      <p:cBhvr>
                                        <p:cTn id="42" dur="500" fill="hold"/>
                                        <p:tgtEl>
                                          <p:spTgt spid="5122">
                                            <p:txEl>
                                              <p:pRg st="10" end="10"/>
                                            </p:txEl>
                                          </p:spTgt>
                                        </p:tgtEl>
                                        <p:attrNameLst>
                                          <p:attrName>ppt_h</p:attrName>
                                        </p:attrNameLst>
                                      </p:cBhvr>
                                      <p:tavLst>
                                        <p:tav tm="0">
                                          <p:val>
                                            <p:fltVal val="0"/>
                                          </p:val>
                                        </p:tav>
                                        <p:tav tm="100000">
                                          <p:val>
                                            <p:strVal val="#ppt_h"/>
                                          </p:val>
                                        </p:tav>
                                      </p:tavLst>
                                    </p:anim>
                                    <p:animEffect transition="in" filter="fade">
                                      <p:cBhvr>
                                        <p:cTn id="43" dur="500"/>
                                        <p:tgtEl>
                                          <p:spTgt spid="51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a:buClr>
                <a:srgbClr val="AD0101"/>
              </a:buClr>
              <a:buFont typeface="Wingdings" panose="05000000000000000000" pitchFamily="2" charset="2"/>
              <a:buChar char="Ø"/>
            </a:pPr>
            <a:r>
              <a:rPr lang="en-US" sz="1500" i="1" dirty="0" smtClean="0">
                <a:solidFill>
                  <a:prstClr val="black"/>
                </a:solidFill>
              </a:rPr>
              <a:t>Breach </a:t>
            </a:r>
            <a:r>
              <a:rPr lang="en-US" sz="1500" i="1" dirty="0">
                <a:solidFill>
                  <a:prstClr val="black"/>
                </a:solidFill>
              </a:rPr>
              <a:t>of Contract </a:t>
            </a:r>
          </a:p>
          <a:p>
            <a:pPr lvl="0">
              <a:buClr>
                <a:srgbClr val="AD0101"/>
              </a:buClr>
              <a:buFont typeface="Wingdings" panose="05000000000000000000" pitchFamily="2" charset="2"/>
              <a:buChar char="Ø"/>
            </a:pPr>
            <a:endParaRPr lang="en-US" sz="1500" i="1" dirty="0">
              <a:solidFill>
                <a:prstClr val="black"/>
              </a:solidFill>
            </a:endParaRPr>
          </a:p>
          <a:p>
            <a:pPr lvl="0">
              <a:buClr>
                <a:srgbClr val="AD0101"/>
              </a:buClr>
              <a:buFont typeface="Wingdings" panose="05000000000000000000" pitchFamily="2" charset="2"/>
              <a:buChar char="Ø"/>
            </a:pPr>
            <a:r>
              <a:rPr lang="en-US" sz="1500" i="1" dirty="0" smtClean="0">
                <a:solidFill>
                  <a:prstClr val="black"/>
                </a:solidFill>
              </a:rPr>
              <a:t>Unconscionable Contract </a:t>
            </a:r>
          </a:p>
          <a:p>
            <a:pPr lvl="0">
              <a:buClr>
                <a:srgbClr val="AD0101"/>
              </a:buClr>
              <a:buFont typeface="Wingdings" panose="05000000000000000000" pitchFamily="2" charset="2"/>
              <a:buChar char="Ø"/>
            </a:pPr>
            <a:endParaRPr lang="en-US" sz="1500" i="1" dirty="0" smtClean="0">
              <a:solidFill>
                <a:prstClr val="black"/>
              </a:solidFill>
            </a:endParaRPr>
          </a:p>
          <a:p>
            <a:pPr>
              <a:buClr>
                <a:srgbClr val="AD0101"/>
              </a:buClr>
              <a:buFont typeface="Wingdings" panose="05000000000000000000" pitchFamily="2" charset="2"/>
              <a:buChar char="Ø"/>
            </a:pPr>
            <a:r>
              <a:rPr lang="en-US" sz="1500" i="1" dirty="0">
                <a:solidFill>
                  <a:prstClr val="black"/>
                </a:solidFill>
              </a:rPr>
              <a:t>Fraud </a:t>
            </a:r>
          </a:p>
          <a:p>
            <a:pPr lvl="0">
              <a:buClr>
                <a:srgbClr val="AD0101"/>
              </a:buClr>
              <a:buFont typeface="Wingdings" panose="05000000000000000000" pitchFamily="2" charset="2"/>
              <a:buChar char="Ø"/>
            </a:pPr>
            <a:endParaRPr lang="en-US" sz="1500" i="1" dirty="0">
              <a:solidFill>
                <a:prstClr val="black"/>
              </a:solidFill>
            </a:endParaRPr>
          </a:p>
          <a:p>
            <a:pPr lvl="0">
              <a:buClr>
                <a:srgbClr val="AD0101"/>
              </a:buClr>
              <a:buFont typeface="Wingdings" panose="05000000000000000000" pitchFamily="2" charset="2"/>
              <a:buChar char="Ø"/>
            </a:pPr>
            <a:r>
              <a:rPr lang="en-US" sz="1500" i="1" dirty="0" smtClean="0">
                <a:solidFill>
                  <a:prstClr val="black"/>
                </a:solidFill>
              </a:rPr>
              <a:t>Criminal (individually and company)</a:t>
            </a:r>
          </a:p>
          <a:p>
            <a:pPr lvl="0">
              <a:buClr>
                <a:srgbClr val="AD0101"/>
              </a:buClr>
              <a:buFont typeface="Wingdings" panose="05000000000000000000" pitchFamily="2" charset="2"/>
              <a:buChar char="Ø"/>
            </a:pPr>
            <a:endParaRPr lang="en-US" sz="1500" i="1" dirty="0">
              <a:solidFill>
                <a:prstClr val="black"/>
              </a:solidFill>
            </a:endParaRPr>
          </a:p>
          <a:p>
            <a:pPr marL="109728" lvl="0" indent="0">
              <a:buClr>
                <a:srgbClr val="AD0101"/>
              </a:buClr>
              <a:buNone/>
            </a:pPr>
            <a:r>
              <a:rPr lang="en-US" sz="1500" b="1" i="1" dirty="0" smtClean="0">
                <a:solidFill>
                  <a:prstClr val="black"/>
                </a:solidFill>
              </a:rPr>
              <a:t>DISCLAIMER:  The cases referenced and presented are actual cases and reports on the cases from media outlets.  As is always the case in the United States of America, the parties are innocent until proven guilty and anyone can pretty much sue anyone for anything.  No offense is intended associated with the particular cases chosen and/or the individuals or companies involved.  The review is meant to provide a discussion on the types of matters litigated and tried in a court of law. </a:t>
            </a:r>
          </a:p>
          <a:p>
            <a:pPr lvl="0">
              <a:buClr>
                <a:srgbClr val="AD0101"/>
              </a:buClr>
              <a:buNone/>
            </a:pPr>
            <a:endParaRPr lang="en-US" sz="1500" b="1" i="1" dirty="0">
              <a:solidFill>
                <a:prstClr val="black"/>
              </a:solidFill>
            </a:endParaRPr>
          </a:p>
          <a:p>
            <a:pPr lvl="0">
              <a:buClr>
                <a:srgbClr val="AD0101"/>
              </a:buClr>
              <a:buNone/>
            </a:pPr>
            <a:endParaRPr lang="en-US" sz="1500" i="1" dirty="0">
              <a:solidFill>
                <a:prstClr val="black"/>
              </a:solidFill>
            </a:endParaRPr>
          </a:p>
          <a:p>
            <a:pPr lvl="0">
              <a:buClr>
                <a:srgbClr val="AD0101"/>
              </a:buClr>
              <a:buNone/>
            </a:pPr>
            <a:endParaRPr lang="en-US" sz="1500" i="1" dirty="0" smtClean="0">
              <a:solidFill>
                <a:prstClr val="black"/>
              </a:solidFill>
            </a:endParaRPr>
          </a:p>
          <a:p>
            <a:pPr lvl="0">
              <a:buClr>
                <a:srgbClr val="AD0101"/>
              </a:buClr>
              <a:buNone/>
            </a:pPr>
            <a:endParaRPr lang="en-US" sz="1500" i="1" dirty="0">
              <a:solidFill>
                <a:prstClr val="black"/>
              </a:solidFill>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26</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smtClean="0">
                <a:solidFill>
                  <a:srgbClr val="AD0101"/>
                </a:solidFill>
                <a:latin typeface="Playbill" pitchFamily="82" charset="0"/>
              </a:rPr>
              <a:t>Legal Cases Supporting Ethical Consideration</a:t>
            </a:r>
            <a:r>
              <a:rPr lang="en-US" sz="4400" u="sng" dirty="0">
                <a:solidFill>
                  <a:srgbClr val="AD0101"/>
                </a:solidFill>
                <a:latin typeface="Playbill" pitchFamily="82" charset="0"/>
              </a:rPr>
              <a:t/>
            </a:r>
            <a:br>
              <a:rPr lang="en-US" sz="4400" u="sng" dirty="0">
                <a:solidFill>
                  <a:srgbClr val="AD0101"/>
                </a:solidFill>
                <a:latin typeface="Playbill" pitchFamily="82" charset="0"/>
              </a:rPr>
            </a:br>
            <a:r>
              <a:rPr lang="en-US" sz="2200" u="sng" dirty="0" smtClean="0">
                <a:solidFill>
                  <a:srgbClr val="AD0101"/>
                </a:solidFill>
                <a:latin typeface="Playbill"/>
              </a:rPr>
              <a:t>Where Things Go Wrong and You End Up in Court</a:t>
            </a:r>
            <a:r>
              <a:rPr lang="en-US" sz="2200" u="sng" dirty="0">
                <a:solidFill>
                  <a:srgbClr val="AD0101"/>
                </a:solidFill>
                <a:latin typeface="Playbill"/>
              </a:rPr>
              <a:t/>
            </a:r>
            <a:br>
              <a:rPr lang="en-US" sz="2200" u="sng" dirty="0">
                <a:solidFill>
                  <a:srgbClr val="AD0101"/>
                </a:solidFill>
                <a:latin typeface="Playbill"/>
              </a:rPr>
            </a:br>
            <a:endParaRPr sz="22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788593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a:buClr>
                <a:srgbClr val="AD0101"/>
              </a:buClr>
              <a:buFont typeface="Wingdings" panose="05000000000000000000" pitchFamily="2" charset="2"/>
              <a:buChar char="Ø"/>
            </a:pPr>
            <a:r>
              <a:rPr lang="en-US" sz="1500" i="1" dirty="0" smtClean="0">
                <a:solidFill>
                  <a:prstClr val="black"/>
                </a:solidFill>
              </a:rPr>
              <a:t>Breach </a:t>
            </a:r>
            <a:r>
              <a:rPr lang="en-US" sz="1500" i="1" dirty="0" smtClean="0">
                <a:solidFill>
                  <a:prstClr val="black"/>
                </a:solidFill>
              </a:rPr>
              <a:t>of Contract Claims are Very Common</a:t>
            </a:r>
            <a:r>
              <a:rPr lang="en-US" sz="1500" i="1" dirty="0" smtClean="0">
                <a:solidFill>
                  <a:prstClr val="black"/>
                </a:solidFill>
              </a:rPr>
              <a:t>…</a:t>
            </a:r>
            <a:endParaRPr lang="en-US" sz="1500" i="1" dirty="0">
              <a:solidFill>
                <a:prstClr val="black"/>
              </a:solidFill>
            </a:endParaRPr>
          </a:p>
          <a:p>
            <a:pPr lvl="0">
              <a:buClr>
                <a:srgbClr val="AD0101"/>
              </a:buClr>
              <a:buFont typeface="Wingdings" panose="05000000000000000000" pitchFamily="2" charset="2"/>
              <a:buChar char="Ø"/>
            </a:pPr>
            <a:endParaRPr lang="en-US" sz="1500" i="1" dirty="0">
              <a:solidFill>
                <a:prstClr val="black"/>
              </a:solidFill>
            </a:endParaRPr>
          </a:p>
          <a:p>
            <a:pPr lvl="0">
              <a:buClr>
                <a:srgbClr val="AD0101"/>
              </a:buClr>
              <a:buFont typeface="Wingdings" panose="05000000000000000000" pitchFamily="2" charset="2"/>
              <a:buChar char="Ø"/>
            </a:pPr>
            <a:r>
              <a:rPr lang="en-US" sz="1500" i="1" dirty="0" smtClean="0">
                <a:solidFill>
                  <a:prstClr val="black"/>
                </a:solidFill>
              </a:rPr>
              <a:t>Typical claims</a:t>
            </a:r>
          </a:p>
          <a:p>
            <a:pPr lvl="1">
              <a:buClr>
                <a:srgbClr val="AD0101"/>
              </a:buClr>
              <a:buFont typeface="Wingdings" panose="05000000000000000000" pitchFamily="2" charset="2"/>
              <a:buChar char="Ø"/>
            </a:pPr>
            <a:r>
              <a:rPr lang="en-US" sz="1100" i="1" dirty="0" smtClean="0">
                <a:solidFill>
                  <a:prstClr val="black"/>
                </a:solidFill>
              </a:rPr>
              <a:t>Failure to pay bonus or royalty</a:t>
            </a:r>
          </a:p>
          <a:p>
            <a:pPr lvl="1">
              <a:buClr>
                <a:srgbClr val="AD0101"/>
              </a:buClr>
              <a:buFont typeface="Wingdings" panose="05000000000000000000" pitchFamily="2" charset="2"/>
              <a:buChar char="Ø"/>
            </a:pPr>
            <a:r>
              <a:rPr lang="en-US" sz="1100" i="1" dirty="0" smtClean="0">
                <a:solidFill>
                  <a:prstClr val="black"/>
                </a:solidFill>
              </a:rPr>
              <a:t>Failure to meet a Lessee obligation (property damage payment or other obligation on site)</a:t>
            </a:r>
          </a:p>
          <a:p>
            <a:pPr lvl="1">
              <a:buClr>
                <a:srgbClr val="AD0101"/>
              </a:buClr>
              <a:buFont typeface="Wingdings" panose="05000000000000000000" pitchFamily="2" charset="2"/>
              <a:buChar char="Ø"/>
            </a:pPr>
            <a:r>
              <a:rPr lang="en-US" sz="1100" i="1" dirty="0" smtClean="0">
                <a:solidFill>
                  <a:prstClr val="black"/>
                </a:solidFill>
              </a:rPr>
              <a:t>Improper royalty </a:t>
            </a:r>
            <a:r>
              <a:rPr lang="en-US" sz="1100" i="1" dirty="0" smtClean="0">
                <a:solidFill>
                  <a:prstClr val="black"/>
                </a:solidFill>
              </a:rPr>
              <a:t>payments</a:t>
            </a:r>
          </a:p>
          <a:p>
            <a:pPr lvl="1">
              <a:buClr>
                <a:srgbClr val="AD0101"/>
              </a:buClr>
              <a:buFont typeface="Wingdings" panose="05000000000000000000" pitchFamily="2" charset="2"/>
              <a:buChar char="Ø"/>
            </a:pPr>
            <a:r>
              <a:rPr lang="en-US" sz="1100" i="1" dirty="0" smtClean="0">
                <a:solidFill>
                  <a:prstClr val="black"/>
                </a:solidFill>
              </a:rPr>
              <a:t>Breach of some special provision</a:t>
            </a:r>
            <a:r>
              <a:rPr lang="en-US" sz="1100" i="1" dirty="0" smtClean="0">
                <a:solidFill>
                  <a:prstClr val="black"/>
                </a:solidFill>
              </a:rPr>
              <a:t> </a:t>
            </a:r>
            <a:endParaRPr lang="en-US" sz="1100" i="1" dirty="0" smtClean="0">
              <a:solidFill>
                <a:prstClr val="black"/>
              </a:solidFill>
            </a:endParaRPr>
          </a:p>
          <a:p>
            <a:pPr lvl="0">
              <a:buClr>
                <a:srgbClr val="AD0101"/>
              </a:buClr>
              <a:buFont typeface="Wingdings" panose="05000000000000000000" pitchFamily="2" charset="2"/>
              <a:buChar char="Ø"/>
            </a:pPr>
            <a:endParaRPr lang="en-US" sz="1500" i="1" dirty="0" smtClean="0">
              <a:solidFill>
                <a:prstClr val="black"/>
              </a:solidFill>
            </a:endParaRPr>
          </a:p>
          <a:p>
            <a:pPr>
              <a:buClr>
                <a:srgbClr val="AD0101"/>
              </a:buClr>
              <a:buFont typeface="Wingdings" panose="05000000000000000000" pitchFamily="2" charset="2"/>
              <a:buChar char="Ø"/>
            </a:pPr>
            <a:r>
              <a:rPr lang="en-US" sz="1500" i="1" dirty="0" smtClean="0">
                <a:solidFill>
                  <a:prstClr val="black"/>
                </a:solidFill>
              </a:rPr>
              <a:t>General Lesson</a:t>
            </a:r>
            <a:r>
              <a:rPr lang="en-US" sz="1500" i="1" dirty="0" smtClean="0">
                <a:solidFill>
                  <a:prstClr val="black"/>
                </a:solidFill>
              </a:rPr>
              <a:t>: The simpler and more straight-forward and “standard” your lease terms are the more likely everyone in the company is likely to understand it.</a:t>
            </a:r>
          </a:p>
          <a:p>
            <a:pPr>
              <a:buClr>
                <a:srgbClr val="AD0101"/>
              </a:buClr>
              <a:buFont typeface="Wingdings" panose="05000000000000000000" pitchFamily="2" charset="2"/>
              <a:buChar char="Ø"/>
            </a:pPr>
            <a:endParaRPr lang="en-US" sz="1500" i="1" dirty="0">
              <a:solidFill>
                <a:prstClr val="black"/>
              </a:solidFill>
            </a:endParaRPr>
          </a:p>
          <a:p>
            <a:pPr>
              <a:buClr>
                <a:srgbClr val="AD0101"/>
              </a:buClr>
              <a:buFont typeface="Wingdings" panose="05000000000000000000" pitchFamily="2" charset="2"/>
              <a:buChar char="Ø"/>
            </a:pPr>
            <a:r>
              <a:rPr lang="en-US" sz="1500" i="1" dirty="0" smtClean="0">
                <a:solidFill>
                  <a:prstClr val="black"/>
                </a:solidFill>
              </a:rPr>
              <a:t>Ethics Lesson – Don’t intentionally try to be “tricky”.  Ambiguous or unclear terms breed misunderstanding and uncertainty.</a:t>
            </a:r>
            <a:endParaRPr lang="en-US" sz="1500" i="1" dirty="0">
              <a:solidFill>
                <a:prstClr val="black"/>
              </a:solidFill>
            </a:endParaRPr>
          </a:p>
          <a:p>
            <a:pPr lvl="0">
              <a:buClr>
                <a:srgbClr val="AD0101"/>
              </a:buClr>
              <a:buFont typeface="Wingdings" panose="05000000000000000000" pitchFamily="2" charset="2"/>
              <a:buChar char="Ø"/>
            </a:pPr>
            <a:endParaRPr lang="en-US" sz="1500" i="1" dirty="0">
              <a:solidFill>
                <a:prstClr val="black"/>
              </a:solidFill>
            </a:endParaRPr>
          </a:p>
          <a:p>
            <a:pPr lvl="0">
              <a:buClr>
                <a:srgbClr val="AD0101"/>
              </a:buClr>
              <a:buNone/>
            </a:pPr>
            <a:endParaRPr lang="en-US" sz="1500" b="1" i="1" dirty="0">
              <a:solidFill>
                <a:prstClr val="black"/>
              </a:solidFill>
            </a:endParaRPr>
          </a:p>
          <a:p>
            <a:pPr lvl="0">
              <a:buClr>
                <a:srgbClr val="AD0101"/>
              </a:buClr>
              <a:buNone/>
            </a:pPr>
            <a:endParaRPr lang="en-US" sz="1500" i="1" dirty="0">
              <a:solidFill>
                <a:prstClr val="black"/>
              </a:solidFill>
            </a:endParaRPr>
          </a:p>
          <a:p>
            <a:pPr lvl="0">
              <a:buClr>
                <a:srgbClr val="AD0101"/>
              </a:buClr>
              <a:buNone/>
            </a:pPr>
            <a:endParaRPr lang="en-US" sz="1500" i="1" dirty="0" smtClean="0">
              <a:solidFill>
                <a:prstClr val="black"/>
              </a:solidFill>
            </a:endParaRPr>
          </a:p>
          <a:p>
            <a:pPr lvl="0">
              <a:buClr>
                <a:srgbClr val="AD0101"/>
              </a:buClr>
              <a:buNone/>
            </a:pPr>
            <a:endParaRPr lang="en-US" sz="1500" i="1" dirty="0">
              <a:solidFill>
                <a:prstClr val="black"/>
              </a:solidFill>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27</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smtClean="0">
                <a:solidFill>
                  <a:srgbClr val="AD0101"/>
                </a:solidFill>
                <a:latin typeface="Playbill" pitchFamily="82" charset="0"/>
              </a:rPr>
              <a:t>Legal Cases Supporting Ethical Consideration</a:t>
            </a:r>
            <a:r>
              <a:rPr lang="en-US" sz="4400" u="sng" dirty="0">
                <a:solidFill>
                  <a:srgbClr val="AD0101"/>
                </a:solidFill>
                <a:latin typeface="Playbill" pitchFamily="82" charset="0"/>
              </a:rPr>
              <a:t/>
            </a:r>
            <a:br>
              <a:rPr lang="en-US" sz="4400" u="sng" dirty="0">
                <a:solidFill>
                  <a:srgbClr val="AD0101"/>
                </a:solidFill>
                <a:latin typeface="Playbill" pitchFamily="82" charset="0"/>
              </a:rPr>
            </a:br>
            <a:r>
              <a:rPr lang="en-US" sz="3100" u="sng" dirty="0" smtClean="0">
                <a:solidFill>
                  <a:srgbClr val="AD0101"/>
                </a:solidFill>
                <a:latin typeface="Playbill"/>
              </a:rPr>
              <a:t>Breach of Contract</a:t>
            </a:r>
            <a:r>
              <a:rPr lang="en-US" sz="2200" u="sng" dirty="0">
                <a:solidFill>
                  <a:srgbClr val="AD0101"/>
                </a:solidFill>
                <a:latin typeface="Playbill"/>
              </a:rPr>
              <a:t/>
            </a:r>
            <a:br>
              <a:rPr lang="en-US" sz="2200" u="sng" dirty="0">
                <a:solidFill>
                  <a:srgbClr val="AD0101"/>
                </a:solidFill>
                <a:latin typeface="Playbill"/>
              </a:rPr>
            </a:br>
            <a:endParaRPr sz="22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2998883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lvl="0">
              <a:buClr>
                <a:srgbClr val="AD0101"/>
              </a:buClr>
              <a:buNone/>
            </a:pPr>
            <a:r>
              <a:rPr lang="en-US" sz="1600" dirty="0" smtClean="0"/>
              <a:t>"</a:t>
            </a:r>
            <a:r>
              <a:rPr lang="en-US" sz="1600" b="1" dirty="0" err="1"/>
              <a:t>Unconscionability</a:t>
            </a:r>
            <a:r>
              <a:rPr lang="en-US" sz="1600" dirty="0"/>
              <a:t>" </a:t>
            </a:r>
            <a:endParaRPr lang="en-US" sz="1600" dirty="0" smtClean="0"/>
          </a:p>
          <a:p>
            <a:pPr lvl="0">
              <a:buClr>
                <a:srgbClr val="AD0101"/>
              </a:buClr>
              <a:buNone/>
            </a:pPr>
            <a:endParaRPr lang="en-US" sz="1600" dirty="0"/>
          </a:p>
          <a:p>
            <a:pPr>
              <a:buClr>
                <a:srgbClr val="AD0101"/>
              </a:buClr>
            </a:pPr>
            <a:r>
              <a:rPr lang="en-US" sz="1600" dirty="0" smtClean="0"/>
              <a:t>Texas </a:t>
            </a:r>
            <a:r>
              <a:rPr lang="en-US" sz="1600" dirty="0" smtClean="0"/>
              <a:t>law has </a:t>
            </a:r>
            <a:r>
              <a:rPr lang="en-US" sz="1600" dirty="0"/>
              <a:t>no precise legal definition, and it is to be determined on a case-by-case </a:t>
            </a:r>
            <a:r>
              <a:rPr lang="en-US" sz="1600" dirty="0" smtClean="0"/>
              <a:t>basis. </a:t>
            </a:r>
            <a:r>
              <a:rPr lang="en-US" sz="1600" i="1" dirty="0" smtClean="0"/>
              <a:t>Arthur's </a:t>
            </a:r>
            <a:r>
              <a:rPr lang="en-US" sz="1600" i="1" dirty="0"/>
              <a:t>Garage, Inc. v. Racal-Chubb Sec. Sys., Inc., 997 S.W.2d 803, 815 (Tex. App.-Dallas 1999, </a:t>
            </a:r>
            <a:r>
              <a:rPr lang="en-US" sz="1600" i="1" dirty="0" smtClean="0"/>
              <a:t>no pet</a:t>
            </a:r>
            <a:r>
              <a:rPr lang="en-US" sz="1600" i="1" dirty="0"/>
              <a:t>.); </a:t>
            </a:r>
            <a:r>
              <a:rPr lang="en-US" sz="1600" i="1" dirty="0" err="1"/>
              <a:t>Besteman</a:t>
            </a:r>
            <a:r>
              <a:rPr lang="en-US" sz="1600" i="1" dirty="0"/>
              <a:t> v. </a:t>
            </a:r>
            <a:r>
              <a:rPr lang="en-US" sz="1600" i="1" dirty="0" err="1"/>
              <a:t>Pitcock</a:t>
            </a:r>
            <a:r>
              <a:rPr lang="en-US" sz="1600" i="1" dirty="0"/>
              <a:t>, 272 S.W.3d 777, 788 (Tex. App.-Texarkana 2008, no pet.)</a:t>
            </a:r>
            <a:r>
              <a:rPr lang="en-US" sz="1600" dirty="0"/>
              <a:t>. In </a:t>
            </a:r>
            <a:r>
              <a:rPr lang="en-US" sz="1600" dirty="0" smtClean="0"/>
              <a:t>general</a:t>
            </a:r>
            <a:r>
              <a:rPr lang="en-US" sz="1600" dirty="0"/>
              <a:t> </a:t>
            </a:r>
            <a:r>
              <a:rPr lang="en-US" sz="1600" dirty="0" smtClean="0"/>
              <a:t>"</a:t>
            </a:r>
            <a:r>
              <a:rPr lang="en-US" sz="1600" dirty="0" err="1"/>
              <a:t>unconscionability</a:t>
            </a:r>
            <a:r>
              <a:rPr lang="en-US" sz="1600" dirty="0"/>
              <a:t>" describes a contract that is unfair because of its overall one-sidedness or the </a:t>
            </a:r>
            <a:r>
              <a:rPr lang="en-US" sz="1600" dirty="0" smtClean="0"/>
              <a:t>gross </a:t>
            </a:r>
            <a:r>
              <a:rPr lang="en-US" sz="1600" dirty="0"/>
              <a:t>one-sidedness of its terms. </a:t>
            </a:r>
            <a:r>
              <a:rPr lang="en-US" sz="1600" i="1" dirty="0"/>
              <a:t>Arthur's Garage, 997 S.W.2d at 815</a:t>
            </a:r>
            <a:r>
              <a:rPr lang="en-US" sz="1600" i="1" dirty="0" smtClean="0"/>
              <a:t>.</a:t>
            </a:r>
          </a:p>
          <a:p>
            <a:pPr>
              <a:buClr>
                <a:srgbClr val="AD0101"/>
              </a:buClr>
            </a:pPr>
            <a:endParaRPr lang="en-US" sz="1600" i="1" dirty="0"/>
          </a:p>
          <a:p>
            <a:pPr>
              <a:buClr>
                <a:srgbClr val="AD0101"/>
              </a:buClr>
            </a:pPr>
            <a:r>
              <a:rPr lang="en-US" sz="1600" dirty="0" smtClean="0"/>
              <a:t>Ohio law you must produce clear and convincing evidence of a lease containing commercially unfair or unreasonable terms that no voluntary meeting of the minds was possible and their was an absence of meaningful choice of the Lessor. </a:t>
            </a:r>
            <a:r>
              <a:rPr lang="en-US" sz="1600" i="1" dirty="0" smtClean="0"/>
              <a:t>Featherstone v. Merrill Lynch, Pierce, </a:t>
            </a:r>
            <a:r>
              <a:rPr lang="en-US" sz="1600" i="1" dirty="0" err="1" smtClean="0"/>
              <a:t>Fenner</a:t>
            </a:r>
            <a:r>
              <a:rPr lang="en-US" sz="1600" i="1" dirty="0" smtClean="0"/>
              <a:t> &amp; Smith, Inc. 2004-Ohio-5953</a:t>
            </a:r>
            <a:endParaRPr lang="en-US" sz="1600" i="1" dirty="0" smtClean="0"/>
          </a:p>
          <a:p>
            <a:pPr lvl="0">
              <a:buClr>
                <a:srgbClr val="AD0101"/>
              </a:buClr>
              <a:buNone/>
            </a:pPr>
            <a:endParaRPr lang="en-US" sz="1600" b="1" i="1" dirty="0">
              <a:solidFill>
                <a:prstClr val="black"/>
              </a:solidFill>
            </a:endParaRPr>
          </a:p>
          <a:p>
            <a:pPr lvl="0">
              <a:buClr>
                <a:srgbClr val="AD0101"/>
              </a:buClr>
              <a:buNone/>
            </a:pPr>
            <a:endParaRPr lang="en-US" sz="1500" b="1" i="1" dirty="0">
              <a:solidFill>
                <a:prstClr val="black"/>
              </a:solidFill>
            </a:endParaRPr>
          </a:p>
          <a:p>
            <a:pPr lvl="0">
              <a:buClr>
                <a:srgbClr val="AD0101"/>
              </a:buClr>
              <a:buNone/>
            </a:pPr>
            <a:endParaRPr lang="en-US" sz="1500" i="1" dirty="0">
              <a:solidFill>
                <a:prstClr val="black"/>
              </a:solidFill>
            </a:endParaRPr>
          </a:p>
          <a:p>
            <a:pPr lvl="0">
              <a:buClr>
                <a:srgbClr val="AD0101"/>
              </a:buClr>
              <a:buNone/>
            </a:pPr>
            <a:endParaRPr lang="en-US" sz="1500" i="1" dirty="0" smtClean="0">
              <a:solidFill>
                <a:prstClr val="black"/>
              </a:solidFill>
            </a:endParaRPr>
          </a:p>
          <a:p>
            <a:pPr lvl="0">
              <a:buClr>
                <a:srgbClr val="AD0101"/>
              </a:buClr>
              <a:buNone/>
            </a:pPr>
            <a:endParaRPr lang="en-US" sz="1500" i="1" dirty="0">
              <a:solidFill>
                <a:prstClr val="black"/>
              </a:solidFill>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28</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smtClean="0">
                <a:solidFill>
                  <a:srgbClr val="AD0101"/>
                </a:solidFill>
                <a:latin typeface="Playbill" pitchFamily="82" charset="0"/>
              </a:rPr>
              <a:t>Legal Cases Supporting Ethical Consideration</a:t>
            </a:r>
            <a:r>
              <a:rPr lang="en-US" sz="4400" u="sng" dirty="0">
                <a:solidFill>
                  <a:srgbClr val="AD0101"/>
                </a:solidFill>
                <a:latin typeface="Playbill" pitchFamily="82" charset="0"/>
              </a:rPr>
              <a:t/>
            </a:r>
            <a:br>
              <a:rPr lang="en-US" sz="4400" u="sng" dirty="0">
                <a:solidFill>
                  <a:srgbClr val="AD0101"/>
                </a:solidFill>
                <a:latin typeface="Playbill" pitchFamily="82" charset="0"/>
              </a:rPr>
            </a:br>
            <a:r>
              <a:rPr lang="en-US" sz="2200" u="sng" dirty="0" err="1" smtClean="0">
                <a:solidFill>
                  <a:srgbClr val="AD0101"/>
                </a:solidFill>
                <a:latin typeface="Playbill"/>
              </a:rPr>
              <a:t>Unconcionable</a:t>
            </a:r>
            <a:r>
              <a:rPr lang="en-US" sz="2200" u="sng" dirty="0" smtClean="0">
                <a:solidFill>
                  <a:srgbClr val="AD0101"/>
                </a:solidFill>
                <a:latin typeface="Playbill"/>
              </a:rPr>
              <a:t> Contract</a:t>
            </a:r>
            <a:r>
              <a:rPr lang="en-US" sz="2200" u="sng" dirty="0">
                <a:solidFill>
                  <a:srgbClr val="AD0101"/>
                </a:solidFill>
                <a:latin typeface="Playbill"/>
              </a:rPr>
              <a:t/>
            </a:r>
            <a:br>
              <a:rPr lang="en-US" sz="2200" u="sng" dirty="0">
                <a:solidFill>
                  <a:srgbClr val="AD0101"/>
                </a:solidFill>
                <a:latin typeface="Playbill"/>
              </a:rPr>
            </a:br>
            <a:endParaRPr sz="22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3236599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29</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eaLnBrk="1" fontAlgn="auto" hangingPunct="1">
              <a:spcAft>
                <a:spcPts val="0"/>
              </a:spcAft>
              <a:defRPr/>
            </a:pPr>
            <a:r>
              <a:rPr lang="en-US" sz="6000" u="sng" dirty="0" smtClean="0">
                <a:solidFill>
                  <a:schemeClr val="accent1"/>
                </a:solidFill>
                <a:latin typeface="Playbill" pitchFamily="82" charset="0"/>
              </a:rPr>
              <a:t/>
            </a:r>
            <a:br>
              <a:rPr lang="en-US" sz="6000" u="sng" dirty="0" smtClean="0">
                <a:solidFill>
                  <a:schemeClr val="accent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
        <p:nvSpPr>
          <p:cNvPr id="6" name="Rectangle 5"/>
          <p:cNvSpPr/>
          <p:nvPr/>
        </p:nvSpPr>
        <p:spPr>
          <a:xfrm>
            <a:off x="1601525" y="99507"/>
            <a:ext cx="6655989" cy="2185214"/>
          </a:xfrm>
          <a:prstGeom prst="rect">
            <a:avLst/>
          </a:prstGeom>
        </p:spPr>
        <p:txBody>
          <a:bodyPr wrap="none">
            <a:spAutoFit/>
          </a:bodyPr>
          <a:lstStyle/>
          <a:p>
            <a:pPr algn="ctr"/>
            <a:r>
              <a:rPr lang="en-US" sz="3600" u="sng" dirty="0">
                <a:solidFill>
                  <a:srgbClr val="AD0101"/>
                </a:solidFill>
                <a:latin typeface="Playbill" pitchFamily="82" charset="0"/>
              </a:rPr>
              <a:t>Legal Cases Supporting Ethical Consideration</a:t>
            </a:r>
            <a:r>
              <a:rPr lang="en-US" sz="3600" u="sng" dirty="0">
                <a:solidFill>
                  <a:schemeClr val="accent1"/>
                </a:solidFill>
                <a:latin typeface="Playbill" pitchFamily="82" charset="0"/>
              </a:rPr>
              <a:t/>
            </a:r>
            <a:br>
              <a:rPr lang="en-US" sz="3600" u="sng" dirty="0">
                <a:solidFill>
                  <a:schemeClr val="accent1"/>
                </a:solidFill>
                <a:latin typeface="Playbill" pitchFamily="82" charset="0"/>
              </a:rPr>
            </a:br>
            <a:r>
              <a:rPr lang="en-US" sz="2000" u="sng" dirty="0" smtClean="0">
                <a:solidFill>
                  <a:schemeClr val="accent1"/>
                </a:solidFill>
                <a:latin typeface="Playbill" pitchFamily="82" charset="0"/>
              </a:rPr>
              <a:t>Crime</a:t>
            </a:r>
            <a:r>
              <a:rPr lang="en-US" sz="2000" u="sng" dirty="0">
                <a:solidFill>
                  <a:schemeClr val="accent1"/>
                </a:solidFill>
                <a:latin typeface="Playbill" pitchFamily="82" charset="0"/>
              </a:rPr>
              <a:t/>
            </a:r>
            <a:br>
              <a:rPr lang="en-US" sz="2000" u="sng" dirty="0">
                <a:solidFill>
                  <a:schemeClr val="accent1"/>
                </a:solidFill>
                <a:latin typeface="Playbill" pitchFamily="82" charset="0"/>
              </a:rPr>
            </a:br>
            <a:r>
              <a:rPr lang="en-US" sz="2000" u="sng" dirty="0" err="1">
                <a:solidFill>
                  <a:schemeClr val="accent1"/>
                </a:solidFill>
                <a:latin typeface="Playbill" pitchFamily="82" charset="0"/>
              </a:rPr>
              <a:t>Candelore</a:t>
            </a:r>
            <a:r>
              <a:rPr lang="en-US" sz="2000" u="sng" dirty="0">
                <a:solidFill>
                  <a:schemeClr val="accent1"/>
                </a:solidFill>
                <a:latin typeface="Playbill" pitchFamily="82" charset="0"/>
              </a:rPr>
              <a:t>/Ray – Washington County PA</a:t>
            </a:r>
            <a:endParaRPr lang="en-US" sz="2000" dirty="0"/>
          </a:p>
          <a:p>
            <a:pPr algn="ctr"/>
            <a:r>
              <a:rPr lang="en-US" sz="2400" u="sng" dirty="0">
                <a:solidFill>
                  <a:schemeClr val="accent1"/>
                </a:solidFill>
                <a:latin typeface="Playbill" pitchFamily="82" charset="0"/>
              </a:rPr>
              <a:t/>
            </a:r>
            <a:br>
              <a:rPr lang="en-US" sz="2400" u="sng" dirty="0">
                <a:solidFill>
                  <a:schemeClr val="accent1"/>
                </a:solidFill>
                <a:latin typeface="Playbill" pitchFamily="82" charset="0"/>
              </a:rPr>
            </a:br>
            <a:endParaRPr lang="en-US" sz="3600" dirty="0">
              <a:solidFill>
                <a:schemeClr val="bg1"/>
              </a:solidFill>
            </a:endParaRPr>
          </a:p>
        </p:txBody>
      </p:sp>
      <p:pic>
        <p:nvPicPr>
          <p:cNvPr id="7" name="Content Placeholder 6"/>
          <p:cNvPicPr>
            <a:picLocks noGrp="1" noChangeAspect="1"/>
          </p:cNvPicPr>
          <p:nvPr>
            <p:ph idx="1"/>
          </p:nvPr>
        </p:nvPicPr>
        <p:blipFill>
          <a:blip r:embed="rId3"/>
          <a:stretch>
            <a:fillRect/>
          </a:stretch>
        </p:blipFill>
        <p:spPr>
          <a:xfrm>
            <a:off x="1503872" y="1568104"/>
            <a:ext cx="6613877" cy="3720306"/>
          </a:xfrm>
          <a:prstGeom prst="rect">
            <a:avLst/>
          </a:prstGeom>
        </p:spPr>
      </p:pic>
    </p:spTree>
    <p:extLst>
      <p:ext uri="{BB962C8B-B14F-4D97-AF65-F5344CB8AC3E}">
        <p14:creationId xmlns:p14="http://schemas.microsoft.com/office/powerpoint/2010/main" val="384615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a:t>
            </a:fld>
            <a:endParaRPr lang="en-US" dirty="0" smtClean="0">
              <a:solidFill>
                <a:schemeClr val="tx2"/>
              </a:solidFill>
            </a:endParaRPr>
          </a:p>
        </p:txBody>
      </p:sp>
      <p:sp>
        <p:nvSpPr>
          <p:cNvPr id="6146" name="Title 1"/>
          <p:cNvSpPr>
            <a:spLocks noGrp="1"/>
          </p:cNvSpPr>
          <p:nvPr>
            <p:ph type="title"/>
          </p:nvPr>
        </p:nvSpPr>
        <p:spPr>
          <a:xfrm>
            <a:off x="511834" y="267453"/>
            <a:ext cx="8229600" cy="1143000"/>
          </a:xfrm>
        </p:spPr>
        <p:txBody>
          <a:bodyPr>
            <a:noAutofit/>
          </a:bodyPr>
          <a:lstStyle/>
          <a:p>
            <a:pPr algn="ctr">
              <a:defRPr/>
            </a:pPr>
            <a:r>
              <a:rPr lang="en-US" sz="4400" u="sng" dirty="0" smtClean="0">
                <a:solidFill>
                  <a:schemeClr val="accent1"/>
                </a:solidFill>
                <a:latin typeface="Playbill" pitchFamily="82" charset="0"/>
              </a:rPr>
              <a:t>Historical Price of WTI</a:t>
            </a:r>
            <a:br>
              <a:rPr lang="en-US" sz="4400" u="sng" dirty="0" smtClean="0">
                <a:solidFill>
                  <a:schemeClr val="accent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51" y="6162786"/>
            <a:ext cx="3048000" cy="646331"/>
          </a:xfrm>
          <a:prstGeom prst="rect">
            <a:avLst/>
          </a:prstGeom>
          <a:noFill/>
        </p:spPr>
        <p:txBody>
          <a:bodyPr wrap="square" rtlCol="0">
            <a:spAutoFit/>
          </a:bodyPr>
          <a:lstStyle/>
          <a:p>
            <a:r>
              <a:rPr lang="en-US" u="sng" dirty="0">
                <a:solidFill>
                  <a:schemeClr val="bg1"/>
                </a:solidFill>
                <a:latin typeface="Playbill" pitchFamily="82" charset="0"/>
              </a:rPr>
              <a:t>Ethical Considerations</a:t>
            </a:r>
          </a:p>
          <a:p>
            <a:r>
              <a:rPr lang="en-US" u="sng" dirty="0">
                <a:solidFill>
                  <a:schemeClr val="bg1"/>
                </a:solidFill>
                <a:latin typeface="Playbill" pitchFamily="82" charset="0"/>
              </a:rPr>
              <a:t>NHAPL – Half Day Session  </a:t>
            </a:r>
            <a:endParaRPr lang="en-US"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9369" y="1481138"/>
            <a:ext cx="7625262" cy="3735233"/>
          </a:xfrm>
        </p:spPr>
      </p:pic>
      <p:cxnSp>
        <p:nvCxnSpPr>
          <p:cNvPr id="6" name="Straight Arrow Connector 5"/>
          <p:cNvCxnSpPr/>
          <p:nvPr/>
        </p:nvCxnSpPr>
        <p:spPr>
          <a:xfrm flipH="1">
            <a:off x="4881113" y="2898098"/>
            <a:ext cx="228600" cy="60960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713" y="2642747"/>
            <a:ext cx="1518364" cy="369332"/>
          </a:xfrm>
          <a:prstGeom prst="rect">
            <a:avLst/>
          </a:prstGeom>
          <a:noFill/>
        </p:spPr>
        <p:txBody>
          <a:bodyPr wrap="none" rtlCol="0">
            <a:spAutoFit/>
          </a:bodyPr>
          <a:lstStyle/>
          <a:p>
            <a:r>
              <a:rPr lang="en-US" dirty="0" smtClean="0">
                <a:solidFill>
                  <a:srgbClr val="C00000"/>
                </a:solidFill>
              </a:rPr>
              <a:t>June 6, 1985</a:t>
            </a:r>
            <a:endParaRPr lang="en-US" dirty="0">
              <a:solidFill>
                <a:srgbClr val="C00000"/>
              </a:solidFill>
            </a:endParaRPr>
          </a:p>
        </p:txBody>
      </p:sp>
    </p:spTree>
    <p:extLst>
      <p:ext uri="{BB962C8B-B14F-4D97-AF65-F5344CB8AC3E}">
        <p14:creationId xmlns:p14="http://schemas.microsoft.com/office/powerpoint/2010/main" val="2980781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143000" y="1391165"/>
            <a:ext cx="6400800" cy="3825206"/>
          </a:xfrm>
          <a:prstGeom prst="rect">
            <a:avLst/>
          </a:prstGeom>
        </p:spPr>
      </p:pic>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30</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400" u="sng" dirty="0" smtClean="0">
                <a:solidFill>
                  <a:srgbClr val="AD0101"/>
                </a:solidFill>
                <a:latin typeface="Playbill" pitchFamily="82" charset="0"/>
              </a:rPr>
              <a:t>Legal Cases Supporting Ethical </a:t>
            </a:r>
            <a:r>
              <a:rPr lang="en-US" sz="4400" u="sng" dirty="0">
                <a:solidFill>
                  <a:srgbClr val="AD0101"/>
                </a:solidFill>
                <a:latin typeface="Playbill" pitchFamily="82" charset="0"/>
              </a:rPr>
              <a:t>Consideration</a:t>
            </a:r>
            <a:r>
              <a:rPr lang="en-US" sz="4400" u="sng" dirty="0" smtClean="0">
                <a:solidFill>
                  <a:schemeClr val="accent1"/>
                </a:solidFill>
                <a:latin typeface="Playbill" pitchFamily="82" charset="0"/>
              </a:rPr>
              <a:t/>
            </a:r>
            <a:br>
              <a:rPr lang="en-US" sz="4400" u="sng" dirty="0" smtClean="0">
                <a:solidFill>
                  <a:schemeClr val="accent1"/>
                </a:solidFill>
                <a:latin typeface="Playbill" pitchFamily="82" charset="0"/>
              </a:rPr>
            </a:br>
            <a:r>
              <a:rPr lang="en-US" sz="2700" u="sng" dirty="0" smtClean="0">
                <a:solidFill>
                  <a:schemeClr val="accent1"/>
                </a:solidFill>
                <a:latin typeface="Playbill" pitchFamily="82" charset="0"/>
              </a:rPr>
              <a:t>Fraud</a:t>
            </a:r>
            <a:br>
              <a:rPr lang="en-US" sz="2700" u="sng" dirty="0" smtClean="0">
                <a:solidFill>
                  <a:schemeClr val="accent1"/>
                </a:solidFill>
                <a:latin typeface="Playbill" pitchFamily="82" charset="0"/>
              </a:rPr>
            </a:br>
            <a:r>
              <a:rPr lang="en-US" sz="2700" u="sng" dirty="0" smtClean="0">
                <a:solidFill>
                  <a:schemeClr val="accent1"/>
                </a:solidFill>
                <a:latin typeface="Playbill" pitchFamily="82" charset="0"/>
              </a:rPr>
              <a:t>Chesapeake </a:t>
            </a:r>
            <a:r>
              <a:rPr lang="en-US" sz="2700" u="sng" dirty="0" smtClean="0">
                <a:solidFill>
                  <a:schemeClr val="accent1"/>
                </a:solidFill>
                <a:latin typeface="Playbill" pitchFamily="82" charset="0"/>
              </a:rPr>
              <a:t>– </a:t>
            </a:r>
            <a:r>
              <a:rPr lang="en-US" sz="2700" u="sng" dirty="0" smtClean="0">
                <a:solidFill>
                  <a:schemeClr val="accent1"/>
                </a:solidFill>
                <a:latin typeface="Playbill" pitchFamily="82" charset="0"/>
              </a:rPr>
              <a:t>Michigan</a:t>
            </a:r>
            <a:r>
              <a:rPr lang="en-US" sz="3100" u="sng" dirty="0">
                <a:solidFill>
                  <a:schemeClr val="accent1"/>
                </a:solidFill>
                <a:latin typeface="Playbill" pitchFamily="82" charset="0"/>
              </a:rPr>
              <a:t/>
            </a:r>
            <a:br>
              <a:rPr lang="en-US" sz="3100" u="sng" dirty="0">
                <a:solidFill>
                  <a:schemeClr val="accent1"/>
                </a:solidFill>
                <a:latin typeface="Playbill" pitchFamily="82" charset="0"/>
              </a:rPr>
            </a:br>
            <a:endParaRPr sz="31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1903545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31</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a:defRPr/>
            </a:pPr>
            <a:r>
              <a:rPr lang="en-US" sz="4000" u="sng" dirty="0">
                <a:solidFill>
                  <a:srgbClr val="AD0101"/>
                </a:solidFill>
                <a:latin typeface="Playbill" pitchFamily="82" charset="0"/>
              </a:rPr>
              <a:t>Legal Cases Supporting Ethical Consideration</a:t>
            </a:r>
            <a:r>
              <a:rPr lang="en-US" sz="4000" u="sng" dirty="0">
                <a:solidFill>
                  <a:schemeClr val="accent1"/>
                </a:solidFill>
                <a:latin typeface="Playbill" pitchFamily="82" charset="0"/>
              </a:rPr>
              <a:t/>
            </a:r>
            <a:br>
              <a:rPr lang="en-US" sz="4000" u="sng" dirty="0">
                <a:solidFill>
                  <a:schemeClr val="accent1"/>
                </a:solidFill>
                <a:latin typeface="Playbill" pitchFamily="82" charset="0"/>
              </a:rPr>
            </a:br>
            <a:r>
              <a:rPr lang="en-US" sz="2700" u="sng" dirty="0" smtClean="0">
                <a:solidFill>
                  <a:schemeClr val="accent1"/>
                </a:solidFill>
                <a:latin typeface="Playbill" pitchFamily="82" charset="0"/>
              </a:rPr>
              <a:t>Crime</a:t>
            </a:r>
            <a:br>
              <a:rPr lang="en-US" sz="2700" u="sng" dirty="0" smtClean="0">
                <a:solidFill>
                  <a:schemeClr val="accent1"/>
                </a:solidFill>
                <a:latin typeface="Playbill" pitchFamily="82" charset="0"/>
              </a:rPr>
            </a:br>
            <a:r>
              <a:rPr lang="en-US" sz="2700" u="sng" dirty="0" smtClean="0">
                <a:solidFill>
                  <a:schemeClr val="accent1"/>
                </a:solidFill>
                <a:latin typeface="Playbill" pitchFamily="82" charset="0"/>
              </a:rPr>
              <a:t>Chesapeake </a:t>
            </a:r>
            <a:r>
              <a:rPr lang="en-US" sz="2700" u="sng" dirty="0">
                <a:solidFill>
                  <a:schemeClr val="accent1"/>
                </a:solidFill>
                <a:latin typeface="Playbill" pitchFamily="82" charset="0"/>
              </a:rPr>
              <a:t>– Michigan</a:t>
            </a:r>
            <a:br>
              <a:rPr lang="en-US" sz="2700" u="sng" dirty="0">
                <a:solidFill>
                  <a:schemeClr val="accent1"/>
                </a:solidFill>
                <a:latin typeface="Playbill" pitchFamily="82" charset="0"/>
              </a:rPr>
            </a:br>
            <a:endParaRPr sz="27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
        <p:nvSpPr>
          <p:cNvPr id="4" name="Content Placeholder 3"/>
          <p:cNvSpPr>
            <a:spLocks noGrp="1"/>
          </p:cNvSpPr>
          <p:nvPr>
            <p:ph idx="1"/>
          </p:nvPr>
        </p:nvSpPr>
        <p:spPr/>
        <p:txBody>
          <a:bodyPr/>
          <a:lstStyle/>
          <a:p>
            <a:pPr marL="109728" indent="0">
              <a:buNone/>
            </a:pPr>
            <a:r>
              <a:rPr lang="en-US" sz="1800" dirty="0" smtClean="0"/>
              <a:t>Background:</a:t>
            </a:r>
          </a:p>
          <a:p>
            <a:pPr>
              <a:buFont typeface="Wingdings" panose="05000000000000000000" pitchFamily="2" charset="2"/>
              <a:buChar char="Ø"/>
            </a:pPr>
            <a:r>
              <a:rPr lang="en-US" sz="1600" dirty="0" smtClean="0"/>
              <a:t>Chesapeake leases land in the summer of 2010</a:t>
            </a:r>
          </a:p>
          <a:p>
            <a:pPr>
              <a:buFont typeface="Wingdings" panose="05000000000000000000" pitchFamily="2" charset="2"/>
              <a:buChar char="Ø"/>
            </a:pPr>
            <a:r>
              <a:rPr lang="en-US" sz="1600" dirty="0" smtClean="0"/>
              <a:t>Landowners say they advised </a:t>
            </a:r>
            <a:r>
              <a:rPr lang="en-US" sz="1600" dirty="0" err="1" smtClean="0"/>
              <a:t>landmen</a:t>
            </a:r>
            <a:r>
              <a:rPr lang="en-US" sz="1600" dirty="0" smtClean="0"/>
              <a:t> of mortgages and other title issues and were told “no problem”</a:t>
            </a:r>
          </a:p>
          <a:p>
            <a:pPr>
              <a:buFont typeface="Wingdings" panose="05000000000000000000" pitchFamily="2" charset="2"/>
              <a:buChar char="Ø"/>
            </a:pPr>
            <a:r>
              <a:rPr lang="en-US" sz="1600" dirty="0" smtClean="0"/>
              <a:t>Chesapeake cancelled nearly all options and leases based on mortgages and other title issues</a:t>
            </a:r>
          </a:p>
          <a:p>
            <a:pPr>
              <a:buFont typeface="Wingdings" panose="05000000000000000000" pitchFamily="2" charset="2"/>
              <a:buChar char="Ø"/>
            </a:pPr>
            <a:r>
              <a:rPr lang="en-US" sz="1600" dirty="0" smtClean="0"/>
              <a:t>Michigan Attorney General alleges that Chesapeake obtained uncompensated land options by “false pretenses” and prevented competitors from leasing thereby being involved in “</a:t>
            </a:r>
            <a:r>
              <a:rPr lang="en-US" sz="1600" dirty="0" err="1" smtClean="0"/>
              <a:t>racketeerting</a:t>
            </a:r>
            <a:r>
              <a:rPr lang="en-US" sz="1600" dirty="0" smtClean="0"/>
              <a:t>” and “false pretenses” </a:t>
            </a:r>
          </a:p>
          <a:p>
            <a:pPr marL="109728" indent="0">
              <a:buNone/>
            </a:pPr>
            <a:endParaRPr lang="en-US" sz="1600" dirty="0"/>
          </a:p>
          <a:p>
            <a:pPr marL="109728" indent="0">
              <a:buNone/>
            </a:pPr>
            <a:r>
              <a:rPr lang="en-US" sz="1600" b="1" dirty="0" smtClean="0"/>
              <a:t>Status:</a:t>
            </a:r>
          </a:p>
          <a:p>
            <a:pPr>
              <a:buFont typeface="Wingdings" panose="05000000000000000000" pitchFamily="2" charset="2"/>
              <a:buChar char="Ø"/>
            </a:pPr>
            <a:r>
              <a:rPr lang="en-US" sz="1600" dirty="0" smtClean="0"/>
              <a:t>Trial set for early 2016 (recently continued)</a:t>
            </a:r>
          </a:p>
          <a:p>
            <a:pPr>
              <a:buFont typeface="Wingdings" panose="05000000000000000000" pitchFamily="2" charset="2"/>
              <a:buChar char="Ø"/>
            </a:pPr>
            <a:r>
              <a:rPr lang="en-US" sz="1600" dirty="0" smtClean="0"/>
              <a:t>Trial on Antitrust case also brought by Michigan AGI set for </a:t>
            </a:r>
            <a:br>
              <a:rPr lang="en-US" sz="1600" dirty="0" smtClean="0"/>
            </a:br>
            <a:r>
              <a:rPr lang="en-US" sz="1600" dirty="0" smtClean="0"/>
              <a:t>April 2015 (includes claim of company execs discussing </a:t>
            </a:r>
            <a:br>
              <a:rPr lang="en-US" sz="1600" dirty="0" smtClean="0"/>
            </a:br>
            <a:r>
              <a:rPr lang="en-US" sz="1600" dirty="0" smtClean="0"/>
              <a:t>State Land Auction in 2010</a:t>
            </a:r>
          </a:p>
          <a:p>
            <a:pPr>
              <a:buFont typeface="Wingdings" panose="05000000000000000000" pitchFamily="2" charset="2"/>
              <a:buChar char="Ø"/>
            </a:pPr>
            <a:endParaRPr lang="en-US" sz="1600" dirty="0"/>
          </a:p>
          <a:p>
            <a:pPr marL="109728" indent="0">
              <a:buNone/>
            </a:pPr>
            <a:endParaRPr lang="en-US" sz="1600" dirty="0"/>
          </a:p>
        </p:txBody>
      </p:sp>
    </p:spTree>
    <p:extLst>
      <p:ext uri="{BB962C8B-B14F-4D97-AF65-F5344CB8AC3E}">
        <p14:creationId xmlns:p14="http://schemas.microsoft.com/office/powerpoint/2010/main" val="509896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32</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eaLnBrk="1" fontAlgn="auto" hangingPunct="1">
              <a:spcAft>
                <a:spcPts val="0"/>
              </a:spcAft>
              <a:defRPr/>
            </a:pPr>
            <a:r>
              <a:rPr lang="en-US" sz="6000" u="sng" dirty="0" smtClean="0">
                <a:solidFill>
                  <a:schemeClr val="accent1"/>
                </a:solidFill>
                <a:latin typeface="Playbill" pitchFamily="82" charset="0"/>
              </a:rPr>
              <a:t/>
            </a:r>
            <a:br>
              <a:rPr lang="en-US" sz="6000" u="sng" dirty="0" smtClean="0">
                <a:solidFill>
                  <a:schemeClr val="accent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pic>
        <p:nvPicPr>
          <p:cNvPr id="5" name="Content Placeholder 4"/>
          <p:cNvPicPr>
            <a:picLocks noGrp="1" noChangeAspect="1"/>
          </p:cNvPicPr>
          <p:nvPr>
            <p:ph idx="1"/>
          </p:nvPr>
        </p:nvPicPr>
        <p:blipFill>
          <a:blip r:embed="rId3"/>
          <a:stretch>
            <a:fillRect/>
          </a:stretch>
        </p:blipFill>
        <p:spPr>
          <a:xfrm>
            <a:off x="1167060" y="1322366"/>
            <a:ext cx="7090454" cy="3988381"/>
          </a:xfrm>
          <a:prstGeom prst="rect">
            <a:avLst/>
          </a:prstGeom>
        </p:spPr>
      </p:pic>
      <p:sp>
        <p:nvSpPr>
          <p:cNvPr id="6" name="Rectangle 5"/>
          <p:cNvSpPr/>
          <p:nvPr/>
        </p:nvSpPr>
        <p:spPr>
          <a:xfrm>
            <a:off x="1601525" y="99507"/>
            <a:ext cx="6655989" cy="2185214"/>
          </a:xfrm>
          <a:prstGeom prst="rect">
            <a:avLst/>
          </a:prstGeom>
        </p:spPr>
        <p:txBody>
          <a:bodyPr wrap="none">
            <a:spAutoFit/>
          </a:bodyPr>
          <a:lstStyle/>
          <a:p>
            <a:pPr algn="ctr"/>
            <a:r>
              <a:rPr lang="en-US" sz="3600" u="sng" dirty="0">
                <a:solidFill>
                  <a:srgbClr val="AD0101"/>
                </a:solidFill>
                <a:latin typeface="Playbill" pitchFamily="82" charset="0"/>
              </a:rPr>
              <a:t>Legal Cases Supporting Ethical Consideration</a:t>
            </a:r>
            <a:r>
              <a:rPr lang="en-US" sz="3600" u="sng" dirty="0">
                <a:solidFill>
                  <a:schemeClr val="accent1"/>
                </a:solidFill>
                <a:latin typeface="Playbill" pitchFamily="82" charset="0"/>
              </a:rPr>
              <a:t/>
            </a:r>
            <a:br>
              <a:rPr lang="en-US" sz="3600" u="sng" dirty="0">
                <a:solidFill>
                  <a:schemeClr val="accent1"/>
                </a:solidFill>
                <a:latin typeface="Playbill" pitchFamily="82" charset="0"/>
              </a:rPr>
            </a:br>
            <a:r>
              <a:rPr lang="en-US" sz="2000" u="sng" dirty="0" smtClean="0">
                <a:solidFill>
                  <a:schemeClr val="accent1"/>
                </a:solidFill>
                <a:latin typeface="Playbill" pitchFamily="82" charset="0"/>
              </a:rPr>
              <a:t>Crime</a:t>
            </a:r>
            <a:r>
              <a:rPr lang="en-US" sz="2000" u="sng" dirty="0">
                <a:solidFill>
                  <a:schemeClr val="accent1"/>
                </a:solidFill>
                <a:latin typeface="Playbill" pitchFamily="82" charset="0"/>
              </a:rPr>
              <a:t/>
            </a:r>
            <a:br>
              <a:rPr lang="en-US" sz="2000" u="sng" dirty="0">
                <a:solidFill>
                  <a:schemeClr val="accent1"/>
                </a:solidFill>
                <a:latin typeface="Playbill" pitchFamily="82" charset="0"/>
              </a:rPr>
            </a:br>
            <a:r>
              <a:rPr lang="en-US" sz="2000" u="sng" dirty="0" err="1">
                <a:solidFill>
                  <a:schemeClr val="accent1"/>
                </a:solidFill>
                <a:latin typeface="Playbill" pitchFamily="82" charset="0"/>
              </a:rPr>
              <a:t>Candelore</a:t>
            </a:r>
            <a:r>
              <a:rPr lang="en-US" sz="2000" u="sng" dirty="0">
                <a:solidFill>
                  <a:schemeClr val="accent1"/>
                </a:solidFill>
                <a:latin typeface="Playbill" pitchFamily="82" charset="0"/>
              </a:rPr>
              <a:t>/Ray – Washington County PA</a:t>
            </a:r>
            <a:endParaRPr lang="en-US" sz="2000" dirty="0"/>
          </a:p>
          <a:p>
            <a:pPr algn="ctr"/>
            <a:r>
              <a:rPr lang="en-US" sz="2400" u="sng" dirty="0">
                <a:solidFill>
                  <a:schemeClr val="accent1"/>
                </a:solidFill>
                <a:latin typeface="Playbill" pitchFamily="82" charset="0"/>
              </a:rPr>
              <a:t/>
            </a:r>
            <a:br>
              <a:rPr lang="en-US" sz="2400" u="sng" dirty="0">
                <a:solidFill>
                  <a:schemeClr val="accent1"/>
                </a:solidFill>
                <a:latin typeface="Playbill" pitchFamily="82" charset="0"/>
              </a:rPr>
            </a:br>
            <a:endParaRPr lang="en-US" sz="3600" dirty="0">
              <a:solidFill>
                <a:schemeClr val="bg1"/>
              </a:solidFill>
            </a:endParaRPr>
          </a:p>
        </p:txBody>
      </p:sp>
    </p:spTree>
    <p:extLst>
      <p:ext uri="{BB962C8B-B14F-4D97-AF65-F5344CB8AC3E}">
        <p14:creationId xmlns:p14="http://schemas.microsoft.com/office/powerpoint/2010/main" val="4121086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33</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eaLnBrk="1" fontAlgn="auto" hangingPunct="1">
              <a:spcAft>
                <a:spcPts val="0"/>
              </a:spcAft>
              <a:defRPr/>
            </a:pPr>
            <a:r>
              <a:rPr lang="en-US" sz="6000" u="sng" dirty="0" smtClean="0">
                <a:solidFill>
                  <a:schemeClr val="accent1"/>
                </a:solidFill>
                <a:latin typeface="Playbill" pitchFamily="82" charset="0"/>
              </a:rPr>
              <a:t/>
            </a:r>
            <a:br>
              <a:rPr lang="en-US" sz="6000" u="sng" dirty="0" smtClean="0">
                <a:solidFill>
                  <a:schemeClr val="accent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
        <p:nvSpPr>
          <p:cNvPr id="6" name="Rectangle 5"/>
          <p:cNvSpPr/>
          <p:nvPr/>
        </p:nvSpPr>
        <p:spPr>
          <a:xfrm>
            <a:off x="1308176" y="99507"/>
            <a:ext cx="6655989" cy="1261884"/>
          </a:xfrm>
          <a:prstGeom prst="rect">
            <a:avLst/>
          </a:prstGeom>
        </p:spPr>
        <p:txBody>
          <a:bodyPr wrap="none">
            <a:spAutoFit/>
          </a:bodyPr>
          <a:lstStyle/>
          <a:p>
            <a:pPr algn="ctr"/>
            <a:r>
              <a:rPr lang="en-US" sz="3600" u="sng" dirty="0">
                <a:solidFill>
                  <a:srgbClr val="AD0101"/>
                </a:solidFill>
                <a:latin typeface="Playbill" pitchFamily="82" charset="0"/>
              </a:rPr>
              <a:t>Legal Cases Supporting Ethical Consideration</a:t>
            </a:r>
            <a:r>
              <a:rPr lang="en-US" sz="3600" u="sng" dirty="0">
                <a:solidFill>
                  <a:schemeClr val="accent1"/>
                </a:solidFill>
                <a:latin typeface="Playbill" pitchFamily="82" charset="0"/>
              </a:rPr>
              <a:t/>
            </a:r>
            <a:br>
              <a:rPr lang="en-US" sz="3600" u="sng" dirty="0">
                <a:solidFill>
                  <a:schemeClr val="accent1"/>
                </a:solidFill>
                <a:latin typeface="Playbill" pitchFamily="82" charset="0"/>
              </a:rPr>
            </a:br>
            <a:r>
              <a:rPr lang="en-US" sz="2000" u="sng" dirty="0">
                <a:solidFill>
                  <a:schemeClr val="accent1"/>
                </a:solidFill>
                <a:latin typeface="Playbill" pitchFamily="82" charset="0"/>
              </a:rPr>
              <a:t>Crime</a:t>
            </a:r>
            <a:br>
              <a:rPr lang="en-US" sz="2000" u="sng" dirty="0">
                <a:solidFill>
                  <a:schemeClr val="accent1"/>
                </a:solidFill>
                <a:latin typeface="Playbill" pitchFamily="82" charset="0"/>
              </a:rPr>
            </a:br>
            <a:r>
              <a:rPr lang="en-US" sz="2000" u="sng" dirty="0" err="1">
                <a:solidFill>
                  <a:schemeClr val="accent1"/>
                </a:solidFill>
                <a:latin typeface="Playbill" pitchFamily="82" charset="0"/>
              </a:rPr>
              <a:t>Candelore</a:t>
            </a:r>
            <a:r>
              <a:rPr lang="en-US" sz="2000" u="sng" dirty="0">
                <a:solidFill>
                  <a:schemeClr val="accent1"/>
                </a:solidFill>
                <a:latin typeface="Playbill" pitchFamily="82" charset="0"/>
              </a:rPr>
              <a:t>/Ray – Washington County PA</a:t>
            </a:r>
            <a:endParaRPr lang="en-US" sz="3600" dirty="0"/>
          </a:p>
        </p:txBody>
      </p:sp>
      <p:sp>
        <p:nvSpPr>
          <p:cNvPr id="2" name="Content Placeholder 1"/>
          <p:cNvSpPr>
            <a:spLocks noGrp="1"/>
          </p:cNvSpPr>
          <p:nvPr>
            <p:ph idx="1"/>
          </p:nvPr>
        </p:nvSpPr>
        <p:spPr/>
        <p:txBody>
          <a:bodyPr>
            <a:normAutofit/>
          </a:bodyPr>
          <a:lstStyle/>
          <a:p>
            <a:pPr marL="109728" indent="0">
              <a:buNone/>
            </a:pPr>
            <a:r>
              <a:rPr lang="en-US" sz="2400" u="sng" dirty="0"/>
              <a:t>Background</a:t>
            </a:r>
            <a:r>
              <a:rPr lang="en-US" sz="2400" dirty="0"/>
              <a:t>:</a:t>
            </a:r>
          </a:p>
          <a:p>
            <a:pPr>
              <a:buFont typeface="Wingdings" panose="05000000000000000000" pitchFamily="2" charset="2"/>
              <a:buChar char="Ø"/>
            </a:pPr>
            <a:r>
              <a:rPr lang="en-US" sz="1600" dirty="0" err="1" smtClean="0"/>
              <a:t>Landmen</a:t>
            </a:r>
            <a:r>
              <a:rPr lang="en-US" sz="1600" dirty="0" smtClean="0"/>
              <a:t> located forgotten properties with absentee owners</a:t>
            </a:r>
            <a:endParaRPr lang="en-US" sz="1600" dirty="0"/>
          </a:p>
          <a:p>
            <a:pPr>
              <a:buFont typeface="Wingdings" panose="05000000000000000000" pitchFamily="2" charset="2"/>
              <a:buChar char="Ø"/>
            </a:pPr>
            <a:r>
              <a:rPr lang="en-US" sz="1600" dirty="0" smtClean="0"/>
              <a:t>Forged documents transferring the interests in properties to shell companies they set up</a:t>
            </a:r>
            <a:endParaRPr lang="en-US" sz="1600" dirty="0"/>
          </a:p>
          <a:p>
            <a:pPr>
              <a:buFont typeface="Wingdings" panose="05000000000000000000" pitchFamily="2" charset="2"/>
              <a:buChar char="Ø"/>
            </a:pPr>
            <a:r>
              <a:rPr lang="en-US" sz="1600" dirty="0" smtClean="0"/>
              <a:t>They then sold the interests from the shell companies to legitimate firms for drilling</a:t>
            </a:r>
          </a:p>
          <a:p>
            <a:pPr>
              <a:buFont typeface="Wingdings" panose="05000000000000000000" pitchFamily="2" charset="2"/>
              <a:buChar char="Ø"/>
            </a:pPr>
            <a:r>
              <a:rPr lang="en-US" sz="1600" dirty="0" smtClean="0"/>
              <a:t>Got caught when an elderly couple doing estate planning had an attorney review title</a:t>
            </a:r>
            <a:endParaRPr lang="en-US" sz="1600" dirty="0"/>
          </a:p>
          <a:p>
            <a:pPr marL="109728" indent="0">
              <a:buNone/>
            </a:pPr>
            <a:r>
              <a:rPr lang="en-US" sz="2400" b="1" u="sng" dirty="0" smtClean="0"/>
              <a:t>Status</a:t>
            </a:r>
            <a:r>
              <a:rPr lang="en-US" sz="2400" b="1" dirty="0"/>
              <a:t>:</a:t>
            </a:r>
          </a:p>
          <a:p>
            <a:pPr>
              <a:buFont typeface="Wingdings" panose="05000000000000000000" pitchFamily="2" charset="2"/>
              <a:buChar char="Ø"/>
            </a:pPr>
            <a:r>
              <a:rPr lang="en-US" sz="1800" dirty="0" err="1" smtClean="0"/>
              <a:t>Candelore</a:t>
            </a:r>
            <a:r>
              <a:rPr lang="en-US" sz="1800" dirty="0" smtClean="0"/>
              <a:t> got 3 years 4 months</a:t>
            </a:r>
          </a:p>
          <a:p>
            <a:pPr>
              <a:buFont typeface="Wingdings" panose="05000000000000000000" pitchFamily="2" charset="2"/>
              <a:buChar char="Ø"/>
            </a:pPr>
            <a:r>
              <a:rPr lang="en-US" sz="1800" dirty="0" smtClean="0"/>
              <a:t>Ray got 1 year 8 months (cooperated with investigators and involved in less than partner in crime)</a:t>
            </a:r>
            <a:endParaRPr lang="en-US" sz="1800" dirty="0"/>
          </a:p>
          <a:p>
            <a:pPr marL="109728" indent="0">
              <a:buNone/>
            </a:pPr>
            <a:endParaRPr lang="en-US" dirty="0"/>
          </a:p>
        </p:txBody>
      </p:sp>
    </p:spTree>
    <p:extLst>
      <p:ext uri="{BB962C8B-B14F-4D97-AF65-F5344CB8AC3E}">
        <p14:creationId xmlns:p14="http://schemas.microsoft.com/office/powerpoint/2010/main" val="3296877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34</a:t>
            </a:fld>
            <a:endParaRPr lang="en-US" dirty="0" smtClean="0">
              <a:solidFill>
                <a:schemeClr val="tx2"/>
              </a:solidFill>
            </a:endParaRPr>
          </a:p>
        </p:txBody>
      </p:sp>
      <p:sp>
        <p:nvSpPr>
          <p:cNvPr id="6146" name="Title 1"/>
          <p:cNvSpPr>
            <a:spLocks noGrp="1"/>
          </p:cNvSpPr>
          <p:nvPr>
            <p:ph type="title"/>
          </p:nvPr>
        </p:nvSpPr>
        <p:spPr>
          <a:xfrm>
            <a:off x="457200" y="274638"/>
            <a:ext cx="8229600" cy="563562"/>
          </a:xfrm>
        </p:spPr>
        <p:txBody>
          <a:bodyPr>
            <a:normAutofit fontScale="90000"/>
          </a:bodyPr>
          <a:lstStyle/>
          <a:p>
            <a:pPr eaLnBrk="1" fontAlgn="auto" hangingPunct="1">
              <a:spcAft>
                <a:spcPts val="0"/>
              </a:spcAft>
              <a:defRPr/>
            </a:pPr>
            <a:r>
              <a:rPr lang="en-US" sz="6000" u="sng" dirty="0" smtClean="0">
                <a:solidFill>
                  <a:schemeClr val="accent1"/>
                </a:solidFill>
                <a:latin typeface="Playbill" pitchFamily="82" charset="0"/>
              </a:rPr>
              <a:t/>
            </a:r>
            <a:br>
              <a:rPr lang="en-US" sz="6000" u="sng" dirty="0" smtClean="0">
                <a:solidFill>
                  <a:schemeClr val="accent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
        <p:nvSpPr>
          <p:cNvPr id="6" name="Rectangle 5"/>
          <p:cNvSpPr/>
          <p:nvPr/>
        </p:nvSpPr>
        <p:spPr>
          <a:xfrm>
            <a:off x="1308181" y="99507"/>
            <a:ext cx="6655989" cy="1261884"/>
          </a:xfrm>
          <a:prstGeom prst="rect">
            <a:avLst/>
          </a:prstGeom>
        </p:spPr>
        <p:txBody>
          <a:bodyPr wrap="none">
            <a:spAutoFit/>
          </a:bodyPr>
          <a:lstStyle/>
          <a:p>
            <a:pPr algn="ctr"/>
            <a:r>
              <a:rPr lang="en-US" sz="3600" u="sng" dirty="0">
                <a:solidFill>
                  <a:srgbClr val="AD0101"/>
                </a:solidFill>
                <a:latin typeface="Playbill" pitchFamily="82" charset="0"/>
              </a:rPr>
              <a:t>Legal Cases Supporting Ethical Consideration</a:t>
            </a:r>
            <a:r>
              <a:rPr lang="en-US" sz="3600" u="sng" dirty="0">
                <a:solidFill>
                  <a:schemeClr val="accent1"/>
                </a:solidFill>
                <a:latin typeface="Playbill" pitchFamily="82" charset="0"/>
              </a:rPr>
              <a:t/>
            </a:r>
            <a:br>
              <a:rPr lang="en-US" sz="3600" u="sng" dirty="0">
                <a:solidFill>
                  <a:schemeClr val="accent1"/>
                </a:solidFill>
                <a:latin typeface="Playbill" pitchFamily="82" charset="0"/>
              </a:rPr>
            </a:br>
            <a:r>
              <a:rPr lang="en-US" sz="2000" u="sng" dirty="0" smtClean="0">
                <a:solidFill>
                  <a:schemeClr val="accent1"/>
                </a:solidFill>
                <a:latin typeface="Playbill" pitchFamily="82" charset="0"/>
              </a:rPr>
              <a:t>Fraud</a:t>
            </a:r>
            <a:r>
              <a:rPr lang="en-US" sz="2000" u="sng" dirty="0">
                <a:solidFill>
                  <a:schemeClr val="accent1"/>
                </a:solidFill>
                <a:latin typeface="Playbill" pitchFamily="82" charset="0"/>
              </a:rPr>
              <a:t/>
            </a:r>
            <a:br>
              <a:rPr lang="en-US" sz="2000" u="sng" dirty="0">
                <a:solidFill>
                  <a:schemeClr val="accent1"/>
                </a:solidFill>
                <a:latin typeface="Playbill" pitchFamily="82" charset="0"/>
              </a:rPr>
            </a:br>
            <a:r>
              <a:rPr lang="en-US" sz="2000" u="sng" dirty="0" smtClean="0">
                <a:solidFill>
                  <a:schemeClr val="accent1"/>
                </a:solidFill>
                <a:latin typeface="Playbill" pitchFamily="82" charset="0"/>
              </a:rPr>
              <a:t>Hooks </a:t>
            </a:r>
            <a:r>
              <a:rPr lang="en-US" sz="2000" u="sng" dirty="0" smtClean="0">
                <a:solidFill>
                  <a:schemeClr val="accent1"/>
                </a:solidFill>
                <a:latin typeface="Playbill" pitchFamily="82" charset="0"/>
              </a:rPr>
              <a:t>v. Samson - Texas</a:t>
            </a:r>
            <a:endParaRPr lang="en-US" sz="2000" dirty="0"/>
          </a:p>
        </p:txBody>
      </p:sp>
      <p:pic>
        <p:nvPicPr>
          <p:cNvPr id="4" name="Content Placeholder 3"/>
          <p:cNvPicPr>
            <a:picLocks noGrp="1" noChangeAspect="1"/>
          </p:cNvPicPr>
          <p:nvPr>
            <p:ph idx="1"/>
          </p:nvPr>
        </p:nvPicPr>
        <p:blipFill>
          <a:blip r:embed="rId3"/>
          <a:stretch>
            <a:fillRect/>
          </a:stretch>
        </p:blipFill>
        <p:spPr>
          <a:xfrm>
            <a:off x="1481030" y="1447799"/>
            <a:ext cx="6977170" cy="3751775"/>
          </a:xfrm>
          <a:prstGeom prst="rect">
            <a:avLst/>
          </a:prstGeom>
        </p:spPr>
      </p:pic>
    </p:spTree>
    <p:extLst>
      <p:ext uri="{BB962C8B-B14F-4D97-AF65-F5344CB8AC3E}">
        <p14:creationId xmlns:p14="http://schemas.microsoft.com/office/powerpoint/2010/main" val="2127533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35</a:t>
            </a:fld>
            <a:endParaRPr lang="en-US" dirty="0" smtClean="0">
              <a:solidFill>
                <a:schemeClr val="tx2"/>
              </a:solidFill>
            </a:endParaRPr>
          </a:p>
        </p:txBody>
      </p:sp>
      <p:sp>
        <p:nvSpPr>
          <p:cNvPr id="6146" name="Title 1"/>
          <p:cNvSpPr>
            <a:spLocks noGrp="1"/>
          </p:cNvSpPr>
          <p:nvPr>
            <p:ph type="title"/>
          </p:nvPr>
        </p:nvSpPr>
        <p:spPr>
          <a:xfrm>
            <a:off x="457200" y="274638"/>
            <a:ext cx="8229600" cy="563562"/>
          </a:xfrm>
        </p:spPr>
        <p:txBody>
          <a:bodyPr>
            <a:normAutofit fontScale="90000"/>
          </a:bodyPr>
          <a:lstStyle/>
          <a:p>
            <a:pPr eaLnBrk="1" fontAlgn="auto" hangingPunct="1">
              <a:spcAft>
                <a:spcPts val="0"/>
              </a:spcAft>
              <a:defRPr/>
            </a:pPr>
            <a:r>
              <a:rPr lang="en-US" sz="6000" u="sng" dirty="0" smtClean="0">
                <a:solidFill>
                  <a:schemeClr val="accent1"/>
                </a:solidFill>
                <a:latin typeface="Playbill" pitchFamily="82" charset="0"/>
              </a:rPr>
              <a:t/>
            </a:r>
            <a:br>
              <a:rPr lang="en-US" sz="6000" u="sng" dirty="0" smtClean="0">
                <a:solidFill>
                  <a:schemeClr val="accent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
        <p:nvSpPr>
          <p:cNvPr id="6" name="Rectangle 5"/>
          <p:cNvSpPr/>
          <p:nvPr/>
        </p:nvSpPr>
        <p:spPr>
          <a:xfrm>
            <a:off x="1308181" y="99507"/>
            <a:ext cx="6655989" cy="1261884"/>
          </a:xfrm>
          <a:prstGeom prst="rect">
            <a:avLst/>
          </a:prstGeom>
        </p:spPr>
        <p:txBody>
          <a:bodyPr wrap="none">
            <a:spAutoFit/>
          </a:bodyPr>
          <a:lstStyle/>
          <a:p>
            <a:pPr algn="ctr"/>
            <a:r>
              <a:rPr lang="en-US" sz="3600" u="sng" dirty="0">
                <a:solidFill>
                  <a:srgbClr val="AD0101"/>
                </a:solidFill>
                <a:latin typeface="Playbill" pitchFamily="82" charset="0"/>
              </a:rPr>
              <a:t>Legal Cases Supporting Ethical Consideration</a:t>
            </a:r>
            <a:r>
              <a:rPr lang="en-US" sz="3600" u="sng" dirty="0">
                <a:solidFill>
                  <a:schemeClr val="accent1"/>
                </a:solidFill>
                <a:latin typeface="Playbill" pitchFamily="82" charset="0"/>
              </a:rPr>
              <a:t/>
            </a:r>
            <a:br>
              <a:rPr lang="en-US" sz="3600" u="sng" dirty="0">
                <a:solidFill>
                  <a:schemeClr val="accent1"/>
                </a:solidFill>
                <a:latin typeface="Playbill" pitchFamily="82" charset="0"/>
              </a:rPr>
            </a:br>
            <a:r>
              <a:rPr lang="en-US" sz="2000" u="sng" dirty="0">
                <a:solidFill>
                  <a:schemeClr val="accent1"/>
                </a:solidFill>
                <a:latin typeface="Playbill" pitchFamily="82" charset="0"/>
              </a:rPr>
              <a:t>Fraud</a:t>
            </a:r>
            <a:br>
              <a:rPr lang="en-US" sz="2000" u="sng" dirty="0">
                <a:solidFill>
                  <a:schemeClr val="accent1"/>
                </a:solidFill>
                <a:latin typeface="Playbill" pitchFamily="82" charset="0"/>
              </a:rPr>
            </a:br>
            <a:r>
              <a:rPr lang="en-US" sz="2000" u="sng" dirty="0">
                <a:solidFill>
                  <a:schemeClr val="accent1"/>
                </a:solidFill>
                <a:latin typeface="Playbill" pitchFamily="82" charset="0"/>
              </a:rPr>
              <a:t>Hooks v. Samson - Texas</a:t>
            </a:r>
            <a:endParaRPr lang="en-US" sz="3600" dirty="0"/>
          </a:p>
        </p:txBody>
      </p:sp>
      <p:sp>
        <p:nvSpPr>
          <p:cNvPr id="2" name="Content Placeholder 1"/>
          <p:cNvSpPr>
            <a:spLocks noGrp="1"/>
          </p:cNvSpPr>
          <p:nvPr>
            <p:ph idx="1"/>
          </p:nvPr>
        </p:nvSpPr>
        <p:spPr/>
        <p:txBody>
          <a:bodyPr>
            <a:normAutofit fontScale="92500" lnSpcReduction="10000"/>
          </a:bodyPr>
          <a:lstStyle/>
          <a:p>
            <a:pPr marL="109728" indent="0">
              <a:buNone/>
            </a:pPr>
            <a:r>
              <a:rPr lang="en-US" sz="2400" u="sng" dirty="0"/>
              <a:t>Background</a:t>
            </a:r>
            <a:r>
              <a:rPr lang="en-US" sz="2400" dirty="0"/>
              <a:t>:</a:t>
            </a:r>
          </a:p>
          <a:p>
            <a:pPr>
              <a:buFont typeface="Wingdings" panose="05000000000000000000" pitchFamily="2" charset="2"/>
              <a:buChar char="Ø"/>
            </a:pPr>
            <a:endParaRPr lang="en-US" sz="1600" dirty="0"/>
          </a:p>
          <a:p>
            <a:pPr>
              <a:buFont typeface="Wingdings" panose="05000000000000000000" pitchFamily="2" charset="2"/>
              <a:buChar char="Ø"/>
            </a:pPr>
            <a:r>
              <a:rPr lang="en-US" sz="1300" dirty="0" smtClean="0"/>
              <a:t>Mineral Owner Charles Hooks (also an oil and gas attorney) leased his property in Jefferson County to Samson with a lease that included a “buffer zone” (well drilled within 1320 feet of lease line requires an offset well, compensatory royalty or release acreage). </a:t>
            </a:r>
            <a:endParaRPr lang="en-US" sz="1300" dirty="0"/>
          </a:p>
          <a:p>
            <a:pPr>
              <a:buFont typeface="Wingdings" panose="05000000000000000000" pitchFamily="2" charset="2"/>
              <a:buChar char="Ø"/>
            </a:pPr>
            <a:r>
              <a:rPr lang="en-US" sz="1300" dirty="0" smtClean="0"/>
              <a:t>April 2000, Samson drills Blackstone #1 which well site was outside the 1320’ but bottomed within the 1320’.</a:t>
            </a:r>
          </a:p>
          <a:p>
            <a:pPr>
              <a:buFont typeface="Wingdings" panose="05000000000000000000" pitchFamily="2" charset="2"/>
              <a:buChar char="Ø"/>
            </a:pPr>
            <a:r>
              <a:rPr lang="en-US" sz="1300" dirty="0" smtClean="0"/>
              <a:t>December 2000, Landman sends reconfigured plat filed with RRC with some ambiguous notes about bottom hole location.</a:t>
            </a:r>
          </a:p>
          <a:p>
            <a:pPr>
              <a:buFont typeface="Wingdings" panose="05000000000000000000" pitchFamily="2" charset="2"/>
              <a:buChar char="Ø"/>
            </a:pPr>
            <a:r>
              <a:rPr lang="en-US" sz="1300" dirty="0" smtClean="0"/>
              <a:t>February 2001, Samson sends Hooks a letter offering to pool 50 acres into the Blackstone #1.</a:t>
            </a:r>
          </a:p>
          <a:p>
            <a:pPr>
              <a:buFont typeface="Wingdings" panose="05000000000000000000" pitchFamily="2" charset="2"/>
              <a:buChar char="Ø"/>
            </a:pPr>
            <a:r>
              <a:rPr lang="en-US" sz="1300" dirty="0" smtClean="0"/>
              <a:t>Hooks agrees to pooling and gets royalty checks.</a:t>
            </a:r>
          </a:p>
          <a:p>
            <a:pPr>
              <a:buFont typeface="Wingdings" panose="05000000000000000000" pitchFamily="2" charset="2"/>
              <a:buChar char="Ø"/>
            </a:pPr>
            <a:r>
              <a:rPr lang="en-US" sz="1300" dirty="0" smtClean="0"/>
              <a:t>Hooks discovers bottom hole location in April 2007 and files suit in May 2007 </a:t>
            </a:r>
            <a:endParaRPr lang="en-US" sz="1300" dirty="0"/>
          </a:p>
          <a:p>
            <a:pPr>
              <a:buFont typeface="Wingdings" panose="05000000000000000000" pitchFamily="2" charset="2"/>
              <a:buChar char="Ø"/>
            </a:pPr>
            <a:endParaRPr lang="en-US" sz="1600" dirty="0"/>
          </a:p>
          <a:p>
            <a:pPr marL="109728" indent="0">
              <a:buNone/>
            </a:pPr>
            <a:r>
              <a:rPr lang="en-US" sz="2400" b="1" u="sng" dirty="0"/>
              <a:t>Status</a:t>
            </a:r>
            <a:r>
              <a:rPr lang="en-US" sz="2400" b="1" dirty="0"/>
              <a:t>:</a:t>
            </a:r>
          </a:p>
          <a:p>
            <a:pPr>
              <a:buFont typeface="Wingdings" panose="05000000000000000000" pitchFamily="2" charset="2"/>
              <a:buChar char="Ø"/>
            </a:pPr>
            <a:r>
              <a:rPr lang="en-US" sz="1200" dirty="0" smtClean="0"/>
              <a:t>CRITITAL TEXAS SUPREME COURT CASE </a:t>
            </a:r>
            <a:br>
              <a:rPr lang="en-US" sz="1200" dirty="0" smtClean="0"/>
            </a:br>
            <a:r>
              <a:rPr lang="en-US" sz="1200" dirty="0" smtClean="0"/>
              <a:t>FOR TEXAS DISCOVERY RULE </a:t>
            </a:r>
          </a:p>
          <a:p>
            <a:pPr>
              <a:buFont typeface="Wingdings" panose="05000000000000000000" pitchFamily="2" charset="2"/>
              <a:buChar char="Ø"/>
            </a:pPr>
            <a:r>
              <a:rPr lang="en-US" sz="1200" dirty="0" smtClean="0"/>
              <a:t>Past Ruling – </a:t>
            </a:r>
            <a:r>
              <a:rPr lang="en-US" sz="1200" i="1" dirty="0" smtClean="0"/>
              <a:t>Exxon Corp. v. Emerald Oil </a:t>
            </a:r>
            <a:r>
              <a:rPr lang="en-US" sz="1200" dirty="0" smtClean="0"/>
              <a:t>– Court ruled for Exxon saying claims</a:t>
            </a:r>
            <a:br>
              <a:rPr lang="en-US" sz="1200" dirty="0" smtClean="0"/>
            </a:br>
            <a:r>
              <a:rPr lang="en-US" sz="1200" dirty="0" smtClean="0"/>
              <a:t>were barred.</a:t>
            </a:r>
          </a:p>
          <a:p>
            <a:pPr>
              <a:buFont typeface="Wingdings" panose="05000000000000000000" pitchFamily="2" charset="2"/>
              <a:buChar char="Ø"/>
            </a:pPr>
            <a:r>
              <a:rPr lang="en-US" sz="1200" dirty="0" smtClean="0"/>
              <a:t>Past Ruling – </a:t>
            </a:r>
            <a:r>
              <a:rPr lang="en-US" sz="1200" i="1" dirty="0" smtClean="0"/>
              <a:t>BP Am. Prod. Co. v. Marshall </a:t>
            </a:r>
            <a:r>
              <a:rPr lang="en-US" sz="1200" dirty="0" smtClean="0"/>
              <a:t>– Court ruled even though BP may </a:t>
            </a:r>
            <a:br>
              <a:rPr lang="en-US" sz="1200" dirty="0" smtClean="0"/>
            </a:br>
            <a:r>
              <a:rPr lang="en-US" sz="1200" dirty="0" smtClean="0"/>
              <a:t>have fraudulently withheld facts, claims were barred. </a:t>
            </a:r>
            <a:endParaRPr lang="en-US" sz="1200" dirty="0"/>
          </a:p>
          <a:p>
            <a:pPr>
              <a:buFont typeface="Wingdings" panose="05000000000000000000" pitchFamily="2" charset="2"/>
              <a:buChar char="Ø"/>
            </a:pPr>
            <a:endParaRPr lang="en-US" sz="1600" dirty="0"/>
          </a:p>
          <a:p>
            <a:endParaRPr lang="en-US" dirty="0"/>
          </a:p>
        </p:txBody>
      </p:sp>
    </p:spTree>
    <p:extLst>
      <p:ext uri="{BB962C8B-B14F-4D97-AF65-F5344CB8AC3E}">
        <p14:creationId xmlns:p14="http://schemas.microsoft.com/office/powerpoint/2010/main" val="3679174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fontScale="25000" lnSpcReduction="20000"/>
          </a:bodyPr>
          <a:lstStyle/>
          <a:p>
            <a:pPr eaLnBrk="1" hangingPunct="1">
              <a:buFont typeface="Arial" charset="0"/>
              <a:buNone/>
            </a:pPr>
            <a:r>
              <a:rPr lang="en-US" sz="5600" dirty="0" smtClean="0"/>
              <a:t>Code of Ethics</a:t>
            </a:r>
          </a:p>
          <a:p>
            <a:pPr eaLnBrk="1" hangingPunct="1">
              <a:buFont typeface="Arial" charset="0"/>
              <a:buNone/>
            </a:pPr>
            <a:endParaRPr lang="en-US" dirty="0"/>
          </a:p>
          <a:p>
            <a:r>
              <a:rPr lang="en-US" dirty="0"/>
              <a:t>The Code of Ethics shall be the basis of conduct, business principles and ideals for the members of the AAPL; and it shall be understood that conduct of any member of the Association inconsistent with the provisions set forth in this Article shall be considered unethical and said individual's membership status shall be subjects to review for possible disciplinary action as prescribed in Article XVII of these Bylaws.</a:t>
            </a:r>
            <a:br>
              <a:rPr lang="en-US" dirty="0"/>
            </a:br>
            <a:r>
              <a:rPr lang="en-US" dirty="0"/>
              <a:t>In the area of human endeavor involving trading under competitive conditions, ethical standards for fair and honest dealing can be made increasingly meaningful by an association organized and dedicated not only to the definition, maintenance, and enforcement of such standards, but to the improvement and education of its members as set out in the Standards of Practice. Such is the objective of the AAPL and such is its public trust.</a:t>
            </a:r>
          </a:p>
          <a:p>
            <a:r>
              <a:rPr lang="en-US" b="1" dirty="0"/>
              <a:t>Section 1.</a:t>
            </a:r>
            <a:r>
              <a:rPr lang="en-US" dirty="0"/>
              <a:t> It shall be the duty of the Land Professional at all times to promote and, in a fair and honest manner, represent the industry to the public at large with the view of establishing and maintaining goodwill between the industry and the public and among industry parties.</a:t>
            </a:r>
            <a:br>
              <a:rPr lang="en-US" dirty="0"/>
            </a:br>
            <a:r>
              <a:rPr lang="en-US" dirty="0"/>
              <a:t>The Land Professional, in his dealings with landowners, industry parties, and others outside the industry, shall conduct himself in a manner consistent with fairness and honesty, such as to maintain the respect of the public.</a:t>
            </a:r>
          </a:p>
          <a:p>
            <a:r>
              <a:rPr lang="en-US" b="1" dirty="0"/>
              <a:t>Section 2.</a:t>
            </a:r>
            <a:r>
              <a:rPr lang="en-US" dirty="0"/>
              <a:t> Competition among those engaged in the mineral and energy industries shall be kept at a high level with careful adherence to established rules of honesty and courtesy.</a:t>
            </a:r>
            <a:br>
              <a:rPr lang="en-US" dirty="0"/>
            </a:br>
            <a:r>
              <a:rPr lang="en-US" dirty="0"/>
              <a:t>A Land Professional shall not betray his partner's, employer's, or client's trust by directly turning confidential information to personal gain.</a:t>
            </a:r>
            <a:br>
              <a:rPr lang="en-US" dirty="0"/>
            </a:br>
            <a:r>
              <a:rPr lang="en-US" dirty="0"/>
              <a:t>The Land Professional shall exercise the utmost good faith and loyalty to his employer (or client) and shall not act adversely or engage in any enterprise in conflict with the interest of his employer (or client). Further, he shall act in good faith in his dealings with the industry associates.</a:t>
            </a:r>
            <a:br>
              <a:rPr lang="en-US" dirty="0"/>
            </a:br>
            <a:r>
              <a:rPr lang="en-US" dirty="0"/>
              <a:t>The Land Professional shall represent others in his areas of expertise and shall not represent himself to be skilled in professional areas in which he is not professionally qualified.</a:t>
            </a:r>
          </a:p>
          <a:p>
            <a:pPr eaLnBrk="1" hangingPunct="1">
              <a:buFont typeface="Arial" charset="0"/>
              <a:buNone/>
            </a:pPr>
            <a:endParaRPr lang="en-US" dirty="0"/>
          </a:p>
          <a:p>
            <a:pPr eaLnBrk="1" hangingPunct="1">
              <a:buFont typeface="Arial" charset="0"/>
              <a:buNone/>
            </a:pPr>
            <a:r>
              <a:rPr lang="en-US" sz="5600" dirty="0" smtClean="0"/>
              <a:t>Standards of Practice</a:t>
            </a:r>
          </a:p>
          <a:p>
            <a:pPr eaLnBrk="1" hangingPunct="1">
              <a:buFont typeface="Arial" charset="0"/>
              <a:buNone/>
            </a:pPr>
            <a:endParaRPr lang="en-US" dirty="0"/>
          </a:p>
          <a:p>
            <a:pPr>
              <a:buNone/>
            </a:pPr>
            <a:r>
              <a:rPr lang="en-US" dirty="0"/>
              <a:t>The Bylaws of the American Association of Professional </a:t>
            </a:r>
            <a:r>
              <a:rPr lang="en-US" dirty="0" err="1"/>
              <a:t>Landmen</a:t>
            </a:r>
            <a:r>
              <a:rPr lang="en-US" dirty="0"/>
              <a:t> (AAPL) provide that a Code of Ethics has been established “to inspire and maintain a high standard of professional conduct” for the members of the Association. The Code of Ethics is the basis of conduct, business principles and ideals for AAPL members. This standard of professional conduct and these guiding principles and ideals mandated by the Code of Ethics within the AAPL Bylaws are summarized as follows:</a:t>
            </a:r>
            <a:br>
              <a:rPr lang="en-US" dirty="0"/>
            </a:br>
            <a:r>
              <a:rPr lang="en-US" dirty="0"/>
              <a:t>A. Fair and honest dealing with landowners, industry associates and the general public so as to preserve the integrity of the profession (Article XVI, Section 1);</a:t>
            </a:r>
            <a:br>
              <a:rPr lang="en-US" dirty="0"/>
            </a:br>
            <a:r>
              <a:rPr lang="en-US" dirty="0"/>
              <a:t>B. Adherence to a high standard of conduct in fulfilling his fiduciary duties to a principal (Article XVI, Section 2);</a:t>
            </a:r>
            <a:br>
              <a:rPr lang="en-US" dirty="0"/>
            </a:br>
            <a:r>
              <a:rPr lang="en-US" dirty="0"/>
              <a:t>C. Avoiding business activity which may conflict with the interest of his employer or client or result in the unauthorized disclosure or misuse of confidential information (Article XVI, Section 2);</a:t>
            </a:r>
            <a:br>
              <a:rPr lang="en-US" dirty="0"/>
            </a:br>
            <a:r>
              <a:rPr lang="en-US" dirty="0"/>
              <a:t>D. Performance of professional services in a competent manner (Article XVI, Section 2);</a:t>
            </a:r>
            <a:br>
              <a:rPr lang="en-US" dirty="0"/>
            </a:br>
            <a:r>
              <a:rPr lang="en-US" dirty="0"/>
              <a:t>E. Adherence to any provisions of the Bylaws, Code of Ethics, or any rule, regulation, or order adopted pursuant thereto (Article V, Section 9);</a:t>
            </a:r>
            <a:br>
              <a:rPr lang="en-US" dirty="0"/>
            </a:br>
            <a:r>
              <a:rPr lang="en-US" dirty="0"/>
              <a:t>F. Avoiding the aiding or abetting of any unauthorized use of the title “Certified Professional Landman,” “Registered Professional Landman,” “</a:t>
            </a:r>
            <a:r>
              <a:rPr lang="en-US" dirty="0" err="1"/>
              <a:t>P.Land</a:t>
            </a:r>
            <a:r>
              <a:rPr lang="en-US" dirty="0"/>
              <a:t>” or “CPL/ESA” (Article V, Section 9); and</a:t>
            </a:r>
            <a:br>
              <a:rPr lang="en-US" dirty="0"/>
            </a:br>
            <a:r>
              <a:rPr lang="en-US" dirty="0"/>
              <a:t>G. Avoiding any act or conduct which causes disrespect for or lack of confidence in the member to act professionally as a land professional (Article V, Section 9).</a:t>
            </a:r>
            <a:br>
              <a:rPr lang="en-US" dirty="0"/>
            </a:br>
            <a:r>
              <a:rPr lang="en-US" dirty="0"/>
              <a:t>The masculine gender used herein shall refer to both men and women </a:t>
            </a:r>
            <a:r>
              <a:rPr lang="en-US" dirty="0" err="1"/>
              <a:t>landmen</a:t>
            </a:r>
            <a:r>
              <a:rPr lang="en-US" dirty="0"/>
              <a:t>. (*References are to the applicable Article and Section of the AAPL Bylaws.) </a:t>
            </a:r>
            <a:endParaRPr lang="en-US" dirty="0" smtClean="0"/>
          </a:p>
          <a:p>
            <a:pPr eaLnBrk="1" hangingPunct="1">
              <a:buFont typeface="Arial" charset="0"/>
              <a:buNone/>
            </a:pPr>
            <a:endParaRPr lang="en-US" dirty="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36</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eaLnBrk="1" fontAlgn="auto" hangingPunct="1">
              <a:spcAft>
                <a:spcPts val="0"/>
              </a:spcAft>
              <a:defRPr/>
            </a:pPr>
            <a:r>
              <a:rPr lang="en-US" sz="6000" u="sng" dirty="0" smtClean="0">
                <a:solidFill>
                  <a:schemeClr val="accent1"/>
                </a:solidFill>
                <a:latin typeface="Playbill" pitchFamily="82" charset="0"/>
              </a:rPr>
              <a:t>AAPL Standards</a:t>
            </a:r>
            <a:br>
              <a:rPr lang="en-US" sz="6000" u="sng" dirty="0" smtClean="0">
                <a:solidFill>
                  <a:schemeClr val="accent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10193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 calcmode="lin" valueType="num">
                                      <p:cBhvr>
                                        <p:cTn id="21"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12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2">
                                            <p:txEl>
                                              <p:pRg st="4" end="4"/>
                                            </p:txEl>
                                          </p:spTgt>
                                        </p:tgtEl>
                                        <p:attrNameLst>
                                          <p:attrName>style.visibility</p:attrName>
                                        </p:attrNameLst>
                                      </p:cBhvr>
                                      <p:to>
                                        <p:strVal val="visible"/>
                                      </p:to>
                                    </p:set>
                                    <p:anim calcmode="lin" valueType="num">
                                      <p:cBhvr>
                                        <p:cTn id="28"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1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2">
                                            <p:txEl>
                                              <p:pRg st="6" end="6"/>
                                            </p:txEl>
                                          </p:spTgt>
                                        </p:tgtEl>
                                        <p:attrNameLst>
                                          <p:attrName>style.visibility</p:attrName>
                                        </p:attrNameLst>
                                      </p:cBhvr>
                                      <p:to>
                                        <p:strVal val="visible"/>
                                      </p:to>
                                    </p:set>
                                    <p:anim calcmode="lin" valueType="num">
                                      <p:cBhvr>
                                        <p:cTn id="35"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51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22">
                                            <p:txEl>
                                              <p:pRg st="8" end="8"/>
                                            </p:txEl>
                                          </p:spTgt>
                                        </p:tgtEl>
                                        <p:attrNameLst>
                                          <p:attrName>style.visibility</p:attrName>
                                        </p:attrNameLst>
                                      </p:cBhvr>
                                      <p:to>
                                        <p:strVal val="visible"/>
                                      </p:to>
                                    </p:set>
                                    <p:anim calcmode="lin" valueType="num">
                                      <p:cBhvr>
                                        <p:cTn id="42" dur="500" fill="hold"/>
                                        <p:tgtEl>
                                          <p:spTgt spid="5122">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5122">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5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lnSpcReduction="10000"/>
          </a:bodyPr>
          <a:lstStyle/>
          <a:p>
            <a:pPr eaLnBrk="1" hangingPunct="1">
              <a:buFont typeface="Arial" charset="0"/>
              <a:buNone/>
            </a:pPr>
            <a:r>
              <a:rPr lang="en-US" u="sng" dirty="0" smtClean="0"/>
              <a:t>Ethics 360 Degrees– Nine “Vignettes” on</a:t>
            </a:r>
            <a:r>
              <a:rPr lang="en-US" dirty="0" smtClean="0"/>
              <a:t>:</a:t>
            </a:r>
          </a:p>
          <a:p>
            <a:endParaRPr lang="en-US" sz="1800" dirty="0" smtClean="0"/>
          </a:p>
          <a:p>
            <a:r>
              <a:rPr lang="en-US" sz="1800" dirty="0" smtClean="0"/>
              <a:t>Misuse of CPL Designation </a:t>
            </a:r>
          </a:p>
          <a:p>
            <a:r>
              <a:rPr lang="en-US" sz="1800" dirty="0" smtClean="0"/>
              <a:t>Professionalism </a:t>
            </a:r>
          </a:p>
          <a:p>
            <a:r>
              <a:rPr lang="en-US" sz="1800" dirty="0" smtClean="0"/>
              <a:t>Double Billing</a:t>
            </a:r>
          </a:p>
          <a:p>
            <a:r>
              <a:rPr lang="en-US" sz="1800" dirty="0" smtClean="0"/>
              <a:t>Fraud/Misrepresentation</a:t>
            </a:r>
          </a:p>
          <a:p>
            <a:r>
              <a:rPr lang="en-US" sz="1800" dirty="0" smtClean="0"/>
              <a:t>Self-Dealing</a:t>
            </a:r>
          </a:p>
          <a:p>
            <a:r>
              <a:rPr lang="en-US" sz="1800" dirty="0" smtClean="0"/>
              <a:t>Misuse of Confidential Information</a:t>
            </a:r>
          </a:p>
          <a:p>
            <a:r>
              <a:rPr lang="en-US" sz="1800" dirty="0" smtClean="0"/>
              <a:t>Offering Advice Outside of Area of Expertise</a:t>
            </a:r>
          </a:p>
          <a:p>
            <a:r>
              <a:rPr lang="en-US" sz="1800" dirty="0" smtClean="0"/>
              <a:t>Unethical Practices/Failure to Disclose</a:t>
            </a:r>
          </a:p>
          <a:p>
            <a:r>
              <a:rPr lang="en-US" sz="1800" dirty="0" smtClean="0"/>
              <a:t>Breaking the Law</a:t>
            </a:r>
          </a:p>
          <a:p>
            <a:endParaRPr lang="en-US" sz="1800" dirty="0"/>
          </a:p>
          <a:p>
            <a:pPr marL="109728" indent="0">
              <a:buNone/>
            </a:pPr>
            <a:r>
              <a:rPr lang="en-US" sz="1800" dirty="0" smtClean="0"/>
              <a:t>Videos can be found at </a:t>
            </a:r>
            <a:r>
              <a:rPr lang="en-US" sz="1800" b="1" u="sng" dirty="0">
                <a:hlinkClick r:id="rId2"/>
              </a:rPr>
              <a:t>https://www.youtube.com/watch?v=cYF2BDN9nME</a:t>
            </a:r>
            <a:endParaRPr lang="en-US" sz="1800" dirty="0"/>
          </a:p>
          <a:p>
            <a:pPr marL="109728" indent="0">
              <a:buNone/>
            </a:pPr>
            <a:endParaRPr lang="en-US" sz="1800" dirty="0" smtClean="0"/>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37</a:t>
            </a:fld>
            <a:endParaRPr lang="en-US" dirty="0" smtClean="0">
              <a:solidFill>
                <a:schemeClr val="tx2"/>
              </a:solidFill>
            </a:endParaRPr>
          </a:p>
        </p:txBody>
      </p:sp>
      <p:sp>
        <p:nvSpPr>
          <p:cNvPr id="6146" name="Title 1"/>
          <p:cNvSpPr>
            <a:spLocks noGrp="1"/>
          </p:cNvSpPr>
          <p:nvPr>
            <p:ph type="title"/>
          </p:nvPr>
        </p:nvSpPr>
        <p:spPr/>
        <p:txBody>
          <a:bodyPr>
            <a:normAutofit fontScale="90000"/>
          </a:bodyPr>
          <a:lstStyle/>
          <a:p>
            <a:pPr algn="ctr" eaLnBrk="1" fontAlgn="auto" hangingPunct="1">
              <a:spcAft>
                <a:spcPts val="0"/>
              </a:spcAft>
              <a:defRPr/>
            </a:pPr>
            <a:r>
              <a:rPr lang="en-US" sz="6000" u="sng" dirty="0" smtClean="0">
                <a:solidFill>
                  <a:schemeClr val="accent1"/>
                </a:solidFill>
                <a:latin typeface="Playbill" pitchFamily="82" charset="0"/>
              </a:rPr>
              <a:t>AAPL Standards</a:t>
            </a:r>
            <a:br>
              <a:rPr lang="en-US" sz="6000" u="sng" dirty="0" smtClean="0">
                <a:solidFill>
                  <a:schemeClr val="accent1"/>
                </a:solidFill>
                <a:latin typeface="Playbill" pitchFamily="82" charset="0"/>
              </a:rPr>
            </a:b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38057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 calcmode="lin" valueType="num">
                                      <p:cBhvr>
                                        <p:cTn id="21"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12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2">
                                            <p:txEl>
                                              <p:pRg st="4" end="4"/>
                                            </p:txEl>
                                          </p:spTgt>
                                        </p:tgtEl>
                                        <p:attrNameLst>
                                          <p:attrName>style.visibility</p:attrName>
                                        </p:attrNameLst>
                                      </p:cBhvr>
                                      <p:to>
                                        <p:strVal val="visible"/>
                                      </p:to>
                                    </p:set>
                                    <p:anim calcmode="lin" valueType="num">
                                      <p:cBhvr>
                                        <p:cTn id="28"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1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2">
                                            <p:txEl>
                                              <p:pRg st="5" end="5"/>
                                            </p:txEl>
                                          </p:spTgt>
                                        </p:tgtEl>
                                        <p:attrNameLst>
                                          <p:attrName>style.visibility</p:attrName>
                                        </p:attrNameLst>
                                      </p:cBhvr>
                                      <p:to>
                                        <p:strVal val="visible"/>
                                      </p:to>
                                    </p:set>
                                    <p:anim calcmode="lin" valueType="num">
                                      <p:cBhvr>
                                        <p:cTn id="35"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12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22">
                                            <p:txEl>
                                              <p:pRg st="6" end="6"/>
                                            </p:txEl>
                                          </p:spTgt>
                                        </p:tgtEl>
                                        <p:attrNameLst>
                                          <p:attrName>style.visibility</p:attrName>
                                        </p:attrNameLst>
                                      </p:cBhvr>
                                      <p:to>
                                        <p:strVal val="visible"/>
                                      </p:to>
                                    </p:set>
                                    <p:anim calcmode="lin" valueType="num">
                                      <p:cBhvr>
                                        <p:cTn id="42"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12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122">
                                            <p:txEl>
                                              <p:pRg st="7" end="7"/>
                                            </p:txEl>
                                          </p:spTgt>
                                        </p:tgtEl>
                                        <p:attrNameLst>
                                          <p:attrName>style.visibility</p:attrName>
                                        </p:attrNameLst>
                                      </p:cBhvr>
                                      <p:to>
                                        <p:strVal val="visible"/>
                                      </p:to>
                                    </p:set>
                                    <p:anim calcmode="lin" valueType="num">
                                      <p:cBhvr>
                                        <p:cTn id="49"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12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122">
                                            <p:txEl>
                                              <p:pRg st="8" end="8"/>
                                            </p:txEl>
                                          </p:spTgt>
                                        </p:tgtEl>
                                        <p:attrNameLst>
                                          <p:attrName>style.visibility</p:attrName>
                                        </p:attrNameLst>
                                      </p:cBhvr>
                                      <p:to>
                                        <p:strVal val="visible"/>
                                      </p:to>
                                    </p:set>
                                    <p:anim calcmode="lin" valueType="num">
                                      <p:cBhvr>
                                        <p:cTn id="56" dur="500" fill="hold"/>
                                        <p:tgtEl>
                                          <p:spTgt spid="512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12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12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22">
                                            <p:txEl>
                                              <p:pRg st="9" end="9"/>
                                            </p:txEl>
                                          </p:spTgt>
                                        </p:tgtEl>
                                        <p:attrNameLst>
                                          <p:attrName>style.visibility</p:attrName>
                                        </p:attrNameLst>
                                      </p:cBhvr>
                                      <p:to>
                                        <p:strVal val="visible"/>
                                      </p:to>
                                    </p:set>
                                    <p:anim calcmode="lin" valueType="num">
                                      <p:cBhvr>
                                        <p:cTn id="63" dur="500" fill="hold"/>
                                        <p:tgtEl>
                                          <p:spTgt spid="512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512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5122">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122">
                                            <p:txEl>
                                              <p:pRg st="10" end="10"/>
                                            </p:txEl>
                                          </p:spTgt>
                                        </p:tgtEl>
                                        <p:attrNameLst>
                                          <p:attrName>style.visibility</p:attrName>
                                        </p:attrNameLst>
                                      </p:cBhvr>
                                      <p:to>
                                        <p:strVal val="visible"/>
                                      </p:to>
                                    </p:set>
                                    <p:anim calcmode="lin" valueType="num">
                                      <p:cBhvr>
                                        <p:cTn id="70" dur="500" fill="hold"/>
                                        <p:tgtEl>
                                          <p:spTgt spid="5122">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5122">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5122">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122">
                                            <p:txEl>
                                              <p:pRg st="12" end="12"/>
                                            </p:txEl>
                                          </p:spTgt>
                                        </p:tgtEl>
                                        <p:attrNameLst>
                                          <p:attrName>style.visibility</p:attrName>
                                        </p:attrNameLst>
                                      </p:cBhvr>
                                      <p:to>
                                        <p:strVal val="visible"/>
                                      </p:to>
                                    </p:set>
                                    <p:anim calcmode="lin" valueType="num">
                                      <p:cBhvr>
                                        <p:cTn id="77" dur="500" fill="hold"/>
                                        <p:tgtEl>
                                          <p:spTgt spid="5122">
                                            <p:txEl>
                                              <p:pRg st="12" end="12"/>
                                            </p:txEl>
                                          </p:spTgt>
                                        </p:tgtEl>
                                        <p:attrNameLst>
                                          <p:attrName>ppt_w</p:attrName>
                                        </p:attrNameLst>
                                      </p:cBhvr>
                                      <p:tavLst>
                                        <p:tav tm="0">
                                          <p:val>
                                            <p:fltVal val="0"/>
                                          </p:val>
                                        </p:tav>
                                        <p:tav tm="100000">
                                          <p:val>
                                            <p:strVal val="#ppt_w"/>
                                          </p:val>
                                        </p:tav>
                                      </p:tavLst>
                                    </p:anim>
                                    <p:anim calcmode="lin" valueType="num">
                                      <p:cBhvr>
                                        <p:cTn id="78" dur="500" fill="hold"/>
                                        <p:tgtEl>
                                          <p:spTgt spid="5122">
                                            <p:txEl>
                                              <p:pRg st="12" end="12"/>
                                            </p:txEl>
                                          </p:spTgt>
                                        </p:tgtEl>
                                        <p:attrNameLst>
                                          <p:attrName>ppt_h</p:attrName>
                                        </p:attrNameLst>
                                      </p:cBhvr>
                                      <p:tavLst>
                                        <p:tav tm="0">
                                          <p:val>
                                            <p:fltVal val="0"/>
                                          </p:val>
                                        </p:tav>
                                        <p:tav tm="100000">
                                          <p:val>
                                            <p:strVal val="#ppt_h"/>
                                          </p:val>
                                        </p:tav>
                                      </p:tavLst>
                                    </p:anim>
                                    <p:animEffect transition="in" filter="fade">
                                      <p:cBhvr>
                                        <p:cTn id="79" dur="500"/>
                                        <p:tgtEl>
                                          <p:spTgt spid="512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normAutofit/>
          </a:bodyPr>
          <a:lstStyle/>
          <a:p>
            <a:pPr marL="109728" indent="0" eaLnBrk="1" hangingPunct="1">
              <a:buNone/>
            </a:pPr>
            <a:endParaRPr lang="en-US" sz="2400" i="1" dirty="0" smtClean="0"/>
          </a:p>
          <a:p>
            <a:pPr algn="ctr">
              <a:buNone/>
            </a:pPr>
            <a:r>
              <a:rPr lang="en-US" sz="5400" u="sng" dirty="0" smtClean="0">
                <a:solidFill>
                  <a:schemeClr val="accent1"/>
                </a:solidFill>
                <a:latin typeface="Playbill" pitchFamily="82" charset="0"/>
              </a:rPr>
              <a:t>Thank You!</a:t>
            </a:r>
          </a:p>
          <a:p>
            <a:pPr algn="ctr">
              <a:buNone/>
            </a:pPr>
            <a:r>
              <a:rPr lang="en-US" sz="2800" u="sng" dirty="0" smtClean="0">
                <a:solidFill>
                  <a:schemeClr val="accent1"/>
                </a:solidFill>
                <a:latin typeface="Playbill" pitchFamily="82" charset="0"/>
              </a:rPr>
              <a:t>Bret L. Strong</a:t>
            </a:r>
          </a:p>
          <a:p>
            <a:pPr algn="ctr">
              <a:buNone/>
            </a:pPr>
            <a:r>
              <a:rPr lang="en-US" sz="2800" u="sng" dirty="0" smtClean="0">
                <a:solidFill>
                  <a:schemeClr val="accent1"/>
                </a:solidFill>
                <a:latin typeface="Playbill" pitchFamily="82" charset="0"/>
              </a:rPr>
              <a:t>The Strong Firm P.C.</a:t>
            </a:r>
          </a:p>
          <a:p>
            <a:pPr algn="ctr">
              <a:buNone/>
            </a:pPr>
            <a:r>
              <a:rPr lang="en-US" sz="2800" u="sng" dirty="0" smtClean="0">
                <a:solidFill>
                  <a:schemeClr val="accent1"/>
                </a:solidFill>
                <a:latin typeface="Playbill" pitchFamily="82" charset="0"/>
              </a:rPr>
              <a:t>1790 Hughes Landing Blvd – Suite 200</a:t>
            </a:r>
          </a:p>
          <a:p>
            <a:pPr algn="ctr">
              <a:buNone/>
            </a:pPr>
            <a:r>
              <a:rPr lang="en-US" sz="2800" u="sng" dirty="0" smtClean="0">
                <a:solidFill>
                  <a:schemeClr val="accent1"/>
                </a:solidFill>
                <a:latin typeface="Playbill" pitchFamily="82" charset="0"/>
              </a:rPr>
              <a:t>The Woodlands, TX 77380</a:t>
            </a:r>
            <a:endParaRPr lang="en-US" sz="2800" u="sng" dirty="0" smtClean="0">
              <a:solidFill>
                <a:schemeClr val="accent1"/>
              </a:solidFill>
              <a:latin typeface="Playbill" pitchFamily="82" charset="0"/>
            </a:endParaRPr>
          </a:p>
          <a:p>
            <a:pPr algn="ctr">
              <a:buNone/>
            </a:pPr>
            <a:r>
              <a:rPr lang="en-US" sz="2800" u="sng" dirty="0" smtClean="0">
                <a:solidFill>
                  <a:schemeClr val="accent1"/>
                </a:solidFill>
                <a:latin typeface="Playbill" pitchFamily="82" charset="0"/>
              </a:rPr>
              <a:t>281-367-1222</a:t>
            </a:r>
          </a:p>
          <a:p>
            <a:pPr algn="ctr">
              <a:buNone/>
            </a:pPr>
            <a:r>
              <a:rPr lang="en-US" sz="2800" u="sng" dirty="0" smtClean="0">
                <a:solidFill>
                  <a:schemeClr val="accent1"/>
                </a:solidFill>
                <a:latin typeface="Playbill" pitchFamily="82" charset="0"/>
              </a:rPr>
              <a:t>www.thestrongfirm.com</a:t>
            </a:r>
            <a:endParaRPr lang="en-US" sz="2800" u="sng" dirty="0" smtClean="0">
              <a:solidFill>
                <a:schemeClr val="accent1"/>
              </a:solidFill>
              <a:latin typeface="Playbill" pitchFamily="82" charset="0"/>
            </a:endParaRP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38</a:t>
            </a:fld>
            <a:endParaRPr lang="en-US" dirty="0" smtClean="0">
              <a:solidFill>
                <a:schemeClr val="tx2"/>
              </a:solidFill>
            </a:endParaRPr>
          </a:p>
        </p:txBody>
      </p:sp>
      <p:sp>
        <p:nvSpPr>
          <p:cNvPr id="6146" name="Title 1"/>
          <p:cNvSpPr>
            <a:spLocks noGrp="1"/>
          </p:cNvSpPr>
          <p:nvPr>
            <p:ph type="title"/>
          </p:nvPr>
        </p:nvSpPr>
        <p:spPr/>
        <p:txBody>
          <a:bodyPr>
            <a:normAutofit/>
          </a:bodyPr>
          <a:lstStyle/>
          <a:p>
            <a:pPr eaLnBrk="1" fontAlgn="auto" hangingPunct="1">
              <a:spcAft>
                <a:spcPts val="0"/>
              </a:spcAft>
              <a:defRPr/>
            </a:pP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952" y="5295106"/>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0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p:cTn id="7" dur="500" fill="hold"/>
                                        <p:tgtEl>
                                          <p:spTgt spid="512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 calcmode="lin" valueType="num">
                                      <p:cBhvr>
                                        <p:cTn id="21"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12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2">
                                            <p:txEl>
                                              <p:pRg st="4" end="4"/>
                                            </p:txEl>
                                          </p:spTgt>
                                        </p:tgtEl>
                                        <p:attrNameLst>
                                          <p:attrName>style.visibility</p:attrName>
                                        </p:attrNameLst>
                                      </p:cBhvr>
                                      <p:to>
                                        <p:strVal val="visible"/>
                                      </p:to>
                                    </p:set>
                                    <p:anim calcmode="lin" valueType="num">
                                      <p:cBhvr>
                                        <p:cTn id="28"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1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2">
                                            <p:txEl>
                                              <p:pRg st="5" end="5"/>
                                            </p:txEl>
                                          </p:spTgt>
                                        </p:tgtEl>
                                        <p:attrNameLst>
                                          <p:attrName>style.visibility</p:attrName>
                                        </p:attrNameLst>
                                      </p:cBhvr>
                                      <p:to>
                                        <p:strVal val="visible"/>
                                      </p:to>
                                    </p:set>
                                    <p:anim calcmode="lin" valueType="num">
                                      <p:cBhvr>
                                        <p:cTn id="35"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12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22">
                                            <p:txEl>
                                              <p:pRg st="6" end="6"/>
                                            </p:txEl>
                                          </p:spTgt>
                                        </p:tgtEl>
                                        <p:attrNameLst>
                                          <p:attrName>style.visibility</p:attrName>
                                        </p:attrNameLst>
                                      </p:cBhvr>
                                      <p:to>
                                        <p:strVal val="visible"/>
                                      </p:to>
                                    </p:set>
                                    <p:anim calcmode="lin" valueType="num">
                                      <p:cBhvr>
                                        <p:cTn id="42"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12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122">
                                            <p:txEl>
                                              <p:pRg st="7" end="7"/>
                                            </p:txEl>
                                          </p:spTgt>
                                        </p:tgtEl>
                                        <p:attrNameLst>
                                          <p:attrName>style.visibility</p:attrName>
                                        </p:attrNameLst>
                                      </p:cBhvr>
                                      <p:to>
                                        <p:strVal val="visible"/>
                                      </p:to>
                                    </p:set>
                                    <p:anim calcmode="lin" valueType="num">
                                      <p:cBhvr>
                                        <p:cTn id="49"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4</a:t>
            </a:fld>
            <a:endParaRPr lang="en-US" dirty="0" smtClean="0">
              <a:solidFill>
                <a:schemeClr val="tx2"/>
              </a:solidFill>
            </a:endParaRPr>
          </a:p>
        </p:txBody>
      </p:sp>
      <p:sp>
        <p:nvSpPr>
          <p:cNvPr id="6146" name="Title 1"/>
          <p:cNvSpPr>
            <a:spLocks noGrp="1"/>
          </p:cNvSpPr>
          <p:nvPr>
            <p:ph type="title"/>
          </p:nvPr>
        </p:nvSpPr>
        <p:spPr>
          <a:xfrm>
            <a:off x="511834" y="267453"/>
            <a:ext cx="8229600" cy="1143000"/>
          </a:xfrm>
        </p:spPr>
        <p:txBody>
          <a:bodyPr>
            <a:noAutofit/>
          </a:bodyPr>
          <a:lstStyle/>
          <a:p>
            <a:pPr algn="ctr">
              <a:defRPr/>
            </a:pPr>
            <a:r>
              <a:rPr lang="en-US" sz="4400" u="sng" dirty="0" smtClean="0">
                <a:solidFill>
                  <a:schemeClr val="accent1"/>
                </a:solidFill>
                <a:latin typeface="Playbill" pitchFamily="82" charset="0"/>
              </a:rPr>
              <a:t>My Shell Experience</a:t>
            </a:r>
            <a:br>
              <a:rPr lang="en-US" sz="4400" u="sng" dirty="0" smtClean="0">
                <a:solidFill>
                  <a:schemeClr val="accent1"/>
                </a:solidFill>
                <a:latin typeface="Playbill" pitchFamily="82" charset="0"/>
              </a:rPr>
            </a:br>
            <a:r>
              <a:rPr lang="en-US" sz="2000" u="sng" dirty="0" smtClean="0">
                <a:solidFill>
                  <a:schemeClr val="accent1"/>
                </a:solidFill>
                <a:latin typeface="Playbill" pitchFamily="82" charset="0"/>
              </a:rPr>
              <a:t>Traverse City Michigan </a:t>
            </a:r>
            <a:br>
              <a:rPr lang="en-US" sz="2000" u="sng" dirty="0" smtClean="0">
                <a:solidFill>
                  <a:schemeClr val="accent1"/>
                </a:solidFill>
                <a:latin typeface="Playbill" pitchFamily="82" charset="0"/>
              </a:rPr>
            </a:br>
            <a:r>
              <a:rPr lang="en-US" sz="2000" u="sng" dirty="0" smtClean="0">
                <a:solidFill>
                  <a:schemeClr val="accent1"/>
                </a:solidFill>
                <a:latin typeface="Playbill" pitchFamily="82" charset="0"/>
              </a:rPr>
              <a:t>June 6, 1985</a:t>
            </a: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51" y="6162786"/>
            <a:ext cx="3048000" cy="646331"/>
          </a:xfrm>
          <a:prstGeom prst="rect">
            <a:avLst/>
          </a:prstGeom>
          <a:noFill/>
        </p:spPr>
        <p:txBody>
          <a:bodyPr wrap="square" rtlCol="0">
            <a:spAutoFit/>
          </a:bodyPr>
          <a:lstStyle/>
          <a:p>
            <a:r>
              <a:rPr lang="en-US" u="sng" dirty="0">
                <a:solidFill>
                  <a:schemeClr val="bg1"/>
                </a:solidFill>
                <a:latin typeface="Playbill" pitchFamily="82" charset="0"/>
              </a:rPr>
              <a:t>Ethical Considerations</a:t>
            </a:r>
          </a:p>
          <a:p>
            <a:r>
              <a:rPr lang="en-US" u="sng" dirty="0">
                <a:solidFill>
                  <a:schemeClr val="bg1"/>
                </a:solidFill>
                <a:latin typeface="Playbill" pitchFamily="82" charset="0"/>
              </a:rPr>
              <a:t>NHAPL – Half Day Session  </a:t>
            </a:r>
            <a:endParaRPr lang="en-US" dirty="0">
              <a:solidFill>
                <a:schemeClr val="bg1"/>
              </a:solidFill>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8477" y="1481138"/>
            <a:ext cx="6807046" cy="3735233"/>
          </a:xfrm>
        </p:spPr>
      </p:pic>
    </p:spTree>
    <p:extLst>
      <p:ext uri="{BB962C8B-B14F-4D97-AF65-F5344CB8AC3E}">
        <p14:creationId xmlns:p14="http://schemas.microsoft.com/office/powerpoint/2010/main" val="353472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175" y="2029467"/>
            <a:ext cx="8229600" cy="2892323"/>
          </a:xfrm>
        </p:spPr>
      </p:pic>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5</a:t>
            </a:fld>
            <a:endParaRPr lang="en-US" dirty="0" smtClean="0">
              <a:solidFill>
                <a:schemeClr val="tx2"/>
              </a:solidFill>
            </a:endParaRPr>
          </a:p>
        </p:txBody>
      </p:sp>
      <p:sp>
        <p:nvSpPr>
          <p:cNvPr id="6146" name="Title 1"/>
          <p:cNvSpPr>
            <a:spLocks noGrp="1"/>
          </p:cNvSpPr>
          <p:nvPr>
            <p:ph type="title"/>
          </p:nvPr>
        </p:nvSpPr>
        <p:spPr>
          <a:xfrm>
            <a:off x="511834" y="267453"/>
            <a:ext cx="8229600" cy="1143000"/>
          </a:xfrm>
        </p:spPr>
        <p:txBody>
          <a:bodyPr>
            <a:noAutofit/>
          </a:bodyPr>
          <a:lstStyle/>
          <a:p>
            <a:pPr algn="ctr">
              <a:defRPr/>
            </a:pPr>
            <a:r>
              <a:rPr lang="en-US" sz="4400" u="sng" dirty="0" smtClean="0">
                <a:solidFill>
                  <a:schemeClr val="accent1"/>
                </a:solidFill>
                <a:latin typeface="Playbill" pitchFamily="82" charset="0"/>
              </a:rPr>
              <a:t>My Shell Experience</a:t>
            </a:r>
            <a:br>
              <a:rPr lang="en-US" sz="4400" u="sng" dirty="0" smtClean="0">
                <a:solidFill>
                  <a:schemeClr val="accent1"/>
                </a:solidFill>
                <a:latin typeface="Playbill" pitchFamily="82" charset="0"/>
              </a:rPr>
            </a:br>
            <a:r>
              <a:rPr lang="en-US" sz="2000" u="sng" dirty="0" smtClean="0">
                <a:solidFill>
                  <a:schemeClr val="accent1"/>
                </a:solidFill>
                <a:latin typeface="Playbill" pitchFamily="82" charset="0"/>
              </a:rPr>
              <a:t>Traverse City Michigan </a:t>
            </a:r>
            <a:br>
              <a:rPr lang="en-US" sz="2000" u="sng" dirty="0" smtClean="0">
                <a:solidFill>
                  <a:schemeClr val="accent1"/>
                </a:solidFill>
                <a:latin typeface="Playbill" pitchFamily="82" charset="0"/>
              </a:rPr>
            </a:br>
            <a:r>
              <a:rPr lang="en-US" sz="2000" u="sng" dirty="0" smtClean="0">
                <a:solidFill>
                  <a:schemeClr val="accent1"/>
                </a:solidFill>
                <a:latin typeface="Playbill" pitchFamily="82" charset="0"/>
              </a:rPr>
              <a:t>October 10, 1985</a:t>
            </a: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51" y="6162786"/>
            <a:ext cx="3048000" cy="646331"/>
          </a:xfrm>
          <a:prstGeom prst="rect">
            <a:avLst/>
          </a:prstGeom>
          <a:noFill/>
        </p:spPr>
        <p:txBody>
          <a:bodyPr wrap="square" rtlCol="0">
            <a:spAutoFit/>
          </a:bodyPr>
          <a:lstStyle/>
          <a:p>
            <a:r>
              <a:rPr lang="en-US" u="sng" dirty="0">
                <a:solidFill>
                  <a:schemeClr val="bg1"/>
                </a:solidFill>
                <a:latin typeface="Playbill" pitchFamily="82" charset="0"/>
              </a:rPr>
              <a:t>Ethical Considerations</a:t>
            </a:r>
          </a:p>
          <a:p>
            <a:r>
              <a:rPr lang="en-US" u="sng" dirty="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4014451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6</a:t>
            </a:fld>
            <a:endParaRPr lang="en-US" dirty="0" smtClean="0">
              <a:solidFill>
                <a:schemeClr val="tx2"/>
              </a:solidFill>
            </a:endParaRPr>
          </a:p>
        </p:txBody>
      </p:sp>
      <p:sp>
        <p:nvSpPr>
          <p:cNvPr id="6146" name="Title 1"/>
          <p:cNvSpPr>
            <a:spLocks noGrp="1"/>
          </p:cNvSpPr>
          <p:nvPr>
            <p:ph type="title"/>
          </p:nvPr>
        </p:nvSpPr>
        <p:spPr>
          <a:xfrm>
            <a:off x="511834" y="267453"/>
            <a:ext cx="8229600" cy="1143000"/>
          </a:xfrm>
        </p:spPr>
        <p:txBody>
          <a:bodyPr>
            <a:noAutofit/>
          </a:bodyPr>
          <a:lstStyle/>
          <a:p>
            <a:pPr algn="ctr">
              <a:defRPr/>
            </a:pPr>
            <a:r>
              <a:rPr lang="en-US" sz="4400" u="sng" dirty="0" smtClean="0">
                <a:solidFill>
                  <a:schemeClr val="accent1"/>
                </a:solidFill>
                <a:latin typeface="Playbill" pitchFamily="82" charset="0"/>
              </a:rPr>
              <a:t>My Shell Experience</a:t>
            </a:r>
            <a:br>
              <a:rPr lang="en-US" sz="4400" u="sng" dirty="0" smtClean="0">
                <a:solidFill>
                  <a:schemeClr val="accent1"/>
                </a:solidFill>
                <a:latin typeface="Playbill" pitchFamily="82" charset="0"/>
              </a:rPr>
            </a:br>
            <a:r>
              <a:rPr lang="en-US" sz="2000" u="sng" dirty="0" smtClean="0">
                <a:solidFill>
                  <a:schemeClr val="accent1"/>
                </a:solidFill>
                <a:latin typeface="Playbill" pitchFamily="82" charset="0"/>
              </a:rPr>
              <a:t>Traverse City Michigan </a:t>
            </a:r>
            <a:br>
              <a:rPr lang="en-US" sz="2000" u="sng" dirty="0" smtClean="0">
                <a:solidFill>
                  <a:schemeClr val="accent1"/>
                </a:solidFill>
                <a:latin typeface="Playbill" pitchFamily="82" charset="0"/>
              </a:rPr>
            </a:br>
            <a:r>
              <a:rPr lang="en-US" sz="2000" u="sng" dirty="0" smtClean="0">
                <a:solidFill>
                  <a:schemeClr val="accent1"/>
                </a:solidFill>
                <a:latin typeface="Playbill" pitchFamily="82" charset="0"/>
              </a:rPr>
              <a:t>December 1, 1985</a:t>
            </a: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51" y="6162786"/>
            <a:ext cx="3048000" cy="646331"/>
          </a:xfrm>
          <a:prstGeom prst="rect">
            <a:avLst/>
          </a:prstGeom>
          <a:noFill/>
        </p:spPr>
        <p:txBody>
          <a:bodyPr wrap="square" rtlCol="0">
            <a:spAutoFit/>
          </a:bodyPr>
          <a:lstStyle/>
          <a:p>
            <a:r>
              <a:rPr lang="en-US" u="sng" dirty="0">
                <a:solidFill>
                  <a:schemeClr val="bg1"/>
                </a:solidFill>
                <a:latin typeface="Playbill" pitchFamily="82" charset="0"/>
              </a:rPr>
              <a:t>Ethical Considerations</a:t>
            </a:r>
          </a:p>
          <a:p>
            <a:r>
              <a:rPr lang="en-US" u="sng" dirty="0">
                <a:solidFill>
                  <a:schemeClr val="bg1"/>
                </a:solidFill>
                <a:latin typeface="Playbill" pitchFamily="82" charset="0"/>
              </a:rPr>
              <a:t>NHAPL – Half Day Session  </a:t>
            </a:r>
            <a:endParaRPr lang="en-US"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8234" y="1811188"/>
            <a:ext cx="4876800" cy="3143250"/>
          </a:xfrm>
        </p:spPr>
      </p:pic>
    </p:spTree>
    <p:extLst>
      <p:ext uri="{BB962C8B-B14F-4D97-AF65-F5344CB8AC3E}">
        <p14:creationId xmlns:p14="http://schemas.microsoft.com/office/powerpoint/2010/main" val="2595216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7</a:t>
            </a:fld>
            <a:endParaRPr lang="en-US" dirty="0" smtClean="0">
              <a:solidFill>
                <a:schemeClr val="tx2"/>
              </a:solidFill>
            </a:endParaRPr>
          </a:p>
        </p:txBody>
      </p:sp>
      <p:sp>
        <p:nvSpPr>
          <p:cNvPr id="6146" name="Title 1"/>
          <p:cNvSpPr>
            <a:spLocks noGrp="1"/>
          </p:cNvSpPr>
          <p:nvPr>
            <p:ph type="title"/>
          </p:nvPr>
        </p:nvSpPr>
        <p:spPr>
          <a:xfrm>
            <a:off x="511834" y="267453"/>
            <a:ext cx="8229600" cy="1143000"/>
          </a:xfrm>
        </p:spPr>
        <p:txBody>
          <a:bodyPr>
            <a:noAutofit/>
          </a:bodyPr>
          <a:lstStyle/>
          <a:p>
            <a:pPr algn="ctr">
              <a:defRPr/>
            </a:pPr>
            <a:r>
              <a:rPr lang="en-US" sz="4400" u="sng" dirty="0" smtClean="0">
                <a:solidFill>
                  <a:schemeClr val="accent1"/>
                </a:solidFill>
                <a:latin typeface="Playbill" pitchFamily="82" charset="0"/>
              </a:rPr>
              <a:t>My Shell Experience</a:t>
            </a:r>
            <a:br>
              <a:rPr lang="en-US" sz="4400" u="sng" dirty="0" smtClean="0">
                <a:solidFill>
                  <a:schemeClr val="accent1"/>
                </a:solidFill>
                <a:latin typeface="Playbill" pitchFamily="82" charset="0"/>
              </a:rPr>
            </a:br>
            <a:r>
              <a:rPr lang="en-US" sz="2000" u="sng" dirty="0" smtClean="0">
                <a:solidFill>
                  <a:schemeClr val="accent1"/>
                </a:solidFill>
                <a:latin typeface="Playbill" pitchFamily="82" charset="0"/>
              </a:rPr>
              <a:t>Traverse City Michigan </a:t>
            </a:r>
            <a:br>
              <a:rPr lang="en-US" sz="2000" u="sng" dirty="0" smtClean="0">
                <a:solidFill>
                  <a:schemeClr val="accent1"/>
                </a:solidFill>
                <a:latin typeface="Playbill" pitchFamily="82" charset="0"/>
              </a:rPr>
            </a:br>
            <a:r>
              <a:rPr lang="en-US" sz="2000" u="sng" dirty="0" smtClean="0">
                <a:solidFill>
                  <a:schemeClr val="accent1"/>
                </a:solidFill>
                <a:latin typeface="Playbill" pitchFamily="82" charset="0"/>
              </a:rPr>
              <a:t>December 2, 1985</a:t>
            </a:r>
            <a:endParaRPr sz="20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51" y="6162786"/>
            <a:ext cx="3048000" cy="646331"/>
          </a:xfrm>
          <a:prstGeom prst="rect">
            <a:avLst/>
          </a:prstGeom>
          <a:noFill/>
        </p:spPr>
        <p:txBody>
          <a:bodyPr wrap="square" rtlCol="0">
            <a:spAutoFit/>
          </a:bodyPr>
          <a:lstStyle/>
          <a:p>
            <a:r>
              <a:rPr lang="en-US" u="sng" dirty="0">
                <a:solidFill>
                  <a:schemeClr val="bg1"/>
                </a:solidFill>
                <a:latin typeface="Playbill" pitchFamily="82" charset="0"/>
              </a:rPr>
              <a:t>Ethical Considerations</a:t>
            </a:r>
          </a:p>
          <a:p>
            <a:r>
              <a:rPr lang="en-US" u="sng" dirty="0">
                <a:solidFill>
                  <a:schemeClr val="bg1"/>
                </a:solidFill>
                <a:latin typeface="Playbill" pitchFamily="82" charset="0"/>
              </a:rPr>
              <a:t>NHAPL – Half Day Session  </a:t>
            </a:r>
            <a:endParaRPr lang="en-US"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7720" y="1515644"/>
            <a:ext cx="5457827" cy="3735233"/>
          </a:xfrm>
        </p:spPr>
      </p:pic>
    </p:spTree>
    <p:extLst>
      <p:ext uri="{BB962C8B-B14F-4D97-AF65-F5344CB8AC3E}">
        <p14:creationId xmlns:p14="http://schemas.microsoft.com/office/powerpoint/2010/main" val="1991465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681439"/>
            <a:ext cx="8229600" cy="4525963"/>
          </a:xfrm>
        </p:spPr>
        <p:txBody>
          <a:bodyPr>
            <a:normAutofit fontScale="40000" lnSpcReduction="20000"/>
          </a:bodyPr>
          <a:lstStyle/>
          <a:p>
            <a:pPr marL="109728" indent="0">
              <a:buNone/>
            </a:pPr>
            <a:r>
              <a:rPr lang="en-US" sz="3000" dirty="0"/>
              <a:t>The By-Laws for the Houston Association of Professional </a:t>
            </a:r>
            <a:r>
              <a:rPr lang="en-US" sz="3000" dirty="0" err="1"/>
              <a:t>Landmen</a:t>
            </a:r>
            <a:r>
              <a:rPr lang="en-US" sz="3000" dirty="0"/>
              <a:t> (HAPL) provide that a Code of Ethics has been established “</a:t>
            </a:r>
            <a:r>
              <a:rPr lang="en-US" sz="3000" b="1" dirty="0"/>
              <a:t>to inspire and maintain a high standard of professional conduct</a:t>
            </a:r>
            <a:r>
              <a:rPr lang="en-US" sz="3000" dirty="0"/>
              <a:t>” for the members of HAPL.  This Code of Ethics is the basis of conduct, business principles and ideals for HAPL members. This standard of professional conduct and these guiding principles and ideals mandated by the Code of Ethics within HAPL’s By-Laws are summarized as follows:</a:t>
            </a:r>
          </a:p>
          <a:p>
            <a:pPr marL="109728" indent="0">
              <a:buNone/>
            </a:pPr>
            <a:endParaRPr lang="en-US" dirty="0"/>
          </a:p>
          <a:p>
            <a:r>
              <a:rPr lang="en-US" dirty="0"/>
              <a:t>A.  Fair and honest dealing with landowners, industry associates and the general public so as to preserve the integrity of the profession (Article IV, Section 1</a:t>
            </a:r>
            <a:r>
              <a:rPr lang="en-US" dirty="0" smtClean="0"/>
              <a:t>);</a:t>
            </a:r>
          </a:p>
          <a:p>
            <a:r>
              <a:rPr lang="en-US" dirty="0" smtClean="0"/>
              <a:t>B</a:t>
            </a:r>
            <a:r>
              <a:rPr lang="en-US" dirty="0"/>
              <a:t>.  Adherence to a high standard of conduct in fulfilling his fiduciary duties to a principal (Article IV, Section 2</a:t>
            </a:r>
            <a:r>
              <a:rPr lang="en-US" dirty="0" smtClean="0"/>
              <a:t>);</a:t>
            </a:r>
            <a:r>
              <a:rPr lang="en-US" dirty="0"/>
              <a:t> </a:t>
            </a:r>
          </a:p>
          <a:p>
            <a:r>
              <a:rPr lang="en-US" dirty="0"/>
              <a:t>C.  Avoiding business activity which may conflict with the interest of his employer or client or result in the unauthorized disclosure or misuse of confidential information (Article IV, Section 2</a:t>
            </a:r>
            <a:r>
              <a:rPr lang="en-US" dirty="0" smtClean="0"/>
              <a:t>);</a:t>
            </a:r>
            <a:r>
              <a:rPr lang="en-US" dirty="0"/>
              <a:t> </a:t>
            </a:r>
          </a:p>
          <a:p>
            <a:r>
              <a:rPr lang="en-US" dirty="0"/>
              <a:t>D.  Performance of professional services in a competent manner (Article IV, Section 2</a:t>
            </a:r>
            <a:r>
              <a:rPr lang="en-US" dirty="0" smtClean="0"/>
              <a:t>);</a:t>
            </a:r>
            <a:r>
              <a:rPr lang="en-US" dirty="0"/>
              <a:t> </a:t>
            </a:r>
          </a:p>
          <a:p>
            <a:r>
              <a:rPr lang="en-US" dirty="0"/>
              <a:t>E.  Adherence to any provisions of the By-Laws, Code of Ethics, or any rule, regulation, or order adopted pursuant thereto (Article V, Section C</a:t>
            </a:r>
            <a:r>
              <a:rPr lang="en-US" dirty="0" smtClean="0"/>
              <a:t>);</a:t>
            </a:r>
            <a:r>
              <a:rPr lang="en-US" dirty="0"/>
              <a:t> </a:t>
            </a:r>
          </a:p>
          <a:p>
            <a:r>
              <a:rPr lang="en-US" dirty="0"/>
              <a:t>F.  Avoiding the aiding or abetting of any unauthorized use of the title “Certified Professional Landman” (CPL), “Certified Professional Landman/Environmental Site Assessor” (CPL/ESA), “Registered Professional Landman” (RPL), “Registered Landman” (RL), “</a:t>
            </a:r>
            <a:r>
              <a:rPr lang="en-US" dirty="0" err="1"/>
              <a:t>P.Land</a:t>
            </a:r>
            <a:r>
              <a:rPr lang="en-US" dirty="0"/>
              <a:t>” (Canada) or any other certification by HAPL or AAPL or other professional association or misrepresentation of membership therein, or misrepresentation of professional or academic degrees or certifications (Article V, Section C); </a:t>
            </a:r>
            <a:r>
              <a:rPr lang="en-US" dirty="0" smtClean="0"/>
              <a:t>and</a:t>
            </a:r>
            <a:r>
              <a:rPr lang="en-US" dirty="0"/>
              <a:t> </a:t>
            </a:r>
          </a:p>
          <a:p>
            <a:r>
              <a:rPr lang="en-US" dirty="0"/>
              <a:t>G.  Avoiding any act or conduct which causes disrespect for or lack of confidence in the member to act professionally as a Landman (Article V, Section C). *The masculine gender used herein shall refer to both men and women </a:t>
            </a:r>
            <a:r>
              <a:rPr lang="en-US" dirty="0" err="1"/>
              <a:t>landmen</a:t>
            </a:r>
            <a:r>
              <a:rPr lang="en-US" dirty="0"/>
              <a:t>. (*References are to the applicable Article and Section of the HAPL By-Laws.)</a:t>
            </a: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8</a:t>
            </a:fld>
            <a:endParaRPr lang="en-US" dirty="0" smtClean="0">
              <a:solidFill>
                <a:schemeClr val="tx2"/>
              </a:solidFill>
            </a:endParaRPr>
          </a:p>
        </p:txBody>
      </p:sp>
      <p:sp>
        <p:nvSpPr>
          <p:cNvPr id="6146" name="Title 1"/>
          <p:cNvSpPr>
            <a:spLocks noGrp="1"/>
          </p:cNvSpPr>
          <p:nvPr>
            <p:ph type="title"/>
          </p:nvPr>
        </p:nvSpPr>
        <p:spPr/>
        <p:txBody>
          <a:bodyPr>
            <a:noAutofit/>
          </a:bodyPr>
          <a:lstStyle/>
          <a:p>
            <a:pPr algn="ctr">
              <a:defRPr/>
            </a:pPr>
            <a:r>
              <a:rPr lang="en-US" sz="4400" u="sng" dirty="0">
                <a:solidFill>
                  <a:schemeClr val="accent1"/>
                </a:solidFill>
                <a:latin typeface="Playbill" pitchFamily="82" charset="0"/>
              </a:rPr>
              <a:t>HAPL – Bylaws – Article XII </a:t>
            </a:r>
            <a:br>
              <a:rPr lang="en-US" sz="4400" u="sng" dirty="0">
                <a:solidFill>
                  <a:schemeClr val="accent1"/>
                </a:solidFill>
                <a:latin typeface="Playbill" pitchFamily="82" charset="0"/>
              </a:rPr>
            </a:br>
            <a:r>
              <a:rPr lang="en-US" sz="4400" u="sng" dirty="0" smtClean="0">
                <a:solidFill>
                  <a:schemeClr val="accent1"/>
                </a:solidFill>
                <a:latin typeface="Playbill" pitchFamily="82" charset="0"/>
              </a:rPr>
              <a:t>Guiding Principles and Ideals</a:t>
            </a:r>
            <a:endParaRPr sz="44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55493"/>
            <a:ext cx="3048000" cy="646331"/>
          </a:xfrm>
          <a:prstGeom prst="rect">
            <a:avLst/>
          </a:prstGeom>
          <a:noFill/>
        </p:spPr>
        <p:txBody>
          <a:bodyPr wrap="square" rtlCol="0">
            <a:spAutoFit/>
          </a:bodyPr>
          <a:lstStyle/>
          <a:p>
            <a:r>
              <a:rPr lang="en-US" u="sng" dirty="0" smtClean="0">
                <a:solidFill>
                  <a:schemeClr val="bg1"/>
                </a:solidFill>
                <a:latin typeface="Playbill" pitchFamily="82" charset="0"/>
              </a:rPr>
              <a:t>Ethical Considerations</a:t>
            </a:r>
          </a:p>
          <a:p>
            <a:r>
              <a:rPr lang="en-US" u="sng" dirty="0" smtClean="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75313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1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1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 calcmode="lin" valueType="num">
                                      <p:cBhvr>
                                        <p:cTn id="21"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12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12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2">
                                            <p:txEl>
                                              <p:pRg st="4" end="4"/>
                                            </p:txEl>
                                          </p:spTgt>
                                        </p:tgtEl>
                                        <p:attrNameLst>
                                          <p:attrName>style.visibility</p:attrName>
                                        </p:attrNameLst>
                                      </p:cBhvr>
                                      <p:to>
                                        <p:strVal val="visible"/>
                                      </p:to>
                                    </p:set>
                                    <p:anim calcmode="lin" valueType="num">
                                      <p:cBhvr>
                                        <p:cTn id="28" dur="5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12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1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2">
                                            <p:txEl>
                                              <p:pRg st="5" end="5"/>
                                            </p:txEl>
                                          </p:spTgt>
                                        </p:tgtEl>
                                        <p:attrNameLst>
                                          <p:attrName>style.visibility</p:attrName>
                                        </p:attrNameLst>
                                      </p:cBhvr>
                                      <p:to>
                                        <p:strVal val="visible"/>
                                      </p:to>
                                    </p:set>
                                    <p:anim calcmode="lin" valueType="num">
                                      <p:cBhvr>
                                        <p:cTn id="35" dur="5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12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12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22">
                                            <p:txEl>
                                              <p:pRg st="6" end="6"/>
                                            </p:txEl>
                                          </p:spTgt>
                                        </p:tgtEl>
                                        <p:attrNameLst>
                                          <p:attrName>style.visibility</p:attrName>
                                        </p:attrNameLst>
                                      </p:cBhvr>
                                      <p:to>
                                        <p:strVal val="visible"/>
                                      </p:to>
                                    </p:set>
                                    <p:anim calcmode="lin" valueType="num">
                                      <p:cBhvr>
                                        <p:cTn id="42" dur="5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12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12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122">
                                            <p:txEl>
                                              <p:pRg st="7" end="7"/>
                                            </p:txEl>
                                          </p:spTgt>
                                        </p:tgtEl>
                                        <p:attrNameLst>
                                          <p:attrName>style.visibility</p:attrName>
                                        </p:attrNameLst>
                                      </p:cBhvr>
                                      <p:to>
                                        <p:strVal val="visible"/>
                                      </p:to>
                                    </p:set>
                                    <p:anim calcmode="lin" valueType="num">
                                      <p:cBhvr>
                                        <p:cTn id="49" dur="5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12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12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122">
                                            <p:txEl>
                                              <p:pRg st="8" end="8"/>
                                            </p:txEl>
                                          </p:spTgt>
                                        </p:tgtEl>
                                        <p:attrNameLst>
                                          <p:attrName>style.visibility</p:attrName>
                                        </p:attrNameLst>
                                      </p:cBhvr>
                                      <p:to>
                                        <p:strVal val="visible"/>
                                      </p:to>
                                    </p:set>
                                    <p:anim calcmode="lin" valueType="num">
                                      <p:cBhvr>
                                        <p:cTn id="56" dur="500" fill="hold"/>
                                        <p:tgtEl>
                                          <p:spTgt spid="512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12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511834" y="1547395"/>
            <a:ext cx="8229600" cy="4525963"/>
          </a:xfrm>
        </p:spPr>
        <p:txBody>
          <a:bodyPr>
            <a:normAutofit fontScale="47500" lnSpcReduction="20000"/>
          </a:bodyPr>
          <a:lstStyle/>
          <a:p>
            <a:r>
              <a:rPr lang="en-US" dirty="0"/>
              <a:t>Under all is the land. Upon its wise utilization and widely allocated ownership depend the survival and growth of free institutions and of our civilization. The Code of Ethics shall be the basis of conduct, business principles and ideals for the members of the Houston Association of Professional </a:t>
            </a:r>
            <a:r>
              <a:rPr lang="en-US" dirty="0" err="1"/>
              <a:t>Landmen</a:t>
            </a:r>
            <a:r>
              <a:rPr lang="en-US" dirty="0"/>
              <a:t> (HAPL).</a:t>
            </a:r>
          </a:p>
          <a:p>
            <a:pPr marL="109728" indent="0">
              <a:buNone/>
            </a:pPr>
            <a:endParaRPr lang="en-US" dirty="0"/>
          </a:p>
          <a:p>
            <a:r>
              <a:rPr lang="en-US" dirty="0"/>
              <a:t>In the area of human endeavor involving trading under competitive conditions, ethical standards for fair and honest dealing can be made increasingly meaningful by an association organized and dedicated not only to the definition, maintenance and enforcement of such standards, but to the improvement and education of its members. Such is the objective of HAPL and such is its public trust.</a:t>
            </a:r>
          </a:p>
          <a:p>
            <a:pPr marL="109728" indent="0">
              <a:buNone/>
            </a:pPr>
            <a:r>
              <a:rPr lang="en-US" dirty="0"/>
              <a:t> </a:t>
            </a:r>
          </a:p>
          <a:p>
            <a:r>
              <a:rPr lang="en-US" dirty="0"/>
              <a:t>Such standards impose obligations beyond those of ordinary trading. They impose grave social responsibility and a duty to which the Landman should dedicate himself. A Landman, therefore, is zealous to maintain and improve the standards of his calling and shares with his fellow </a:t>
            </a:r>
            <a:r>
              <a:rPr lang="en-US" dirty="0" err="1"/>
              <a:t>landmen</a:t>
            </a:r>
            <a:r>
              <a:rPr lang="en-US" dirty="0"/>
              <a:t> a common responsibility for its integrity and honor. The term Landman has come to connote competency, fairness, integrity and moral conduct in business relations. No inducement of profit and no instruction from clients can ever justify departure from these ideals.</a:t>
            </a:r>
          </a:p>
          <a:p>
            <a:pPr marL="109728" indent="0">
              <a:buNone/>
            </a:pPr>
            <a:r>
              <a:rPr lang="en-US" dirty="0"/>
              <a:t> </a:t>
            </a:r>
          </a:p>
          <a:p>
            <a:r>
              <a:rPr lang="en-US" dirty="0"/>
              <a:t>In order to inform the members of the specific conduct, business principles and ideals mandated by the Code of Ethics, HAPL has adopted the following Standards of Practice, and every member shall conduct his business in accordance therewith:</a:t>
            </a:r>
          </a:p>
          <a:p>
            <a:pPr lvl="1"/>
            <a:endParaRPr lang="en-US" sz="2000" i="1" dirty="0" smtClean="0"/>
          </a:p>
          <a:p>
            <a:pPr eaLnBrk="1" hangingPunct="1">
              <a:buFont typeface="Arial" charset="0"/>
              <a:buNone/>
            </a:pPr>
            <a:endParaRPr lang="en-US" dirty="0" smtClean="0"/>
          </a:p>
          <a:p>
            <a:pPr eaLnBrk="1" hangingPunct="1">
              <a:buFont typeface="Arial" charset="0"/>
              <a:buNone/>
            </a:pPr>
            <a:r>
              <a:rPr lang="en-US" dirty="0" smtClean="0"/>
              <a:t>	</a:t>
            </a:r>
          </a:p>
        </p:txBody>
      </p:sp>
      <p:sp>
        <p:nvSpPr>
          <p:cNvPr id="51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DCFC05-28E0-4771-8332-01CCEC5C9266}" type="datetime1">
              <a:rPr lang="en-US" smtClean="0">
                <a:solidFill>
                  <a:schemeClr val="tx2"/>
                </a:solidFill>
              </a:rPr>
              <a:pPr eaLnBrk="1" hangingPunct="1"/>
              <a:t>2/2/2015</a:t>
            </a:fld>
            <a:endParaRPr lang="en-US" dirty="0" smtClean="0">
              <a:solidFill>
                <a:schemeClr val="tx2"/>
              </a:solidFill>
            </a:endParaRPr>
          </a:p>
        </p:txBody>
      </p:sp>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2C58A-92BE-4ECD-A403-7A9B4ECF27FF}" type="slidenum">
              <a:rPr lang="en-US" smtClean="0">
                <a:solidFill>
                  <a:schemeClr val="tx2"/>
                </a:solidFill>
              </a:rPr>
              <a:pPr eaLnBrk="1" hangingPunct="1"/>
              <a:t>9</a:t>
            </a:fld>
            <a:endParaRPr lang="en-US" dirty="0" smtClean="0">
              <a:solidFill>
                <a:schemeClr val="tx2"/>
              </a:solidFill>
            </a:endParaRPr>
          </a:p>
        </p:txBody>
      </p:sp>
      <p:sp>
        <p:nvSpPr>
          <p:cNvPr id="6146" name="Title 1"/>
          <p:cNvSpPr>
            <a:spLocks noGrp="1"/>
          </p:cNvSpPr>
          <p:nvPr>
            <p:ph type="title"/>
          </p:nvPr>
        </p:nvSpPr>
        <p:spPr>
          <a:xfrm>
            <a:off x="511834" y="267453"/>
            <a:ext cx="8229600" cy="1143000"/>
          </a:xfrm>
        </p:spPr>
        <p:txBody>
          <a:bodyPr>
            <a:noAutofit/>
          </a:bodyPr>
          <a:lstStyle/>
          <a:p>
            <a:pPr algn="ctr">
              <a:defRPr/>
            </a:pPr>
            <a:r>
              <a:rPr lang="en-US" sz="4400" u="sng" dirty="0" smtClean="0">
                <a:solidFill>
                  <a:schemeClr val="accent1"/>
                </a:solidFill>
                <a:latin typeface="Playbill" pitchFamily="82" charset="0"/>
              </a:rPr>
              <a:t>HAPL </a:t>
            </a:r>
            <a:r>
              <a:rPr lang="en-US" sz="4400" u="sng" dirty="0">
                <a:solidFill>
                  <a:schemeClr val="accent1"/>
                </a:solidFill>
                <a:latin typeface="Playbill" pitchFamily="82" charset="0"/>
              </a:rPr>
              <a:t>– </a:t>
            </a:r>
            <a:r>
              <a:rPr lang="en-US" sz="4400" u="sng" dirty="0" smtClean="0">
                <a:solidFill>
                  <a:schemeClr val="accent1"/>
                </a:solidFill>
                <a:latin typeface="Playbill" pitchFamily="82" charset="0"/>
              </a:rPr>
              <a:t>Bylaws – Article XII </a:t>
            </a:r>
            <a:br>
              <a:rPr lang="en-US" sz="4400" u="sng" dirty="0" smtClean="0">
                <a:solidFill>
                  <a:schemeClr val="accent1"/>
                </a:solidFill>
                <a:latin typeface="Playbill" pitchFamily="82" charset="0"/>
              </a:rPr>
            </a:br>
            <a:r>
              <a:rPr lang="en-US" sz="4400" u="sng" dirty="0" smtClean="0">
                <a:solidFill>
                  <a:schemeClr val="accent1"/>
                </a:solidFill>
                <a:latin typeface="Playbill" pitchFamily="82" charset="0"/>
              </a:rPr>
              <a:t>Preamble</a:t>
            </a:r>
            <a:endParaRPr sz="4400" u="sng" dirty="0" smtClean="0">
              <a:solidFill>
                <a:schemeClr val="accent4"/>
              </a:solidFill>
            </a:endParaRPr>
          </a:p>
        </p:txBody>
      </p:sp>
      <p:pic>
        <p:nvPicPr>
          <p:cNvPr id="5124" name="Picture 1" descr="cid:image001.jpg@01C8D127.315605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16371"/>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128" y="6188605"/>
            <a:ext cx="3048000" cy="646331"/>
          </a:xfrm>
          <a:prstGeom prst="rect">
            <a:avLst/>
          </a:prstGeom>
          <a:noFill/>
        </p:spPr>
        <p:txBody>
          <a:bodyPr wrap="square" rtlCol="0">
            <a:spAutoFit/>
          </a:bodyPr>
          <a:lstStyle/>
          <a:p>
            <a:r>
              <a:rPr lang="en-US" u="sng" dirty="0">
                <a:solidFill>
                  <a:schemeClr val="bg1"/>
                </a:solidFill>
                <a:latin typeface="Playbill" pitchFamily="82" charset="0"/>
              </a:rPr>
              <a:t>Ethical Considerations</a:t>
            </a:r>
          </a:p>
          <a:p>
            <a:r>
              <a:rPr lang="en-US" u="sng" dirty="0">
                <a:solidFill>
                  <a:schemeClr val="bg1"/>
                </a:solidFill>
                <a:latin typeface="Playbill" pitchFamily="82" charset="0"/>
              </a:rPr>
              <a:t>NHAPL – Half Day Session  </a:t>
            </a:r>
            <a:endParaRPr lang="en-US" dirty="0">
              <a:solidFill>
                <a:schemeClr val="bg1"/>
              </a:solidFill>
            </a:endParaRPr>
          </a:p>
        </p:txBody>
      </p:sp>
    </p:spTree>
    <p:extLst>
      <p:ext uri="{BB962C8B-B14F-4D97-AF65-F5344CB8AC3E}">
        <p14:creationId xmlns:p14="http://schemas.microsoft.com/office/powerpoint/2010/main" val="7632680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4195</TotalTime>
  <Words>3179</Words>
  <Application>Microsoft Office PowerPoint</Application>
  <PresentationFormat>On-screen Show (4:3)</PresentationFormat>
  <Paragraphs>464</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Lucida Sans Unicode</vt:lpstr>
      <vt:lpstr>Playbill</vt:lpstr>
      <vt:lpstr>Verdana</vt:lpstr>
      <vt:lpstr>Wingdings</vt:lpstr>
      <vt:lpstr>Wingdings 2</vt:lpstr>
      <vt:lpstr>Wingdings 3</vt:lpstr>
      <vt:lpstr>Concourse</vt:lpstr>
      <vt:lpstr>PowerPoint Presentation</vt:lpstr>
      <vt:lpstr>Speaker’s Background Bret L. Strong </vt:lpstr>
      <vt:lpstr>Historical Price of WTI </vt:lpstr>
      <vt:lpstr>My Shell Experience Traverse City Michigan  June 6, 1985</vt:lpstr>
      <vt:lpstr>My Shell Experience Traverse City Michigan  October 10, 1985</vt:lpstr>
      <vt:lpstr>My Shell Experience Traverse City Michigan  December 1, 1985</vt:lpstr>
      <vt:lpstr>My Shell Experience Traverse City Michigan  December 2, 1985</vt:lpstr>
      <vt:lpstr>HAPL – Bylaws – Article XII  Guiding Principles and Ideals</vt:lpstr>
      <vt:lpstr>HAPL – Bylaws – Article XII  Preamble</vt:lpstr>
      <vt:lpstr>HAPL – Bylaws – Article XII  The Fifteen Standards of Practice</vt:lpstr>
      <vt:lpstr>The Fifteen Standards of Practice (1) Be Informed </vt:lpstr>
      <vt:lpstr>The Fifteen Standards of Practice (2) Protect the Public </vt:lpstr>
      <vt:lpstr>The Fifteen Standards of Practice (3) Protect Your Employer/Client </vt:lpstr>
      <vt:lpstr>The Fifteen Standards of Practice (4) Don’t Double Bill or Have Two Masters</vt:lpstr>
      <vt:lpstr>The Fifteen Standards of Practice (5) Don’t Discriminate </vt:lpstr>
      <vt:lpstr>The Fifteen Standards of Practice (6) Don’t Provide Advice Outside of Area of Expertise </vt:lpstr>
      <vt:lpstr>The Fifteen Standards of Practice (7) Don’t Deal in Properties in Which You Own an Interest </vt:lpstr>
      <vt:lpstr>The Fifteen Standards of Practice (8) Don’t Acquire Interests Where Client Owns/Pursuing an Interest </vt:lpstr>
      <vt:lpstr>The Fifteen Standards of Practice (9) Cooperate with Investigations </vt:lpstr>
      <vt:lpstr>The Fifteen Standards of Practice (10) No Kickbacks </vt:lpstr>
      <vt:lpstr>The Fifteen Standards of Practice (11) Protect Other People’s Money  </vt:lpstr>
      <vt:lpstr>The Fifteen Standards of Practice (12) No Conflicts of Interest or Sharing Confidential Information</vt:lpstr>
      <vt:lpstr>The Fifteen Standards of Practice (13) No False Advertising </vt:lpstr>
      <vt:lpstr>The Fifteen Standards of Practice (14) No Improper Use of Titles </vt:lpstr>
      <vt:lpstr>The Fifteen Standards of Practice (15) No Criminal Activity  </vt:lpstr>
      <vt:lpstr>Legal Cases Supporting Ethical Consideration Where Things Go Wrong and You End Up in Court </vt:lpstr>
      <vt:lpstr>Legal Cases Supporting Ethical Consideration Breach of Contract </vt:lpstr>
      <vt:lpstr>Legal Cases Supporting Ethical Consideration Unconcionable Contract </vt:lpstr>
      <vt:lpstr> </vt:lpstr>
      <vt:lpstr>Legal Cases Supporting Ethical Consideration Fraud Chesapeake – Michigan </vt:lpstr>
      <vt:lpstr>Legal Cases Supporting Ethical Consideration Crime Chesapeake – Michigan </vt:lpstr>
      <vt:lpstr> </vt:lpstr>
      <vt:lpstr> </vt:lpstr>
      <vt:lpstr> </vt:lpstr>
      <vt:lpstr> </vt:lpstr>
      <vt:lpstr>AAPL Standards </vt:lpstr>
      <vt:lpstr>AAPL Standards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Edleson</dc:creator>
  <cp:lastModifiedBy>Bret Strong</cp:lastModifiedBy>
  <cp:revision>304</cp:revision>
  <cp:lastPrinted>2015-01-27T16:31:38Z</cp:lastPrinted>
  <dcterms:created xsi:type="dcterms:W3CDTF">2008-12-16T17:58:00Z</dcterms:created>
  <dcterms:modified xsi:type="dcterms:W3CDTF">2015-02-02T23:00:45Z</dcterms:modified>
</cp:coreProperties>
</file>