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20" r:id="rId2"/>
    <p:sldId id="593" r:id="rId3"/>
    <p:sldId id="592" r:id="rId4"/>
    <p:sldId id="594" r:id="rId5"/>
    <p:sldId id="567" r:id="rId6"/>
    <p:sldId id="640" r:id="rId7"/>
    <p:sldId id="568" r:id="rId8"/>
    <p:sldId id="570" r:id="rId9"/>
    <p:sldId id="607" r:id="rId10"/>
    <p:sldId id="632" r:id="rId11"/>
    <p:sldId id="606" r:id="rId12"/>
    <p:sldId id="608" r:id="rId13"/>
    <p:sldId id="595" r:id="rId14"/>
    <p:sldId id="596" r:id="rId15"/>
    <p:sldId id="630" r:id="rId16"/>
    <p:sldId id="600" r:id="rId17"/>
    <p:sldId id="633" r:id="rId18"/>
    <p:sldId id="598" r:id="rId19"/>
    <p:sldId id="609" r:id="rId20"/>
    <p:sldId id="599" r:id="rId21"/>
    <p:sldId id="639" r:id="rId22"/>
    <p:sldId id="627" r:id="rId23"/>
    <p:sldId id="635" r:id="rId24"/>
    <p:sldId id="571" r:id="rId25"/>
    <p:sldId id="616" r:id="rId26"/>
    <p:sldId id="614" r:id="rId27"/>
    <p:sldId id="601" r:id="rId28"/>
    <p:sldId id="602" r:id="rId29"/>
    <p:sldId id="623" r:id="rId30"/>
    <p:sldId id="637" r:id="rId31"/>
    <p:sldId id="621" r:id="rId32"/>
    <p:sldId id="638" r:id="rId33"/>
    <p:sldId id="603" r:id="rId34"/>
    <p:sldId id="636" r:id="rId35"/>
    <p:sldId id="572" r:id="rId36"/>
    <p:sldId id="575" r:id="rId37"/>
    <p:sldId id="574" r:id="rId38"/>
    <p:sldId id="576" r:id="rId39"/>
    <p:sldId id="577" r:id="rId40"/>
    <p:sldId id="580" r:id="rId41"/>
    <p:sldId id="581" r:id="rId42"/>
    <p:sldId id="582" r:id="rId43"/>
    <p:sldId id="583" r:id="rId44"/>
    <p:sldId id="586" r:id="rId45"/>
    <p:sldId id="587" r:id="rId46"/>
    <p:sldId id="588" r:id="rId47"/>
    <p:sldId id="629" r:id="rId48"/>
    <p:sldId id="618" r:id="rId49"/>
    <p:sldId id="634" r:id="rId50"/>
    <p:sldId id="591" r:id="rId51"/>
    <p:sldId id="604" r:id="rId52"/>
    <p:sldId id="628" r:id="rId5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rad M. Cormier" initials="JMC" lastIdx="1" clrIdx="0">
    <p:extLst>
      <p:ext uri="{19B8F6BF-5375-455C-9EA6-DF929625EA0E}">
        <p15:presenceInfo xmlns:p15="http://schemas.microsoft.com/office/powerpoint/2012/main" userId="S-1-5-21-1363984485-3666290764-3396929424-2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797"/>
    <a:srgbClr val="A7A7A7"/>
    <a:srgbClr val="828282"/>
    <a:srgbClr val="99A7AD"/>
    <a:srgbClr val="F9F9F9"/>
    <a:srgbClr val="E8E8E8"/>
    <a:srgbClr val="6B6B6B"/>
    <a:srgbClr val="CAD1D4"/>
    <a:srgbClr val="CBCBCB"/>
    <a:srgbClr val="BD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3" autoAdjust="0"/>
    <p:restoredTop sz="93033" autoAdjust="0"/>
  </p:normalViewPr>
  <p:slideViewPr>
    <p:cSldViewPr>
      <p:cViewPr varScale="1">
        <p:scale>
          <a:sx n="108" d="100"/>
          <a:sy n="108" d="100"/>
        </p:scale>
        <p:origin x="1374"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3" y="2"/>
            <a:ext cx="2982119" cy="466434"/>
          </a:xfrm>
          <a:prstGeom prst="rect">
            <a:avLst/>
          </a:prstGeom>
        </p:spPr>
        <p:txBody>
          <a:bodyPr vert="horz" lIns="93177" tIns="46589" rIns="93177" bIns="46589" rtlCol="0"/>
          <a:lstStyle>
            <a:lvl1pPr algn="r">
              <a:defRPr sz="1200"/>
            </a:lvl1pPr>
          </a:lstStyle>
          <a:p>
            <a:fld id="{6E661B5F-230D-4A32-B195-35E2864ADC36}" type="datetimeFigureOut">
              <a:rPr lang="en-US" smtClean="0"/>
              <a:t>2/22/2016</a:t>
            </a:fld>
            <a:endParaRPr lang="en-US"/>
          </a:p>
        </p:txBody>
      </p:sp>
      <p:sp>
        <p:nvSpPr>
          <p:cNvPr id="4" name="Footer Placeholder 3"/>
          <p:cNvSpPr>
            <a:spLocks noGrp="1"/>
          </p:cNvSpPr>
          <p:nvPr>
            <p:ph type="ftr" sz="quarter" idx="2"/>
          </p:nvPr>
        </p:nvSpPr>
        <p:spPr>
          <a:xfrm>
            <a:off x="1" y="8829970"/>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70"/>
            <a:ext cx="2982119" cy="466433"/>
          </a:xfrm>
          <a:prstGeom prst="rect">
            <a:avLst/>
          </a:prstGeom>
        </p:spPr>
        <p:txBody>
          <a:bodyPr vert="horz" lIns="93177" tIns="46589" rIns="93177" bIns="46589" rtlCol="0" anchor="b"/>
          <a:lstStyle>
            <a:lvl1pPr algn="r">
              <a:defRPr sz="1200"/>
            </a:lvl1pPr>
          </a:lstStyle>
          <a:p>
            <a:fld id="{DC720BC6-E659-43A6-8C8C-0960BF87FC76}" type="slidenum">
              <a:rPr lang="en-US" smtClean="0"/>
              <a:t>‹#›</a:t>
            </a:fld>
            <a:endParaRPr lang="en-US"/>
          </a:p>
        </p:txBody>
      </p:sp>
    </p:spTree>
    <p:extLst>
      <p:ext uri="{BB962C8B-B14F-4D97-AF65-F5344CB8AC3E}">
        <p14:creationId xmlns:p14="http://schemas.microsoft.com/office/powerpoint/2010/main" val="337069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742"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3" y="0"/>
            <a:ext cx="2982742" cy="466726"/>
          </a:xfrm>
          <a:prstGeom prst="rect">
            <a:avLst/>
          </a:prstGeom>
        </p:spPr>
        <p:txBody>
          <a:bodyPr vert="horz" lIns="91440" tIns="45720" rIns="91440" bIns="45720" rtlCol="0"/>
          <a:lstStyle>
            <a:lvl1pPr algn="r">
              <a:defRPr sz="1200"/>
            </a:lvl1pPr>
          </a:lstStyle>
          <a:p>
            <a:fld id="{72082662-B274-4026-A7A5-2B1EF202138D}" type="datetimeFigureOut">
              <a:rPr lang="en-US" smtClean="0"/>
              <a:t>2/22/2016</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73576"/>
            <a:ext cx="5504204" cy="36607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6"/>
            <a:ext cx="2982742"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676"/>
            <a:ext cx="2982742" cy="466726"/>
          </a:xfrm>
          <a:prstGeom prst="rect">
            <a:avLst/>
          </a:prstGeom>
        </p:spPr>
        <p:txBody>
          <a:bodyPr vert="horz" lIns="91440" tIns="45720" rIns="91440" bIns="45720" rtlCol="0" anchor="b"/>
          <a:lstStyle>
            <a:lvl1pPr algn="r">
              <a:defRPr sz="1200"/>
            </a:lvl1pPr>
          </a:lstStyle>
          <a:p>
            <a:fld id="{0344B88B-5EB0-4581-985E-544852B28CE0}" type="slidenum">
              <a:rPr lang="en-US" smtClean="0"/>
              <a:t>‹#›</a:t>
            </a:fld>
            <a:endParaRPr lang="en-US"/>
          </a:p>
        </p:txBody>
      </p:sp>
    </p:spTree>
    <p:extLst>
      <p:ext uri="{BB962C8B-B14F-4D97-AF65-F5344CB8AC3E}">
        <p14:creationId xmlns:p14="http://schemas.microsoft.com/office/powerpoint/2010/main" val="389844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E734D-DF71-4B94-AFF0-37C73ADBCD5B}" type="slidenum">
              <a:rPr lang="en-US"/>
              <a:pPr/>
              <a:t>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46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10</a:t>
            </a:fld>
            <a:endParaRPr lang="en-US"/>
          </a:p>
        </p:txBody>
      </p:sp>
    </p:spTree>
    <p:extLst>
      <p:ext uri="{BB962C8B-B14F-4D97-AF65-F5344CB8AC3E}">
        <p14:creationId xmlns:p14="http://schemas.microsoft.com/office/powerpoint/2010/main" val="398536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11</a:t>
            </a:fld>
            <a:endParaRPr lang="en-US"/>
          </a:p>
        </p:txBody>
      </p:sp>
    </p:spTree>
    <p:extLst>
      <p:ext uri="{BB962C8B-B14F-4D97-AF65-F5344CB8AC3E}">
        <p14:creationId xmlns:p14="http://schemas.microsoft.com/office/powerpoint/2010/main" val="287752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12</a:t>
            </a:fld>
            <a:endParaRPr lang="en-US"/>
          </a:p>
        </p:txBody>
      </p:sp>
    </p:spTree>
    <p:extLst>
      <p:ext uri="{BB962C8B-B14F-4D97-AF65-F5344CB8AC3E}">
        <p14:creationId xmlns:p14="http://schemas.microsoft.com/office/powerpoint/2010/main" val="200447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13</a:t>
            </a:fld>
            <a:endParaRPr lang="en-US"/>
          </a:p>
        </p:txBody>
      </p:sp>
    </p:spTree>
    <p:extLst>
      <p:ext uri="{BB962C8B-B14F-4D97-AF65-F5344CB8AC3E}">
        <p14:creationId xmlns:p14="http://schemas.microsoft.com/office/powerpoint/2010/main" val="280610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14</a:t>
            </a:fld>
            <a:endParaRPr lang="en-US"/>
          </a:p>
        </p:txBody>
      </p:sp>
    </p:spTree>
    <p:extLst>
      <p:ext uri="{BB962C8B-B14F-4D97-AF65-F5344CB8AC3E}">
        <p14:creationId xmlns:p14="http://schemas.microsoft.com/office/powerpoint/2010/main" val="96077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44B88B-5EB0-4581-985E-544852B28CE0}" type="slidenum">
              <a:rPr lang="en-US" smtClean="0"/>
              <a:t>15</a:t>
            </a:fld>
            <a:endParaRPr lang="en-US"/>
          </a:p>
        </p:txBody>
      </p:sp>
    </p:spTree>
    <p:extLst>
      <p:ext uri="{BB962C8B-B14F-4D97-AF65-F5344CB8AC3E}">
        <p14:creationId xmlns:p14="http://schemas.microsoft.com/office/powerpoint/2010/main" val="259559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16</a:t>
            </a:fld>
            <a:endParaRPr lang="en-US"/>
          </a:p>
        </p:txBody>
      </p:sp>
    </p:spTree>
    <p:extLst>
      <p:ext uri="{BB962C8B-B14F-4D97-AF65-F5344CB8AC3E}">
        <p14:creationId xmlns:p14="http://schemas.microsoft.com/office/powerpoint/2010/main" val="1541769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17</a:t>
            </a:fld>
            <a:endParaRPr lang="en-US"/>
          </a:p>
        </p:txBody>
      </p:sp>
    </p:spTree>
    <p:extLst>
      <p:ext uri="{BB962C8B-B14F-4D97-AF65-F5344CB8AC3E}">
        <p14:creationId xmlns:p14="http://schemas.microsoft.com/office/powerpoint/2010/main" val="1934537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18</a:t>
            </a:fld>
            <a:endParaRPr lang="en-US"/>
          </a:p>
        </p:txBody>
      </p:sp>
    </p:spTree>
    <p:extLst>
      <p:ext uri="{BB962C8B-B14F-4D97-AF65-F5344CB8AC3E}">
        <p14:creationId xmlns:p14="http://schemas.microsoft.com/office/powerpoint/2010/main" val="2043769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19</a:t>
            </a:fld>
            <a:endParaRPr lang="en-US"/>
          </a:p>
        </p:txBody>
      </p:sp>
    </p:spTree>
    <p:extLst>
      <p:ext uri="{BB962C8B-B14F-4D97-AF65-F5344CB8AC3E}">
        <p14:creationId xmlns:p14="http://schemas.microsoft.com/office/powerpoint/2010/main" val="350091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2</a:t>
            </a:fld>
            <a:endParaRPr lang="en-US"/>
          </a:p>
        </p:txBody>
      </p:sp>
    </p:spTree>
    <p:extLst>
      <p:ext uri="{BB962C8B-B14F-4D97-AF65-F5344CB8AC3E}">
        <p14:creationId xmlns:p14="http://schemas.microsoft.com/office/powerpoint/2010/main" val="245853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20</a:t>
            </a:fld>
            <a:endParaRPr lang="en-US"/>
          </a:p>
        </p:txBody>
      </p:sp>
    </p:spTree>
    <p:extLst>
      <p:ext uri="{BB962C8B-B14F-4D97-AF65-F5344CB8AC3E}">
        <p14:creationId xmlns:p14="http://schemas.microsoft.com/office/powerpoint/2010/main" val="2387410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21</a:t>
            </a:fld>
            <a:endParaRPr lang="en-US"/>
          </a:p>
        </p:txBody>
      </p:sp>
    </p:spTree>
    <p:extLst>
      <p:ext uri="{BB962C8B-B14F-4D97-AF65-F5344CB8AC3E}">
        <p14:creationId xmlns:p14="http://schemas.microsoft.com/office/powerpoint/2010/main" val="3995743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22</a:t>
            </a:fld>
            <a:endParaRPr lang="en-US"/>
          </a:p>
        </p:txBody>
      </p:sp>
    </p:spTree>
    <p:extLst>
      <p:ext uri="{BB962C8B-B14F-4D97-AF65-F5344CB8AC3E}">
        <p14:creationId xmlns:p14="http://schemas.microsoft.com/office/powerpoint/2010/main" val="134154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44B88B-5EB0-4581-985E-544852B28CE0}" type="slidenum">
              <a:rPr lang="en-US" smtClean="0"/>
              <a:t>23</a:t>
            </a:fld>
            <a:endParaRPr lang="en-US"/>
          </a:p>
        </p:txBody>
      </p:sp>
    </p:spTree>
    <p:extLst>
      <p:ext uri="{BB962C8B-B14F-4D97-AF65-F5344CB8AC3E}">
        <p14:creationId xmlns:p14="http://schemas.microsoft.com/office/powerpoint/2010/main" val="3414703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24</a:t>
            </a:fld>
            <a:endParaRPr lang="en-US"/>
          </a:p>
        </p:txBody>
      </p:sp>
    </p:spTree>
    <p:extLst>
      <p:ext uri="{BB962C8B-B14F-4D97-AF65-F5344CB8AC3E}">
        <p14:creationId xmlns:p14="http://schemas.microsoft.com/office/powerpoint/2010/main" val="1455972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25</a:t>
            </a:fld>
            <a:endParaRPr lang="en-US"/>
          </a:p>
        </p:txBody>
      </p:sp>
    </p:spTree>
    <p:extLst>
      <p:ext uri="{BB962C8B-B14F-4D97-AF65-F5344CB8AC3E}">
        <p14:creationId xmlns:p14="http://schemas.microsoft.com/office/powerpoint/2010/main" val="470803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26</a:t>
            </a:fld>
            <a:endParaRPr lang="en-US"/>
          </a:p>
        </p:txBody>
      </p:sp>
    </p:spTree>
    <p:extLst>
      <p:ext uri="{BB962C8B-B14F-4D97-AF65-F5344CB8AC3E}">
        <p14:creationId xmlns:p14="http://schemas.microsoft.com/office/powerpoint/2010/main" val="4007625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27</a:t>
            </a:fld>
            <a:endParaRPr lang="en-US"/>
          </a:p>
        </p:txBody>
      </p:sp>
    </p:spTree>
    <p:extLst>
      <p:ext uri="{BB962C8B-B14F-4D97-AF65-F5344CB8AC3E}">
        <p14:creationId xmlns:p14="http://schemas.microsoft.com/office/powerpoint/2010/main" val="358474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28</a:t>
            </a:fld>
            <a:endParaRPr lang="en-US"/>
          </a:p>
        </p:txBody>
      </p:sp>
    </p:spTree>
    <p:extLst>
      <p:ext uri="{BB962C8B-B14F-4D97-AF65-F5344CB8AC3E}">
        <p14:creationId xmlns:p14="http://schemas.microsoft.com/office/powerpoint/2010/main" val="745749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29</a:t>
            </a:fld>
            <a:endParaRPr lang="en-US"/>
          </a:p>
        </p:txBody>
      </p:sp>
    </p:spTree>
    <p:extLst>
      <p:ext uri="{BB962C8B-B14F-4D97-AF65-F5344CB8AC3E}">
        <p14:creationId xmlns:p14="http://schemas.microsoft.com/office/powerpoint/2010/main" val="356335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3</a:t>
            </a:fld>
            <a:endParaRPr lang="en-US"/>
          </a:p>
        </p:txBody>
      </p:sp>
    </p:spTree>
    <p:extLst>
      <p:ext uri="{BB962C8B-B14F-4D97-AF65-F5344CB8AC3E}">
        <p14:creationId xmlns:p14="http://schemas.microsoft.com/office/powerpoint/2010/main" val="556319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30</a:t>
            </a:fld>
            <a:endParaRPr lang="en-US"/>
          </a:p>
        </p:txBody>
      </p:sp>
    </p:spTree>
    <p:extLst>
      <p:ext uri="{BB962C8B-B14F-4D97-AF65-F5344CB8AC3E}">
        <p14:creationId xmlns:p14="http://schemas.microsoft.com/office/powerpoint/2010/main" val="425571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31</a:t>
            </a:fld>
            <a:endParaRPr lang="en-US"/>
          </a:p>
        </p:txBody>
      </p:sp>
    </p:spTree>
    <p:extLst>
      <p:ext uri="{BB962C8B-B14F-4D97-AF65-F5344CB8AC3E}">
        <p14:creationId xmlns:p14="http://schemas.microsoft.com/office/powerpoint/2010/main" val="3211888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32</a:t>
            </a:fld>
            <a:endParaRPr lang="en-US"/>
          </a:p>
        </p:txBody>
      </p:sp>
    </p:spTree>
    <p:extLst>
      <p:ext uri="{BB962C8B-B14F-4D97-AF65-F5344CB8AC3E}">
        <p14:creationId xmlns:p14="http://schemas.microsoft.com/office/powerpoint/2010/main" val="2934151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33</a:t>
            </a:fld>
            <a:endParaRPr lang="en-US"/>
          </a:p>
        </p:txBody>
      </p:sp>
    </p:spTree>
    <p:extLst>
      <p:ext uri="{BB962C8B-B14F-4D97-AF65-F5344CB8AC3E}">
        <p14:creationId xmlns:p14="http://schemas.microsoft.com/office/powerpoint/2010/main" val="823734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44B88B-5EB0-4581-985E-544852B28CE0}" type="slidenum">
              <a:rPr lang="en-US" smtClean="0"/>
              <a:t>34</a:t>
            </a:fld>
            <a:endParaRPr lang="en-US"/>
          </a:p>
        </p:txBody>
      </p:sp>
    </p:spTree>
    <p:extLst>
      <p:ext uri="{BB962C8B-B14F-4D97-AF65-F5344CB8AC3E}">
        <p14:creationId xmlns:p14="http://schemas.microsoft.com/office/powerpoint/2010/main" val="2778028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35</a:t>
            </a:fld>
            <a:endParaRPr lang="en-US"/>
          </a:p>
        </p:txBody>
      </p:sp>
    </p:spTree>
    <p:extLst>
      <p:ext uri="{BB962C8B-B14F-4D97-AF65-F5344CB8AC3E}">
        <p14:creationId xmlns:p14="http://schemas.microsoft.com/office/powerpoint/2010/main" val="1103545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36</a:t>
            </a:fld>
            <a:endParaRPr lang="en-US"/>
          </a:p>
        </p:txBody>
      </p:sp>
    </p:spTree>
    <p:extLst>
      <p:ext uri="{BB962C8B-B14F-4D97-AF65-F5344CB8AC3E}">
        <p14:creationId xmlns:p14="http://schemas.microsoft.com/office/powerpoint/2010/main" val="2090639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37</a:t>
            </a:fld>
            <a:endParaRPr lang="en-US"/>
          </a:p>
        </p:txBody>
      </p:sp>
    </p:spTree>
    <p:extLst>
      <p:ext uri="{BB962C8B-B14F-4D97-AF65-F5344CB8AC3E}">
        <p14:creationId xmlns:p14="http://schemas.microsoft.com/office/powerpoint/2010/main" val="1636772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38</a:t>
            </a:fld>
            <a:endParaRPr lang="en-US"/>
          </a:p>
        </p:txBody>
      </p:sp>
    </p:spTree>
    <p:extLst>
      <p:ext uri="{BB962C8B-B14F-4D97-AF65-F5344CB8AC3E}">
        <p14:creationId xmlns:p14="http://schemas.microsoft.com/office/powerpoint/2010/main" val="1102027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39</a:t>
            </a:fld>
            <a:endParaRPr lang="en-US"/>
          </a:p>
        </p:txBody>
      </p:sp>
    </p:spTree>
    <p:extLst>
      <p:ext uri="{BB962C8B-B14F-4D97-AF65-F5344CB8AC3E}">
        <p14:creationId xmlns:p14="http://schemas.microsoft.com/office/powerpoint/2010/main" val="381647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4</a:t>
            </a:fld>
            <a:endParaRPr lang="en-US"/>
          </a:p>
        </p:txBody>
      </p:sp>
    </p:spTree>
    <p:extLst>
      <p:ext uri="{BB962C8B-B14F-4D97-AF65-F5344CB8AC3E}">
        <p14:creationId xmlns:p14="http://schemas.microsoft.com/office/powerpoint/2010/main" val="126066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40</a:t>
            </a:fld>
            <a:endParaRPr lang="en-US"/>
          </a:p>
        </p:txBody>
      </p:sp>
    </p:spTree>
    <p:extLst>
      <p:ext uri="{BB962C8B-B14F-4D97-AF65-F5344CB8AC3E}">
        <p14:creationId xmlns:p14="http://schemas.microsoft.com/office/powerpoint/2010/main" val="406934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41</a:t>
            </a:fld>
            <a:endParaRPr lang="en-US"/>
          </a:p>
        </p:txBody>
      </p:sp>
    </p:spTree>
    <p:extLst>
      <p:ext uri="{BB962C8B-B14F-4D97-AF65-F5344CB8AC3E}">
        <p14:creationId xmlns:p14="http://schemas.microsoft.com/office/powerpoint/2010/main" val="746547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42</a:t>
            </a:fld>
            <a:endParaRPr lang="en-US"/>
          </a:p>
        </p:txBody>
      </p:sp>
    </p:spTree>
    <p:extLst>
      <p:ext uri="{BB962C8B-B14F-4D97-AF65-F5344CB8AC3E}">
        <p14:creationId xmlns:p14="http://schemas.microsoft.com/office/powerpoint/2010/main" val="183922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43</a:t>
            </a:fld>
            <a:endParaRPr lang="en-US"/>
          </a:p>
        </p:txBody>
      </p:sp>
    </p:spTree>
    <p:extLst>
      <p:ext uri="{BB962C8B-B14F-4D97-AF65-F5344CB8AC3E}">
        <p14:creationId xmlns:p14="http://schemas.microsoft.com/office/powerpoint/2010/main" val="1184815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44</a:t>
            </a:fld>
            <a:endParaRPr lang="en-US"/>
          </a:p>
        </p:txBody>
      </p:sp>
    </p:spTree>
    <p:extLst>
      <p:ext uri="{BB962C8B-B14F-4D97-AF65-F5344CB8AC3E}">
        <p14:creationId xmlns:p14="http://schemas.microsoft.com/office/powerpoint/2010/main" val="439243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45</a:t>
            </a:fld>
            <a:endParaRPr lang="en-US"/>
          </a:p>
        </p:txBody>
      </p:sp>
    </p:spTree>
    <p:extLst>
      <p:ext uri="{BB962C8B-B14F-4D97-AF65-F5344CB8AC3E}">
        <p14:creationId xmlns:p14="http://schemas.microsoft.com/office/powerpoint/2010/main" val="999735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46</a:t>
            </a:fld>
            <a:endParaRPr lang="en-US"/>
          </a:p>
        </p:txBody>
      </p:sp>
    </p:spTree>
    <p:extLst>
      <p:ext uri="{BB962C8B-B14F-4D97-AF65-F5344CB8AC3E}">
        <p14:creationId xmlns:p14="http://schemas.microsoft.com/office/powerpoint/2010/main" val="178343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2C7D-D784-44EE-BA59-CAEF0A35F49B}" type="slidenum">
              <a:rPr lang="en-US" smtClean="0"/>
              <a:pPr/>
              <a:t>47</a:t>
            </a:fld>
            <a:endParaRPr lang="en-US"/>
          </a:p>
        </p:txBody>
      </p:sp>
    </p:spTree>
    <p:extLst>
      <p:ext uri="{BB962C8B-B14F-4D97-AF65-F5344CB8AC3E}">
        <p14:creationId xmlns:p14="http://schemas.microsoft.com/office/powerpoint/2010/main" val="4072185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44B88B-5EB0-4581-985E-544852B28CE0}" type="slidenum">
              <a:rPr lang="en-US" smtClean="0"/>
              <a:t>48</a:t>
            </a:fld>
            <a:endParaRPr lang="en-US"/>
          </a:p>
        </p:txBody>
      </p:sp>
    </p:spTree>
    <p:extLst>
      <p:ext uri="{BB962C8B-B14F-4D97-AF65-F5344CB8AC3E}">
        <p14:creationId xmlns:p14="http://schemas.microsoft.com/office/powerpoint/2010/main" val="30372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44B88B-5EB0-4581-985E-544852B28CE0}" type="slidenum">
              <a:rPr lang="en-US" smtClean="0"/>
              <a:t>49</a:t>
            </a:fld>
            <a:endParaRPr lang="en-US"/>
          </a:p>
        </p:txBody>
      </p:sp>
    </p:spTree>
    <p:extLst>
      <p:ext uri="{BB962C8B-B14F-4D97-AF65-F5344CB8AC3E}">
        <p14:creationId xmlns:p14="http://schemas.microsoft.com/office/powerpoint/2010/main" val="177452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5</a:t>
            </a:fld>
            <a:endParaRPr lang="en-US"/>
          </a:p>
        </p:txBody>
      </p:sp>
    </p:spTree>
    <p:extLst>
      <p:ext uri="{BB962C8B-B14F-4D97-AF65-F5344CB8AC3E}">
        <p14:creationId xmlns:p14="http://schemas.microsoft.com/office/powerpoint/2010/main" val="2843049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0344B88B-5EB0-4581-985E-544852B28CE0}" type="slidenum">
              <a:rPr lang="en-US" smtClean="0"/>
              <a:t>50</a:t>
            </a:fld>
            <a:endParaRPr lang="en-US"/>
          </a:p>
        </p:txBody>
      </p:sp>
    </p:spTree>
    <p:extLst>
      <p:ext uri="{BB962C8B-B14F-4D97-AF65-F5344CB8AC3E}">
        <p14:creationId xmlns:p14="http://schemas.microsoft.com/office/powerpoint/2010/main" val="1403865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4B88B-5EB0-4581-985E-544852B28CE0}" type="slidenum">
              <a:rPr lang="en-US" smtClean="0"/>
              <a:t>51</a:t>
            </a:fld>
            <a:endParaRPr lang="en-US"/>
          </a:p>
        </p:txBody>
      </p:sp>
    </p:spTree>
    <p:extLst>
      <p:ext uri="{BB962C8B-B14F-4D97-AF65-F5344CB8AC3E}">
        <p14:creationId xmlns:p14="http://schemas.microsoft.com/office/powerpoint/2010/main" val="3643851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4B88B-5EB0-4581-985E-544852B28CE0}" type="slidenum">
              <a:rPr lang="en-US" smtClean="0"/>
              <a:t>52</a:t>
            </a:fld>
            <a:endParaRPr lang="en-US"/>
          </a:p>
        </p:txBody>
      </p:sp>
    </p:spTree>
    <p:extLst>
      <p:ext uri="{BB962C8B-B14F-4D97-AF65-F5344CB8AC3E}">
        <p14:creationId xmlns:p14="http://schemas.microsoft.com/office/powerpoint/2010/main" val="36866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6</a:t>
            </a:fld>
            <a:endParaRPr lang="en-US"/>
          </a:p>
        </p:txBody>
      </p:sp>
    </p:spTree>
    <p:extLst>
      <p:ext uri="{BB962C8B-B14F-4D97-AF65-F5344CB8AC3E}">
        <p14:creationId xmlns:p14="http://schemas.microsoft.com/office/powerpoint/2010/main" val="348378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7</a:t>
            </a:fld>
            <a:endParaRPr lang="en-US"/>
          </a:p>
        </p:txBody>
      </p:sp>
    </p:spTree>
    <p:extLst>
      <p:ext uri="{BB962C8B-B14F-4D97-AF65-F5344CB8AC3E}">
        <p14:creationId xmlns:p14="http://schemas.microsoft.com/office/powerpoint/2010/main" val="217622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8</a:t>
            </a:fld>
            <a:endParaRPr lang="en-US"/>
          </a:p>
        </p:txBody>
      </p:sp>
    </p:spTree>
    <p:extLst>
      <p:ext uri="{BB962C8B-B14F-4D97-AF65-F5344CB8AC3E}">
        <p14:creationId xmlns:p14="http://schemas.microsoft.com/office/powerpoint/2010/main" val="121842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6B2C7D-D784-44EE-BA59-CAEF0A35F49B}" type="slidenum">
              <a:rPr lang="en-US" smtClean="0"/>
              <a:pPr/>
              <a:t>9</a:t>
            </a:fld>
            <a:endParaRPr lang="en-US"/>
          </a:p>
        </p:txBody>
      </p:sp>
    </p:spTree>
    <p:extLst>
      <p:ext uri="{BB962C8B-B14F-4D97-AF65-F5344CB8AC3E}">
        <p14:creationId xmlns:p14="http://schemas.microsoft.com/office/powerpoint/2010/main" val="356465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6289F9-D77D-4597-981C-9245E40D37C6}"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289F9-D77D-4597-981C-9245E40D37C6}"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289F9-D77D-4597-981C-9245E40D37C6}"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289F9-D77D-4597-981C-9245E40D37C6}"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289F9-D77D-4597-981C-9245E40D37C6}"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6289F9-D77D-4597-981C-9245E40D37C6}"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6289F9-D77D-4597-981C-9245E40D37C6}" type="datetimeFigureOut">
              <a:rPr lang="en-US" smtClean="0"/>
              <a:pPr/>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6289F9-D77D-4597-981C-9245E40D37C6}" type="datetimeFigureOut">
              <a:rPr lang="en-US" smtClean="0"/>
              <a:pPr/>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289F9-D77D-4597-981C-9245E40D37C6}" type="datetimeFigureOut">
              <a:rPr lang="en-US" smtClean="0"/>
              <a:pPr/>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289F9-D77D-4597-981C-9245E40D37C6}"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289F9-D77D-4597-981C-9245E40D37C6}"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20425-03A9-4868-BD53-7A7FADA6BD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289F9-D77D-4597-981C-9245E40D37C6}" type="datetimeFigureOut">
              <a:rPr lang="en-US" smtClean="0"/>
              <a:pPr/>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20425-03A9-4868-BD53-7A7FADA6BD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oilprice.com/Energy/Crude-Oil/Why-US-Shale-Is-Not-Capitulating-Yet.html"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rystadenergy.com/AboutUs/NewsCenter/Newsletters/UsArchive/us-q1-2015" TargetMode="Externa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bloomberg.com/news/articles/2015-04-23/u-s-shale-fracklog-triples-as-drillers-keep-oil-out-of-market-i8u004xl" TargetMode="Externa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infomine.com/investment/metal-prices/natural-gas/5-year/" TargetMode="External"/><Relationship Id="rId5" Type="http://schemas.openxmlformats.org/officeDocument/2006/relationships/image" Target="../media/image1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jp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ekingalpha.com/article/3907176-look-u-s-oil-production-2016" TargetMode="External"/><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washingtonpost.com/news/wonk/wp/2014/05/15/americas-most-gerrymandered-congressional-districts/" TargetMode="External"/><Relationship Id="rId5" Type="http://schemas.openxmlformats.org/officeDocument/2006/relationships/image" Target="../media/image2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rystadenergy.com/AboutUs/NewsCenter/Newsletters/UsArchive/us-q1-2015"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667000"/>
            <a:ext cx="9121048" cy="2462213"/>
          </a:xfrm>
          <a:prstGeom prst="rect">
            <a:avLst/>
          </a:prstGeom>
          <a:noFill/>
        </p:spPr>
        <p:txBody>
          <a:bodyPr wrap="square" rtlCol="0">
            <a:spAutoFit/>
          </a:bodyPr>
          <a:lstStyle/>
          <a:p>
            <a:pPr algn="ctr"/>
            <a:r>
              <a:rPr lang="en-US" sz="2800" b="1" dirty="0" smtClean="0">
                <a:latin typeface="Segoe UI" panose="020B0502040204020203" pitchFamily="34" charset="0"/>
                <a:ea typeface="Segoe UI" panose="020B0502040204020203" pitchFamily="34" charset="0"/>
                <a:cs typeface="Segoe UI" panose="020B0502040204020203" pitchFamily="34" charset="0"/>
              </a:rPr>
              <a:t>James H. Dupuis, Jr.</a:t>
            </a:r>
            <a:endParaRPr lang="en-US" sz="2800"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US" sz="2800" b="1" dirty="0">
              <a:latin typeface="Segoe UI" panose="020B0502040204020203" pitchFamily="34" charset="0"/>
              <a:ea typeface="Segoe UI" panose="020B0502040204020203" pitchFamily="34" charset="0"/>
              <a:cs typeface="Segoe UI" panose="020B0502040204020203" pitchFamily="34" charset="0"/>
            </a:endParaRPr>
          </a:p>
          <a:p>
            <a:pPr algn="ctr"/>
            <a:r>
              <a:rPr lang="en-US" sz="2400" dirty="0" smtClean="0">
                <a:latin typeface="Segoe UI" panose="020B0502040204020203" pitchFamily="34" charset="0"/>
                <a:ea typeface="Segoe UI" panose="020B0502040204020203" pitchFamily="34" charset="0"/>
                <a:cs typeface="Segoe UI" panose="020B0502040204020203" pitchFamily="34" charset="0"/>
              </a:rPr>
              <a:t>Dupuis &amp; Polozola</a:t>
            </a:r>
          </a:p>
          <a:p>
            <a:pPr algn="ctr"/>
            <a:r>
              <a:rPr lang="en-US" sz="2400" dirty="0" smtClean="0">
                <a:latin typeface="Segoe UI" panose="020B0502040204020203" pitchFamily="34" charset="0"/>
                <a:ea typeface="Segoe UI" panose="020B0502040204020203" pitchFamily="34" charset="0"/>
                <a:cs typeface="Segoe UI" panose="020B0502040204020203" pitchFamily="34" charset="0"/>
              </a:rPr>
              <a:t>The Woodlands, TX</a:t>
            </a:r>
          </a:p>
          <a:p>
            <a:pPr algn="ctr"/>
            <a:endParaRPr lang="en-US" sz="2400" dirty="0">
              <a:latin typeface="Segoe UI" panose="020B0502040204020203" pitchFamily="34" charset="0"/>
              <a:ea typeface="Segoe UI" panose="020B0502040204020203" pitchFamily="34" charset="0"/>
              <a:cs typeface="Segoe UI" panose="020B0502040204020203" pitchFamily="34" charset="0"/>
            </a:endParaRPr>
          </a:p>
          <a:p>
            <a:pPr algn="ctr"/>
            <a:r>
              <a:rPr lang="en-US" sz="2400" dirty="0" smtClean="0">
                <a:latin typeface="Segoe UI" panose="020B0502040204020203" pitchFamily="34" charset="0"/>
                <a:ea typeface="Segoe UI" panose="020B0502040204020203" pitchFamily="34" charset="0"/>
                <a:cs typeface="Segoe UI" panose="020B0502040204020203" pitchFamily="34" charset="0"/>
              </a:rPr>
              <a:t>February 25, 2016</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4"/>
          <p:cNvSpPr txBox="1">
            <a:spLocks noChangeArrowheads="1"/>
          </p:cNvSpPr>
          <p:nvPr/>
        </p:nvSpPr>
        <p:spPr>
          <a:xfrm>
            <a:off x="293324" y="239370"/>
            <a:ext cx="8534400" cy="1371600"/>
          </a:xfrm>
          <a:prstGeom prst="rect">
            <a:avLst/>
          </a:prstGeom>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u="sng" dirty="0" smtClean="0">
                <a:latin typeface="Segoe UI" panose="020B0502040204020203" pitchFamily="34" charset="0"/>
                <a:cs typeface="Segoe UI" panose="020B0502040204020203" pitchFamily="34" charset="0"/>
              </a:rPr>
              <a:t>How Slow Can You Go?</a:t>
            </a:r>
            <a:r>
              <a:rPr lang="en-US" sz="2800" dirty="0" smtClean="0">
                <a:latin typeface="+mn-lt"/>
              </a:rPr>
              <a:t>:  </a:t>
            </a:r>
            <a:r>
              <a:rPr lang="en-US" sz="3000" dirty="0" smtClean="0">
                <a:latin typeface="+mn-lt"/>
              </a:rPr>
              <a:t>Lease Maintenance Issues and Strategies in a Low Oil Price Environment</a:t>
            </a:r>
            <a:endParaRPr lang="en-US" sz="3000" u="sng" dirty="0" smtClean="0">
              <a:latin typeface="Segoe UI" panose="020B0502040204020203" pitchFamily="34" charset="0"/>
              <a:cs typeface="Segoe UI" panose="020B0502040204020203" pitchFamily="34" charset="0"/>
            </a:endParaRPr>
          </a:p>
        </p:txBody>
      </p:sp>
      <p:grpSp>
        <p:nvGrpSpPr>
          <p:cNvPr id="14" name="Group 13"/>
          <p:cNvGrpSpPr/>
          <p:nvPr/>
        </p:nvGrpSpPr>
        <p:grpSpPr>
          <a:xfrm>
            <a:off x="0" y="6185243"/>
            <a:ext cx="9144000" cy="672757"/>
            <a:chOff x="0" y="6185243"/>
            <a:chExt cx="9144000" cy="672757"/>
          </a:xfrm>
        </p:grpSpPr>
        <p:pic>
          <p:nvPicPr>
            <p:cNvPr id="15" name="Picture 14"/>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233160"/>
              <a:ext cx="3124200" cy="624840"/>
            </a:xfrm>
            <a:prstGeom prst="rect">
              <a:avLst/>
            </a:prstGeom>
          </p:spPr>
        </p:pic>
        <p:cxnSp>
          <p:nvCxnSpPr>
            <p:cNvPr id="17" name="Straight Connector 16"/>
            <p:cNvCxnSpPr/>
            <p:nvPr/>
          </p:nvCxnSpPr>
          <p:spPr>
            <a:xfrm>
              <a:off x="0" y="6185243"/>
              <a:ext cx="9144000" cy="0"/>
            </a:xfrm>
            <a:prstGeom prst="line">
              <a:avLst/>
            </a:prstGeom>
            <a:ln w="63500" cmpd="dbl"/>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26512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164906"/>
            <a:ext cx="8534400" cy="571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WTI Breakeven point: early 2016</a:t>
            </a:r>
          </a:p>
          <a:p>
            <a:pPr>
              <a:lnSpc>
                <a:spcPct val="90000"/>
              </a:lnSpc>
            </a:pPr>
            <a:endParaRPr lang="en-US" dirty="0" smtClean="0">
              <a:latin typeface="Segoe UI"/>
              <a:cs typeface="Segoe UI"/>
            </a:endParaRP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PPQ Part 1</a:t>
            </a:r>
            <a:endParaRPr lang="en-US" sz="4000" dirty="0"/>
          </a:p>
        </p:txBody>
      </p:sp>
      <p:sp>
        <p:nvSpPr>
          <p:cNvPr id="3" name="TextBox 2"/>
          <p:cNvSpPr txBox="1"/>
          <p:nvPr/>
        </p:nvSpPr>
        <p:spPr>
          <a:xfrm>
            <a:off x="1295400" y="5947434"/>
            <a:ext cx="8534400" cy="338554"/>
          </a:xfrm>
          <a:prstGeom prst="rect">
            <a:avLst/>
          </a:prstGeom>
          <a:noFill/>
        </p:spPr>
        <p:txBody>
          <a:bodyPr wrap="square" rtlCol="0">
            <a:spAutoFit/>
          </a:bodyPr>
          <a:lstStyle/>
          <a:p>
            <a:r>
              <a:rPr lang="en-US" sz="1600" dirty="0">
                <a:hlinkClick r:id="rId5"/>
              </a:rPr>
              <a:t>http://</a:t>
            </a:r>
            <a:r>
              <a:rPr lang="en-US" sz="1600" dirty="0" smtClean="0">
                <a:hlinkClick r:id="rId5"/>
              </a:rPr>
              <a:t>oilprice.com/Energy/Crude-Oil/Why-US-Shale-Is-Not-Capitulating-Yet.html</a:t>
            </a:r>
            <a:r>
              <a:rPr lang="en-US" sz="1600" dirty="0" smtClean="0"/>
              <a:t> </a:t>
            </a:r>
            <a:endParaRPr lang="en-US" sz="16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1871003"/>
            <a:ext cx="7434221" cy="4076431"/>
          </a:xfrm>
          <a:prstGeom prst="rect">
            <a:avLst/>
          </a:prstGeom>
        </p:spPr>
      </p:pic>
    </p:spTree>
    <p:extLst>
      <p:ext uri="{BB962C8B-B14F-4D97-AF65-F5344CB8AC3E}">
        <p14:creationId xmlns:p14="http://schemas.microsoft.com/office/powerpoint/2010/main" val="1978445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164906"/>
            <a:ext cx="8534400" cy="571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Downward trend</a:t>
            </a: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PPQ Part 1</a:t>
            </a:r>
            <a:endParaRPr lang="en-US" sz="4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37" y="1814785"/>
            <a:ext cx="7215726" cy="3950410"/>
          </a:xfrm>
          <a:prstGeom prst="rect">
            <a:avLst/>
          </a:prstGeom>
        </p:spPr>
      </p:pic>
      <p:sp>
        <p:nvSpPr>
          <p:cNvPr id="12" name="TextBox 11"/>
          <p:cNvSpPr txBox="1"/>
          <p:nvPr/>
        </p:nvSpPr>
        <p:spPr>
          <a:xfrm>
            <a:off x="629653" y="5942746"/>
            <a:ext cx="8534400" cy="338554"/>
          </a:xfrm>
          <a:prstGeom prst="rect">
            <a:avLst/>
          </a:prstGeom>
          <a:noFill/>
        </p:spPr>
        <p:txBody>
          <a:bodyPr wrap="square" rtlCol="0">
            <a:spAutoFit/>
          </a:bodyPr>
          <a:lstStyle/>
          <a:p>
            <a:r>
              <a:rPr lang="en-US" sz="1600" dirty="0">
                <a:hlinkClick r:id="rId6"/>
              </a:rPr>
              <a:t>http://</a:t>
            </a:r>
            <a:r>
              <a:rPr lang="en-US" sz="1600" dirty="0" smtClean="0">
                <a:hlinkClick r:id="rId6"/>
              </a:rPr>
              <a:t>www.rystadenergy.com/AboutUs/NewsCenter/Newsletters/UsArchive/us-q1-2015</a:t>
            </a:r>
            <a:r>
              <a:rPr lang="en-US" sz="1600" dirty="0" smtClean="0"/>
              <a:t> </a:t>
            </a:r>
            <a:endParaRPr lang="en-US" dirty="0"/>
          </a:p>
        </p:txBody>
      </p:sp>
    </p:spTree>
    <p:extLst>
      <p:ext uri="{BB962C8B-B14F-4D97-AF65-F5344CB8AC3E}">
        <p14:creationId xmlns:p14="http://schemas.microsoft.com/office/powerpoint/2010/main" val="1387580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33153" y="1461315"/>
            <a:ext cx="8534400" cy="34070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dirty="0" smtClean="0">
              <a:latin typeface="Segoe UI"/>
              <a:cs typeface="Segoe UI"/>
            </a:endParaRPr>
          </a:p>
          <a:p>
            <a:pPr>
              <a:lnSpc>
                <a:spcPct val="90000"/>
              </a:lnSpc>
            </a:pPr>
            <a:r>
              <a:rPr lang="en-US" dirty="0" smtClean="0">
                <a:latin typeface="Segoe UI"/>
                <a:cs typeface="Segoe UI"/>
              </a:rPr>
              <a:t>Lower costs</a:t>
            </a:r>
          </a:p>
          <a:p>
            <a:pPr>
              <a:lnSpc>
                <a:spcPct val="90000"/>
              </a:lnSpc>
            </a:pPr>
            <a:r>
              <a:rPr lang="en-US" dirty="0" smtClean="0">
                <a:latin typeface="Segoe UI"/>
                <a:cs typeface="Segoe UI"/>
              </a:rPr>
              <a:t>Sweet spots</a:t>
            </a:r>
          </a:p>
          <a:p>
            <a:pPr>
              <a:lnSpc>
                <a:spcPct val="90000"/>
              </a:lnSpc>
            </a:pPr>
            <a:r>
              <a:rPr lang="en-US" dirty="0" smtClean="0">
                <a:latin typeface="Segoe UI"/>
                <a:cs typeface="Segoe UI"/>
              </a:rPr>
              <a:t>Longer laterals</a:t>
            </a:r>
          </a:p>
          <a:p>
            <a:pPr>
              <a:lnSpc>
                <a:spcPct val="90000"/>
              </a:lnSpc>
            </a:pPr>
            <a:r>
              <a:rPr lang="en-US" dirty="0" smtClean="0">
                <a:latin typeface="Segoe UI"/>
                <a:cs typeface="Segoe UI"/>
              </a:rPr>
              <a:t>Multiple wells from one surface location</a:t>
            </a:r>
          </a:p>
          <a:p>
            <a:pPr>
              <a:lnSpc>
                <a:spcPct val="90000"/>
              </a:lnSpc>
            </a:pPr>
            <a:r>
              <a:rPr lang="en-US" dirty="0" smtClean="0">
                <a:latin typeface="Segoe UI"/>
                <a:cs typeface="Segoe UI"/>
              </a:rPr>
              <a:t>Improved fracking technologies</a:t>
            </a: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Reduction in Breakeven Point</a:t>
            </a:r>
            <a:endParaRPr lang="en-US" sz="4000" dirty="0"/>
          </a:p>
        </p:txBody>
      </p:sp>
    </p:spTree>
    <p:extLst>
      <p:ext uri="{BB962C8B-B14F-4D97-AF65-F5344CB8AC3E}">
        <p14:creationId xmlns:p14="http://schemas.microsoft.com/office/powerpoint/2010/main" val="328395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62048"/>
            <a:ext cx="8534400" cy="4958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Reasonably Prudent Operator Standard</a:t>
            </a:r>
          </a:p>
          <a:p>
            <a:pPr>
              <a:lnSpc>
                <a:spcPct val="90000"/>
              </a:lnSpc>
            </a:pPr>
            <a:endParaRPr lang="en-US" dirty="0" smtClean="0">
              <a:latin typeface="Segoe UI"/>
              <a:cs typeface="Segoe UI"/>
            </a:endParaRPr>
          </a:p>
          <a:p>
            <a:pPr lvl="1">
              <a:lnSpc>
                <a:spcPct val="90000"/>
              </a:lnSpc>
            </a:pPr>
            <a:r>
              <a:rPr lang="en-US" dirty="0" smtClean="0">
                <a:latin typeface="Segoe UI"/>
                <a:cs typeface="Segoe UI"/>
              </a:rPr>
              <a:t>… whether or not, under all the relevant circumstances, a reasonably prudent operator would, for the purpose of making a profit and not merely for speculation, continue to operate a well in the manner in which the well in question was operated.</a:t>
            </a: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PPQ Part 2</a:t>
            </a:r>
            <a:endParaRPr lang="en-US" sz="4000" dirty="0"/>
          </a:p>
        </p:txBody>
      </p:sp>
    </p:spTree>
    <p:extLst>
      <p:ext uri="{BB962C8B-B14F-4D97-AF65-F5344CB8AC3E}">
        <p14:creationId xmlns:p14="http://schemas.microsoft.com/office/powerpoint/2010/main" val="265912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62048"/>
            <a:ext cx="8534400" cy="4958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Is it speculative to hold an unprofitable well </a:t>
            </a:r>
            <a:r>
              <a:rPr lang="en-US" dirty="0" smtClean="0">
                <a:latin typeface="Segoe UI"/>
                <a:cs typeface="Segoe UI"/>
              </a:rPr>
              <a:t>with the </a:t>
            </a:r>
            <a:r>
              <a:rPr lang="en-US" dirty="0" smtClean="0">
                <a:latin typeface="Segoe UI"/>
                <a:cs typeface="Segoe UI"/>
              </a:rPr>
              <a:t>expectation that prices will rise?</a:t>
            </a:r>
          </a:p>
          <a:p>
            <a:pPr>
              <a:lnSpc>
                <a:spcPct val="90000"/>
              </a:lnSpc>
            </a:pPr>
            <a:endParaRPr lang="en-US" dirty="0" smtClean="0">
              <a:latin typeface="Segoe UI"/>
              <a:cs typeface="Segoe UI"/>
            </a:endParaRPr>
          </a:p>
          <a:p>
            <a:pPr>
              <a:lnSpc>
                <a:spcPct val="90000"/>
              </a:lnSpc>
            </a:pPr>
            <a:r>
              <a:rPr lang="en-US" dirty="0" smtClean="0">
                <a:latin typeface="Segoe UI"/>
                <a:cs typeface="Segoe UI"/>
              </a:rPr>
              <a:t>If not, how long can an operator hold?</a:t>
            </a:r>
          </a:p>
          <a:p>
            <a:pPr lvl="1">
              <a:lnSpc>
                <a:spcPct val="90000"/>
              </a:lnSpc>
            </a:pPr>
            <a:r>
              <a:rPr lang="en-US" dirty="0" smtClean="0">
                <a:latin typeface="Segoe UI"/>
                <a:cs typeface="Segoe UI"/>
              </a:rPr>
              <a:t>Reasonable period of time under the circumstances</a:t>
            </a:r>
          </a:p>
          <a:p>
            <a:pPr lvl="1">
              <a:lnSpc>
                <a:spcPct val="90000"/>
              </a:lnSpc>
            </a:pPr>
            <a:r>
              <a:rPr lang="en-US" dirty="0" smtClean="0">
                <a:latin typeface="Segoe UI"/>
                <a:cs typeface="Segoe UI"/>
              </a:rPr>
              <a:t>Courts do not look to any specific time/accounting period to determine profitability</a:t>
            </a:r>
          </a:p>
          <a:p>
            <a:pPr lvl="2">
              <a:lnSpc>
                <a:spcPct val="90000"/>
              </a:lnSpc>
            </a:pPr>
            <a:r>
              <a:rPr lang="en-US" dirty="0" smtClean="0">
                <a:latin typeface="Segoe UI"/>
                <a:cs typeface="Segoe UI"/>
              </a:rPr>
              <a:t>TX cases: more than 8 months; 21 months</a:t>
            </a:r>
          </a:p>
          <a:p>
            <a:pPr marL="914400" lvl="2" indent="0">
              <a:lnSpc>
                <a:spcPct val="90000"/>
              </a:lnSpc>
              <a:buNone/>
            </a:pPr>
            <a:endParaRPr lang="en-US" dirty="0" smtClean="0">
              <a:latin typeface="Segoe UI"/>
              <a:cs typeface="Segoe UI"/>
            </a:endParaRPr>
          </a:p>
          <a:p>
            <a:pPr lvl="1">
              <a:lnSpc>
                <a:spcPct val="90000"/>
              </a:lnSpc>
            </a:pPr>
            <a:endParaRPr lang="en-US" dirty="0" smtClean="0">
              <a:latin typeface="Segoe UI"/>
              <a:cs typeface="Segoe UI"/>
            </a:endParaRP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PPQ Part 2</a:t>
            </a:r>
            <a:endParaRPr lang="en-US" sz="4000" dirty="0"/>
          </a:p>
        </p:txBody>
      </p:sp>
    </p:spTree>
    <p:extLst>
      <p:ext uri="{BB962C8B-B14F-4D97-AF65-F5344CB8AC3E}">
        <p14:creationId xmlns:p14="http://schemas.microsoft.com/office/powerpoint/2010/main" val="2739806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No PPQ?: Savings Clauses</a:t>
            </a:r>
            <a:endParaRPr lang="en-US" dirty="0"/>
          </a:p>
        </p:txBody>
      </p:sp>
      <p:pic>
        <p:nvPicPr>
          <p:cNvPr id="4098" name="Picture 2" descr="http://yinyangmother.com/wp-content/uploads/2013/07/Lif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793" y="2133600"/>
            <a:ext cx="4440414" cy="33289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6400800"/>
            <a:ext cx="9144000" cy="463951"/>
            <a:chOff x="0" y="6394049"/>
            <a:chExt cx="9144000" cy="463951"/>
          </a:xfrm>
        </p:grpSpPr>
        <p:pic>
          <p:nvPicPr>
            <p:cNvPr id="7" name="Picture 6"/>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8" name="Straight Connector 7"/>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83863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335475"/>
            <a:ext cx="8534400" cy="4958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dirty="0" smtClean="0"/>
          </a:p>
          <a:p>
            <a:pPr>
              <a:lnSpc>
                <a:spcPct val="90000"/>
              </a:lnSpc>
            </a:pPr>
            <a:r>
              <a:rPr lang="en-US" dirty="0" smtClean="0"/>
              <a:t>Permits </a:t>
            </a:r>
            <a:r>
              <a:rPr lang="en-US" dirty="0"/>
              <a:t>the lessee of a gas well to shut in the well in return for making payment of a contractually specified amount to the lessor</a:t>
            </a:r>
            <a:r>
              <a:rPr lang="en-US" dirty="0" smtClean="0"/>
              <a:t>.</a:t>
            </a: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Shut In Royalties</a:t>
            </a:r>
            <a:endParaRPr lang="en-US" sz="4000" dirty="0"/>
          </a:p>
        </p:txBody>
      </p:sp>
    </p:spTree>
    <p:extLst>
      <p:ext uri="{BB962C8B-B14F-4D97-AF65-F5344CB8AC3E}">
        <p14:creationId xmlns:p14="http://schemas.microsoft.com/office/powerpoint/2010/main" val="1040378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335475"/>
            <a:ext cx="5029200" cy="4958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dirty="0" smtClean="0"/>
          </a:p>
          <a:p>
            <a:pPr>
              <a:lnSpc>
                <a:spcPct val="90000"/>
              </a:lnSpc>
            </a:pPr>
            <a:r>
              <a:rPr lang="en-US" dirty="0" smtClean="0"/>
              <a:t>Constructive </a:t>
            </a:r>
            <a:r>
              <a:rPr lang="en-US" dirty="0"/>
              <a:t>production</a:t>
            </a:r>
          </a:p>
          <a:p>
            <a:pPr lvl="1">
              <a:lnSpc>
                <a:spcPct val="90000"/>
              </a:lnSpc>
            </a:pPr>
            <a:r>
              <a:rPr lang="en-US" dirty="0" smtClean="0"/>
              <a:t>TX: Strict </a:t>
            </a:r>
            <a:r>
              <a:rPr lang="en-US" dirty="0"/>
              <a:t>compliance </a:t>
            </a:r>
          </a:p>
          <a:p>
            <a:pPr lvl="2">
              <a:lnSpc>
                <a:spcPct val="90000"/>
              </a:lnSpc>
            </a:pPr>
            <a:r>
              <a:rPr lang="en-US" dirty="0"/>
              <a:t>Timely</a:t>
            </a:r>
          </a:p>
          <a:p>
            <a:pPr lvl="2">
              <a:lnSpc>
                <a:spcPct val="90000"/>
              </a:lnSpc>
            </a:pPr>
            <a:r>
              <a:rPr lang="en-US" dirty="0"/>
              <a:t>Right amount</a:t>
            </a:r>
          </a:p>
          <a:p>
            <a:pPr lvl="2">
              <a:lnSpc>
                <a:spcPct val="90000"/>
              </a:lnSpc>
            </a:pPr>
            <a:r>
              <a:rPr lang="en-US" dirty="0"/>
              <a:t>To the right entity</a:t>
            </a:r>
          </a:p>
          <a:p>
            <a:pPr lvl="3">
              <a:lnSpc>
                <a:spcPct val="90000"/>
              </a:lnSpc>
            </a:pPr>
            <a:r>
              <a:rPr lang="en-US" dirty="0"/>
              <a:t>Payment to original Lessor rather than Lessor’s successor in interest after conveyance of the minerals and notice thereof to Lessee terminated lease</a:t>
            </a: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Shut In Royalties</a:t>
            </a:r>
            <a:endParaRPr lang="en-US" sz="4000" dirty="0"/>
          </a:p>
        </p:txBody>
      </p:sp>
      <p:pic>
        <p:nvPicPr>
          <p:cNvPr id="5122" name="Picture 2" descr="https://upload.wikimedia.org/wikipedia/commons/thumb/3/35/Texas_flag_map.svg/2000px-Texas_flag_map.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981200"/>
            <a:ext cx="3330358" cy="325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193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335475"/>
            <a:ext cx="8534400" cy="4958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Compare OK: </a:t>
            </a:r>
            <a:r>
              <a:rPr lang="en-US" dirty="0" smtClean="0">
                <a:latin typeface="Segoe UI"/>
                <a:cs typeface="Segoe UI"/>
              </a:rPr>
              <a:t>Not a substitute for production</a:t>
            </a:r>
          </a:p>
          <a:p>
            <a:pPr lvl="1">
              <a:lnSpc>
                <a:spcPct val="90000"/>
              </a:lnSpc>
            </a:pPr>
            <a:r>
              <a:rPr lang="en-US" dirty="0" smtClean="0">
                <a:latin typeface="Segoe UI"/>
                <a:cs typeface="Segoe UI"/>
              </a:rPr>
              <a:t>Compensation/royalty provision</a:t>
            </a:r>
          </a:p>
          <a:p>
            <a:pPr lvl="1">
              <a:lnSpc>
                <a:spcPct val="90000"/>
              </a:lnSpc>
            </a:pPr>
            <a:r>
              <a:rPr lang="en-US" dirty="0" smtClean="0">
                <a:latin typeface="Segoe UI"/>
                <a:cs typeface="Segoe UI"/>
              </a:rPr>
              <a:t>Lease will not automatically terminate, only breach of a lease covenant</a:t>
            </a:r>
            <a:endParaRPr lang="en-US" dirty="0">
              <a:latin typeface="Segoe UI"/>
              <a:cs typeface="Segoe UI"/>
            </a:endParaRPr>
          </a:p>
          <a:p>
            <a:pPr>
              <a:lnSpc>
                <a:spcPct val="90000"/>
              </a:lnSpc>
            </a:pPr>
            <a:endParaRPr lang="en-US" dirty="0">
              <a:latin typeface="Segoe UI"/>
              <a:cs typeface="Segoe UI"/>
            </a:endParaRPr>
          </a:p>
          <a:p>
            <a:pPr lvl="3">
              <a:lnSpc>
                <a:spcPct val="90000"/>
              </a:lnSpc>
            </a:pPr>
            <a:endParaRPr lang="en-US" dirty="0" smtClean="0"/>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Shut In Royalties</a:t>
            </a:r>
            <a:endParaRPr lang="en-US" sz="4000" dirty="0"/>
          </a:p>
        </p:txBody>
      </p:sp>
      <p:pic>
        <p:nvPicPr>
          <p:cNvPr id="1026" name="Picture 2" descr="http://www.phonebookoftheworld.com/usa/oklahoma/mapofoklahom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8020" y="3657600"/>
            <a:ext cx="4147959" cy="223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7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335475"/>
            <a:ext cx="8534400" cy="4958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dirty="0" smtClean="0"/>
          </a:p>
          <a:p>
            <a:pPr>
              <a:lnSpc>
                <a:spcPct val="90000"/>
              </a:lnSpc>
            </a:pPr>
            <a:r>
              <a:rPr lang="en-US" dirty="0" smtClean="0"/>
              <a:t>Compare LA:  It depends</a:t>
            </a:r>
          </a:p>
          <a:p>
            <a:pPr lvl="1"/>
            <a:r>
              <a:rPr lang="en-US" dirty="0"/>
              <a:t>Shut in payments classified as either royalty or </a:t>
            </a:r>
            <a:r>
              <a:rPr lang="en-US" dirty="0" smtClean="0"/>
              <a:t>rental, depending on lease form</a:t>
            </a:r>
            <a:endParaRPr lang="en-US" dirty="0"/>
          </a:p>
          <a:p>
            <a:pPr lvl="1"/>
            <a:r>
              <a:rPr lang="en-US" dirty="0"/>
              <a:t>Payee?</a:t>
            </a:r>
          </a:p>
          <a:p>
            <a:pPr lvl="1"/>
            <a:r>
              <a:rPr lang="en-US" dirty="0"/>
              <a:t>Time for payment?</a:t>
            </a:r>
          </a:p>
          <a:p>
            <a:pPr lvl="1"/>
            <a:r>
              <a:rPr lang="en-US" dirty="0"/>
              <a:t>Consequences for failure to pay?</a:t>
            </a:r>
          </a:p>
          <a:p>
            <a:pPr lvl="1">
              <a:lnSpc>
                <a:spcPct val="90000"/>
              </a:lnSpc>
            </a:pPr>
            <a:endParaRPr lang="en-US" dirty="0">
              <a:latin typeface="Segoe UI"/>
              <a:cs typeface="Segoe UI"/>
            </a:endParaRPr>
          </a:p>
          <a:p>
            <a:pPr lvl="3">
              <a:lnSpc>
                <a:spcPct val="90000"/>
              </a:lnSpc>
            </a:pPr>
            <a:endParaRPr lang="en-US" dirty="0" smtClean="0"/>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Shut In Payments</a:t>
            </a:r>
            <a:endParaRPr lang="en-US" sz="4000" dirty="0"/>
          </a:p>
        </p:txBody>
      </p:sp>
      <p:pic>
        <p:nvPicPr>
          <p:cNvPr id="4098" name="Picture 2" descr="http://www.louisiana-map.org/louisiana-road-map.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885" y="3124200"/>
            <a:ext cx="2824162" cy="263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13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p:txBody>
          <a:bodyPr>
            <a:normAutofit fontScale="90000"/>
          </a:bodyPr>
          <a:lstStyle/>
          <a:p>
            <a:r>
              <a:rPr lang="en-US" dirty="0" smtClean="0"/>
              <a:t>Drilled but Uncompleted Wells (DUC)</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8144" y="1093579"/>
            <a:ext cx="4687712" cy="5013700"/>
          </a:xfrm>
          <a:prstGeom prst="rect">
            <a:avLst/>
          </a:prstGeom>
        </p:spPr>
      </p:pic>
      <p:sp>
        <p:nvSpPr>
          <p:cNvPr id="4" name="TextBox 3"/>
          <p:cNvSpPr txBox="1"/>
          <p:nvPr/>
        </p:nvSpPr>
        <p:spPr>
          <a:xfrm>
            <a:off x="76200" y="6123801"/>
            <a:ext cx="8991600" cy="276999"/>
          </a:xfrm>
          <a:prstGeom prst="rect">
            <a:avLst/>
          </a:prstGeom>
          <a:noFill/>
        </p:spPr>
        <p:txBody>
          <a:bodyPr wrap="square" rtlCol="0">
            <a:spAutoFit/>
          </a:bodyPr>
          <a:lstStyle/>
          <a:p>
            <a:r>
              <a:rPr lang="en-US" sz="1200" dirty="0">
                <a:hlinkClick r:id="rId6"/>
              </a:rPr>
              <a:t>http://</a:t>
            </a:r>
            <a:r>
              <a:rPr lang="en-US" sz="1200" dirty="0" smtClean="0">
                <a:hlinkClick r:id="rId6"/>
              </a:rPr>
              <a:t>www.bloomberg.com/news/articles/2015-04-23/u-s-shale-fracklog-triples-as-drillers-keep-oil-out-of-market-i8u004xl</a:t>
            </a:r>
            <a:r>
              <a:rPr lang="en-US" sz="1200" dirty="0" smtClean="0"/>
              <a:t> (April 23, 2015)</a:t>
            </a:r>
            <a:endParaRPr lang="en-US" sz="1200" dirty="0"/>
          </a:p>
        </p:txBody>
      </p:sp>
    </p:spTree>
    <p:extLst>
      <p:ext uri="{BB962C8B-B14F-4D97-AF65-F5344CB8AC3E}">
        <p14:creationId xmlns:p14="http://schemas.microsoft.com/office/powerpoint/2010/main" val="131453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335475"/>
            <a:ext cx="8534400" cy="4958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Well must be capable of PPQ</a:t>
            </a:r>
          </a:p>
          <a:p>
            <a:pPr lvl="1">
              <a:lnSpc>
                <a:spcPct val="90000"/>
              </a:lnSpc>
            </a:pPr>
            <a:r>
              <a:rPr lang="en-US" dirty="0" smtClean="0">
                <a:latin typeface="Segoe UI"/>
                <a:cs typeface="Segoe UI"/>
              </a:rPr>
              <a:t>Can be turned “on” and begin flowing without additional equipment or repair</a:t>
            </a:r>
          </a:p>
          <a:p>
            <a:pPr lvl="1">
              <a:lnSpc>
                <a:spcPct val="90000"/>
              </a:lnSpc>
            </a:pPr>
            <a:endParaRPr lang="en-US" dirty="0" smtClean="0">
              <a:latin typeface="Segoe UI"/>
              <a:cs typeface="Segoe UI"/>
            </a:endParaRP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Shut In Royalties</a:t>
            </a:r>
            <a:endParaRPr lang="en-US" sz="4000" dirty="0"/>
          </a:p>
        </p:txBody>
      </p:sp>
      <p:pic>
        <p:nvPicPr>
          <p:cNvPr id="3" name="Picture 2"/>
          <p:cNvPicPr>
            <a:picLocks noChangeAspect="1"/>
          </p:cNvPicPr>
          <p:nvPr/>
        </p:nvPicPr>
        <p:blipFill>
          <a:blip r:embed="rId5"/>
          <a:stretch>
            <a:fillRect/>
          </a:stretch>
        </p:blipFill>
        <p:spPr>
          <a:xfrm>
            <a:off x="2733675" y="3124200"/>
            <a:ext cx="3676650" cy="2752725"/>
          </a:xfrm>
          <a:prstGeom prst="rect">
            <a:avLst/>
          </a:prstGeom>
        </p:spPr>
      </p:pic>
    </p:spTree>
    <p:extLst>
      <p:ext uri="{BB962C8B-B14F-4D97-AF65-F5344CB8AC3E}">
        <p14:creationId xmlns:p14="http://schemas.microsoft.com/office/powerpoint/2010/main" val="1827554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335475"/>
            <a:ext cx="8534400" cy="4958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dirty="0" smtClean="0"/>
          </a:p>
          <a:p>
            <a:pPr>
              <a:lnSpc>
                <a:spcPct val="90000"/>
              </a:lnSpc>
            </a:pPr>
            <a:r>
              <a:rPr lang="en-US" dirty="0" smtClean="0"/>
              <a:t>Well must be capable of PPQ</a:t>
            </a:r>
          </a:p>
          <a:p>
            <a:pPr lvl="1">
              <a:lnSpc>
                <a:spcPct val="90000"/>
              </a:lnSpc>
            </a:pPr>
            <a:r>
              <a:rPr lang="en-US" dirty="0" smtClean="0">
                <a:latin typeface="Segoe UI"/>
                <a:cs typeface="Segoe UI"/>
              </a:rPr>
              <a:t>Marketable </a:t>
            </a:r>
            <a:r>
              <a:rPr lang="en-US" u="sng" dirty="0" smtClean="0">
                <a:latin typeface="Segoe UI"/>
                <a:cs typeface="Segoe UI"/>
              </a:rPr>
              <a:t>quantity</a:t>
            </a:r>
            <a:r>
              <a:rPr lang="en-US" dirty="0" smtClean="0">
                <a:latin typeface="Segoe UI"/>
                <a:cs typeface="Segoe UI"/>
              </a:rPr>
              <a:t> </a:t>
            </a:r>
            <a:r>
              <a:rPr lang="en-US" dirty="0">
                <a:latin typeface="Segoe UI"/>
                <a:cs typeface="Segoe UI"/>
              </a:rPr>
              <a:t>vs. quality</a:t>
            </a:r>
          </a:p>
          <a:p>
            <a:pPr lvl="1">
              <a:lnSpc>
                <a:spcPct val="90000"/>
              </a:lnSpc>
            </a:pPr>
            <a:r>
              <a:rPr lang="en-US" dirty="0">
                <a:latin typeface="Segoe UI"/>
                <a:cs typeface="Segoe UI"/>
              </a:rPr>
              <a:t>Un-fracked well?</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Shut In Royalties</a:t>
            </a:r>
            <a:endParaRPr lang="en-US" sz="4000" dirty="0"/>
          </a:p>
        </p:txBody>
      </p:sp>
    </p:spTree>
    <p:extLst>
      <p:ext uri="{BB962C8B-B14F-4D97-AF65-F5344CB8AC3E}">
        <p14:creationId xmlns:p14="http://schemas.microsoft.com/office/powerpoint/2010/main" val="1771253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335475"/>
            <a:ext cx="8534400" cy="21697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Can you shut in a well because of a depressed market?</a:t>
            </a:r>
          </a:p>
          <a:p>
            <a:pPr lvl="1">
              <a:lnSpc>
                <a:spcPct val="90000"/>
              </a:lnSpc>
            </a:pPr>
            <a:r>
              <a:rPr lang="en-US" sz="2400" dirty="0" smtClean="0"/>
              <a:t>Lease form; would a Reasonably Prudent Operator shut in?</a:t>
            </a:r>
          </a:p>
          <a:p>
            <a:pPr lvl="1">
              <a:lnSpc>
                <a:spcPct val="90000"/>
              </a:lnSpc>
            </a:pPr>
            <a:r>
              <a:rPr lang="en-US" sz="2400" dirty="0"/>
              <a:t>If at any time after the expiration of the primary term of a lease </a:t>
            </a:r>
            <a:r>
              <a:rPr lang="en-US" sz="2400" dirty="0" smtClean="0"/>
              <a:t>that . . . Oil </a:t>
            </a:r>
            <a:r>
              <a:rPr lang="en-US" sz="2400" dirty="0"/>
              <a:t>or Gas is not being produced for lack of suitable production facilities </a:t>
            </a:r>
            <a:r>
              <a:rPr lang="en-US" sz="2400" dirty="0" smtClean="0"/>
              <a:t>. . . </a:t>
            </a:r>
            <a:r>
              <a:rPr lang="en-US" sz="2400" b="1" dirty="0" smtClean="0">
                <a:solidFill>
                  <a:srgbClr val="FF0000"/>
                </a:solidFill>
              </a:rPr>
              <a:t>or </a:t>
            </a:r>
            <a:r>
              <a:rPr lang="en-US" sz="2400" b="1" dirty="0">
                <a:solidFill>
                  <a:srgbClr val="FF0000"/>
                </a:solidFill>
              </a:rPr>
              <a:t>lack of a suitable </a:t>
            </a:r>
            <a:r>
              <a:rPr lang="en-US" sz="2400" b="1" dirty="0" smtClean="0">
                <a:solidFill>
                  <a:srgbClr val="FF0000"/>
                </a:solidFill>
              </a:rPr>
              <a:t>market</a:t>
            </a:r>
            <a:r>
              <a:rPr lang="en-US" sz="2400" dirty="0" smtClean="0"/>
              <a:t>…</a:t>
            </a:r>
            <a:endParaRPr lang="en-US" sz="2400" dirty="0"/>
          </a:p>
          <a:p>
            <a:pPr>
              <a:lnSpc>
                <a:spcPct val="90000"/>
              </a:lnSpc>
            </a:pPr>
            <a:endParaRPr lang="en-US" dirty="0" smtClean="0">
              <a:latin typeface="Segoe UI"/>
              <a:cs typeface="Segoe UI"/>
            </a:endParaRPr>
          </a:p>
          <a:p>
            <a:pPr>
              <a:lnSpc>
                <a:spcPct val="90000"/>
              </a:lnSpc>
            </a:pPr>
            <a:endParaRPr lang="en-US" dirty="0" smtClean="0">
              <a:latin typeface="Segoe UI"/>
              <a:cs typeface="Segoe UI"/>
            </a:endParaRP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dirty="0" smtClean="0"/>
              <a:t>Shut Ins vs. Depressed Market</a:t>
            </a:r>
            <a:endParaRPr lang="en-US" sz="4000" dirty="0"/>
          </a:p>
        </p:txBody>
      </p:sp>
      <p:pic>
        <p:nvPicPr>
          <p:cNvPr id="2050" name="Picture 2" descr="http://www.infomine.com/ChartsAndData/GraphEngine.ashx?z=f&amp;gf=110558.USD.mmBTU&amp;dr=5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48" y="3340484"/>
            <a:ext cx="4182982" cy="29878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24400" y="5794521"/>
            <a:ext cx="4572000" cy="492443"/>
          </a:xfrm>
          <a:prstGeom prst="rect">
            <a:avLst/>
          </a:prstGeom>
        </p:spPr>
        <p:txBody>
          <a:bodyPr>
            <a:spAutoFit/>
          </a:bodyPr>
          <a:lstStyle/>
          <a:p>
            <a:r>
              <a:rPr lang="en-US" sz="1300" dirty="0">
                <a:hlinkClick r:id="rId6"/>
              </a:rPr>
              <a:t>http://www.infomine.com/investment/metal-prices/natural-gas/5-year</a:t>
            </a:r>
            <a:r>
              <a:rPr lang="en-US" sz="1300" dirty="0" smtClean="0">
                <a:hlinkClick r:id="rId6"/>
              </a:rPr>
              <a:t>/</a:t>
            </a:r>
            <a:r>
              <a:rPr lang="en-US" sz="1300" dirty="0" smtClean="0"/>
              <a:t> </a:t>
            </a:r>
            <a:endParaRPr lang="en-US" sz="1300" dirty="0"/>
          </a:p>
        </p:txBody>
      </p:sp>
    </p:spTree>
    <p:extLst>
      <p:ext uri="{BB962C8B-B14F-4D97-AF65-F5344CB8AC3E}">
        <p14:creationId xmlns:p14="http://schemas.microsoft.com/office/powerpoint/2010/main" val="806710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Continuous Operations</a:t>
            </a:r>
            <a:endParaRPr lang="en-US" sz="4000" dirty="0"/>
          </a:p>
        </p:txBody>
      </p:sp>
      <p:pic>
        <p:nvPicPr>
          <p:cNvPr id="1030" name="Picture 6" descr="http://shop.australiangeographic.com.au/media/catalog/product/cache/3/image/540x/9df78eab33525d08d6e5fb8d27136e95/B/E/BEBN-duncan-the-drinking-bird-outbox-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562" y="2286000"/>
            <a:ext cx="2936875" cy="29368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6400800"/>
            <a:ext cx="9144000" cy="463951"/>
            <a:chOff x="0" y="6394049"/>
            <a:chExt cx="9144000" cy="463951"/>
          </a:xfrm>
        </p:grpSpPr>
        <p:pic>
          <p:nvPicPr>
            <p:cNvPr id="5" name="Picture 4"/>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6" name="Straight Connector 5"/>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6374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r>
              <a:rPr lang="en-US" sz="4000" dirty="0" smtClean="0"/>
              <a:t>Continuous Operations</a:t>
            </a:r>
            <a:endParaRPr lang="en-US" sz="4000" dirty="0"/>
          </a:p>
        </p:txBody>
      </p:sp>
      <p:sp>
        <p:nvSpPr>
          <p:cNvPr id="11" name="Rectangle 3"/>
          <p:cNvSpPr txBox="1">
            <a:spLocks noChangeArrowheads="1"/>
          </p:cNvSpPr>
          <p:nvPr/>
        </p:nvSpPr>
        <p:spPr>
          <a:xfrm>
            <a:off x="304800" y="1794643"/>
            <a:ext cx="85344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“Operations” </a:t>
            </a:r>
            <a:r>
              <a:rPr lang="en-US" dirty="0"/>
              <a:t>for drilling or reworking a well </a:t>
            </a:r>
            <a:r>
              <a:rPr lang="en-US" dirty="0" smtClean="0"/>
              <a:t>are substitute for PPQ</a:t>
            </a:r>
          </a:p>
          <a:p>
            <a:pPr lvl="1">
              <a:lnSpc>
                <a:spcPct val="90000"/>
              </a:lnSpc>
            </a:pPr>
            <a:r>
              <a:rPr lang="en-US" dirty="0" smtClean="0">
                <a:latin typeface="Segoe UI"/>
                <a:cs typeface="Segoe UI"/>
              </a:rPr>
              <a:t>Clauses are construed liberally</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Tree>
    <p:extLst>
      <p:ext uri="{BB962C8B-B14F-4D97-AF65-F5344CB8AC3E}">
        <p14:creationId xmlns:p14="http://schemas.microsoft.com/office/powerpoint/2010/main" val="4294776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r>
              <a:rPr lang="en-US" sz="4000" dirty="0" smtClean="0"/>
              <a:t>Levels of Scrutiny</a:t>
            </a:r>
            <a:endParaRPr lang="en-US" sz="4000" dirty="0"/>
          </a:p>
        </p:txBody>
      </p:sp>
      <p:sp>
        <p:nvSpPr>
          <p:cNvPr id="11" name="Rectangle 3"/>
          <p:cNvSpPr txBox="1">
            <a:spLocks noChangeArrowheads="1"/>
          </p:cNvSpPr>
          <p:nvPr/>
        </p:nvSpPr>
        <p:spPr>
          <a:xfrm>
            <a:off x="304800" y="1594069"/>
            <a:ext cx="8534400" cy="4839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None/>
            </a:pPr>
            <a:endParaRPr lang="en-US" dirty="0" smtClean="0">
              <a:latin typeface="Segoe UI" panose="020B0502040204020203" pitchFamily="34" charset="0"/>
              <a:cs typeface="Segoe UI" panose="020B0502040204020203" pitchFamily="34" charset="0"/>
            </a:endParaRPr>
          </a:p>
          <a:p>
            <a:pPr marL="457200" lvl="1" indent="0">
              <a:lnSpc>
                <a:spcPct val="90000"/>
              </a:lnSpc>
              <a:buNone/>
            </a:pPr>
            <a:r>
              <a:rPr lang="en-US" dirty="0" smtClean="0"/>
              <a:t>	</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
        <p:nvSpPr>
          <p:cNvPr id="12" name="Rectangle 3"/>
          <p:cNvSpPr txBox="1">
            <a:spLocks noChangeArrowheads="1"/>
          </p:cNvSpPr>
          <p:nvPr/>
        </p:nvSpPr>
        <p:spPr>
          <a:xfrm>
            <a:off x="457200" y="1746469"/>
            <a:ext cx="8534400" cy="4839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Operations</a:t>
            </a:r>
          </a:p>
          <a:p>
            <a:pPr lvl="1">
              <a:lnSpc>
                <a:spcPct val="90000"/>
              </a:lnSpc>
            </a:pPr>
            <a:r>
              <a:rPr lang="en-US" dirty="0" smtClean="0">
                <a:latin typeface="Segoe UI"/>
                <a:cs typeface="Segoe UI"/>
              </a:rPr>
              <a:t>Lowest</a:t>
            </a:r>
          </a:p>
          <a:p>
            <a:pPr>
              <a:lnSpc>
                <a:spcPct val="90000"/>
              </a:lnSpc>
            </a:pPr>
            <a:r>
              <a:rPr lang="en-US" dirty="0" smtClean="0">
                <a:latin typeface="Segoe UI"/>
                <a:cs typeface="Segoe UI"/>
              </a:rPr>
              <a:t>Drilling Operations</a:t>
            </a:r>
          </a:p>
          <a:p>
            <a:pPr lvl="1">
              <a:lnSpc>
                <a:spcPct val="90000"/>
              </a:lnSpc>
            </a:pPr>
            <a:r>
              <a:rPr lang="en-US" dirty="0" smtClean="0">
                <a:latin typeface="Segoe UI"/>
                <a:cs typeface="Segoe UI"/>
              </a:rPr>
              <a:t>Middle</a:t>
            </a:r>
          </a:p>
          <a:p>
            <a:pPr>
              <a:lnSpc>
                <a:spcPct val="90000"/>
              </a:lnSpc>
            </a:pPr>
            <a:r>
              <a:rPr lang="en-US" dirty="0" smtClean="0">
                <a:latin typeface="Segoe UI"/>
                <a:cs typeface="Segoe UI"/>
              </a:rPr>
              <a:t>Actual Drilling Operations</a:t>
            </a:r>
          </a:p>
          <a:p>
            <a:pPr lvl="1">
              <a:lnSpc>
                <a:spcPct val="90000"/>
              </a:lnSpc>
            </a:pPr>
            <a:r>
              <a:rPr lang="en-US" dirty="0" smtClean="0">
                <a:latin typeface="Segoe UI"/>
                <a:cs typeface="Segoe UI"/>
              </a:rPr>
              <a:t>Highest</a:t>
            </a:r>
            <a:endParaRPr lang="en-US" dirty="0" smtClean="0"/>
          </a:p>
          <a:p>
            <a:pPr marL="457200" lvl="1" indent="0">
              <a:lnSpc>
                <a:spcPct val="90000"/>
              </a:lnSpc>
              <a:buNone/>
            </a:pPr>
            <a:endParaRPr lang="en-US" dirty="0" smtClean="0">
              <a:latin typeface="Segoe UI" panose="020B0502040204020203" pitchFamily="34" charset="0"/>
              <a:cs typeface="Segoe UI" panose="020B0502040204020203" pitchFamily="34" charset="0"/>
            </a:endParaRPr>
          </a:p>
          <a:p>
            <a:pPr marL="457200" lvl="1" indent="0">
              <a:lnSpc>
                <a:spcPct val="90000"/>
              </a:lnSpc>
              <a:buNone/>
            </a:pPr>
            <a:r>
              <a:rPr lang="en-US" dirty="0" smtClean="0"/>
              <a:t>	</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Tree>
    <p:extLst>
      <p:ext uri="{BB962C8B-B14F-4D97-AF65-F5344CB8AC3E}">
        <p14:creationId xmlns:p14="http://schemas.microsoft.com/office/powerpoint/2010/main" val="2955775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pPr>
              <a:lnSpc>
                <a:spcPct val="90000"/>
              </a:lnSpc>
            </a:pPr>
            <a:r>
              <a:rPr lang="en-US" sz="4000" dirty="0"/>
              <a:t>What “operations” are sufficient?</a:t>
            </a:r>
          </a:p>
        </p:txBody>
      </p:sp>
      <p:sp>
        <p:nvSpPr>
          <p:cNvPr id="11" name="Rectangle 3"/>
          <p:cNvSpPr txBox="1">
            <a:spLocks noChangeArrowheads="1"/>
          </p:cNvSpPr>
          <p:nvPr/>
        </p:nvSpPr>
        <p:spPr>
          <a:xfrm>
            <a:off x="304800" y="1612728"/>
            <a:ext cx="8534400" cy="480459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latin typeface="Segoe UI" panose="020B0502040204020203" pitchFamily="34" charset="0"/>
                <a:cs typeface="Segoe UI" panose="020B0502040204020203" pitchFamily="34" charset="0"/>
              </a:rPr>
              <a:t>Putting up part of an oil derrick, beginning work on a well to be used to supply water for drilling, and setting a joint of surface casing?</a:t>
            </a:r>
          </a:p>
          <a:p>
            <a:pPr marL="0" indent="0">
              <a:lnSpc>
                <a:spcPct val="90000"/>
              </a:lnSpc>
              <a:buNone/>
            </a:pPr>
            <a:endParaRPr lang="en-US" sz="2800" dirty="0" smtClean="0">
              <a:latin typeface="Segoe UI" panose="020B0502040204020203" pitchFamily="34" charset="0"/>
              <a:cs typeface="Segoe UI" panose="020B0502040204020203" pitchFamily="34" charset="0"/>
            </a:endParaRPr>
          </a:p>
          <a:p>
            <a:pPr>
              <a:lnSpc>
                <a:spcPct val="90000"/>
              </a:lnSpc>
            </a:pPr>
            <a:r>
              <a:rPr lang="en-US" sz="2800" dirty="0" smtClean="0">
                <a:latin typeface="Segoe UI" panose="020B0502040204020203" pitchFamily="34" charset="0"/>
                <a:cs typeface="Segoe UI" panose="020B0502040204020203" pitchFamily="34" charset="0"/>
              </a:rPr>
              <a:t>Putting in a road/constructing drilling pad?</a:t>
            </a:r>
          </a:p>
          <a:p>
            <a:pPr marL="0" indent="0">
              <a:lnSpc>
                <a:spcPct val="90000"/>
              </a:lnSpc>
              <a:buNone/>
            </a:pPr>
            <a:endParaRPr lang="en-US" sz="2800" dirty="0" smtClean="0">
              <a:latin typeface="Segoe UI" panose="020B0502040204020203" pitchFamily="34" charset="0"/>
              <a:cs typeface="Segoe UI" panose="020B0502040204020203" pitchFamily="34" charset="0"/>
            </a:endParaRPr>
          </a:p>
          <a:p>
            <a:pPr>
              <a:lnSpc>
                <a:spcPct val="90000"/>
              </a:lnSpc>
            </a:pPr>
            <a:r>
              <a:rPr lang="en-US" sz="2800" dirty="0" smtClean="0">
                <a:latin typeface="Segoe UI" panose="020B0502040204020203" pitchFamily="34" charset="0"/>
                <a:cs typeface="Segoe UI" panose="020B0502040204020203" pitchFamily="34" charset="0"/>
              </a:rPr>
              <a:t>Beginning a survey the day before end of PT and putting a stake in the ground on the last day?</a:t>
            </a:r>
          </a:p>
          <a:p>
            <a:pPr marL="0" indent="0">
              <a:lnSpc>
                <a:spcPct val="90000"/>
              </a:lnSpc>
              <a:buNone/>
            </a:pPr>
            <a:endParaRPr lang="en-US" sz="2800" dirty="0" smtClean="0">
              <a:latin typeface="Segoe UI" panose="020B0502040204020203" pitchFamily="34" charset="0"/>
              <a:cs typeface="Segoe UI" panose="020B0502040204020203" pitchFamily="34" charset="0"/>
            </a:endParaRPr>
          </a:p>
          <a:p>
            <a:pPr>
              <a:lnSpc>
                <a:spcPct val="90000"/>
              </a:lnSpc>
            </a:pPr>
            <a:r>
              <a:rPr lang="en-US" sz="2800" dirty="0" smtClean="0">
                <a:latin typeface="Segoe UI" panose="020B0502040204020203" pitchFamily="34" charset="0"/>
                <a:cs typeface="Segoe UI" panose="020B0502040204020203" pitchFamily="34" charset="0"/>
              </a:rPr>
              <a:t>Obtaining a drilling permit from RRC?</a:t>
            </a:r>
          </a:p>
          <a:p>
            <a:pPr lvl="1">
              <a:lnSpc>
                <a:spcPct val="90000"/>
              </a:lnSpc>
            </a:pPr>
            <a:r>
              <a:rPr lang="en-US" dirty="0" smtClean="0">
                <a:latin typeface="Segoe UI" panose="020B0502040204020203" pitchFamily="34" charset="0"/>
                <a:cs typeface="Segoe UI" panose="020B0502040204020203" pitchFamily="34" charset="0"/>
              </a:rPr>
              <a:t>No, </a:t>
            </a:r>
            <a:r>
              <a:rPr lang="en-US" b="1" u="sng" dirty="0" smtClean="0">
                <a:latin typeface="Segoe UI" panose="020B0502040204020203" pitchFamily="34" charset="0"/>
                <a:cs typeface="Segoe UI" panose="020B0502040204020203" pitchFamily="34" charset="0"/>
              </a:rPr>
              <a:t>physical</a:t>
            </a:r>
            <a:r>
              <a:rPr lang="en-US" dirty="0" smtClean="0">
                <a:latin typeface="Segoe UI" panose="020B0502040204020203" pitchFamily="34" charset="0"/>
                <a:cs typeface="Segoe UI" panose="020B0502040204020203" pitchFamily="34" charset="0"/>
              </a:rPr>
              <a:t> activity is required</a:t>
            </a:r>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598809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r>
              <a:rPr lang="en-US" sz="4000" dirty="0" smtClean="0"/>
              <a:t>Is physical activity alone sufficient?</a:t>
            </a:r>
            <a:endParaRPr lang="en-US" sz="4000" dirty="0"/>
          </a:p>
        </p:txBody>
      </p:sp>
      <p:sp>
        <p:nvSpPr>
          <p:cNvPr id="11" name="Rectangle 3"/>
          <p:cNvSpPr txBox="1">
            <a:spLocks noChangeArrowheads="1"/>
          </p:cNvSpPr>
          <p:nvPr/>
        </p:nvSpPr>
        <p:spPr>
          <a:xfrm>
            <a:off x="304800" y="1417638"/>
            <a:ext cx="8534400" cy="46061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latin typeface="Segoe UI" panose="020B0502040204020203" pitchFamily="34" charset="0"/>
                <a:cs typeface="Segoe UI" panose="020B0502040204020203" pitchFamily="34" charset="0"/>
              </a:rPr>
              <a:t>What if physical operations are being performed while evaluating results from a nearby well and attempting to obtain financing?</a:t>
            </a:r>
          </a:p>
          <a:p>
            <a:pPr>
              <a:lnSpc>
                <a:spcPct val="90000"/>
              </a:lnSpc>
            </a:pPr>
            <a:r>
              <a:rPr lang="en-US" sz="2800" dirty="0" smtClean="0">
                <a:latin typeface="Segoe UI" panose="020B0502040204020203" pitchFamily="34" charset="0"/>
                <a:cs typeface="Segoe UI" panose="020B0502040204020203" pitchFamily="34" charset="0"/>
              </a:rPr>
              <a:t>Must </a:t>
            </a:r>
            <a:r>
              <a:rPr lang="en-US" sz="2800" b="1" dirty="0" smtClean="0">
                <a:latin typeface="Segoe UI" panose="020B0502040204020203" pitchFamily="34" charset="0"/>
                <a:cs typeface="Segoe UI" panose="020B0502040204020203" pitchFamily="34" charset="0"/>
              </a:rPr>
              <a:t>INTEND</a:t>
            </a:r>
            <a:r>
              <a:rPr lang="en-US" sz="2800" dirty="0" smtClean="0">
                <a:latin typeface="Segoe UI" panose="020B0502040204020203" pitchFamily="34" charset="0"/>
                <a:cs typeface="Segoe UI" panose="020B0502040204020203" pitchFamily="34" charset="0"/>
              </a:rPr>
              <a:t> (in good </a:t>
            </a:r>
            <a:r>
              <a:rPr lang="en-US" sz="2800" dirty="0" smtClean="0">
                <a:latin typeface="Segoe UI" panose="020B0502040204020203" pitchFamily="34" charset="0"/>
                <a:cs typeface="Segoe UI" panose="020B0502040204020203" pitchFamily="34" charset="0"/>
              </a:rPr>
              <a:t>faith</a:t>
            </a:r>
            <a:r>
              <a:rPr lang="en-US" sz="2800" dirty="0" smtClean="0">
                <a:latin typeface="Segoe UI" panose="020B0502040204020203" pitchFamily="34" charset="0"/>
                <a:cs typeface="Segoe UI" panose="020B0502040204020203" pitchFamily="34" charset="0"/>
              </a:rPr>
              <a:t>) to complete a </a:t>
            </a:r>
            <a:r>
              <a:rPr lang="en-US" sz="2800" dirty="0" smtClean="0">
                <a:latin typeface="Segoe UI" panose="020B0502040204020203" pitchFamily="34" charset="0"/>
                <a:cs typeface="Segoe UI" panose="020B0502040204020203" pitchFamily="34" charset="0"/>
              </a:rPr>
              <a:t>well</a:t>
            </a:r>
            <a:r>
              <a:rPr lang="en-US" sz="2800" dirty="0" smtClean="0">
                <a:latin typeface="Segoe UI" panose="020B0502040204020203" pitchFamily="34" charset="0"/>
                <a:cs typeface="Segoe UI" panose="020B0502040204020203" pitchFamily="34" charset="0"/>
              </a:rPr>
              <a:t>, without </a:t>
            </a:r>
            <a:r>
              <a:rPr lang="en-US" sz="2800" dirty="0" smtClean="0">
                <a:latin typeface="Segoe UI" panose="020B0502040204020203" pitchFamily="34" charset="0"/>
                <a:cs typeface="Segoe UI" panose="020B0502040204020203" pitchFamily="34" charset="0"/>
              </a:rPr>
              <a:t>contingencies</a:t>
            </a:r>
            <a:endParaRPr lang="en-US" sz="2800" dirty="0" smtClean="0">
              <a:latin typeface="Segoe UI" panose="020B0502040204020203" pitchFamily="34" charset="0"/>
              <a:cs typeface="Segoe UI" panose="020B0502040204020203" pitchFamily="34" charset="0"/>
            </a:endParaRPr>
          </a:p>
          <a:p>
            <a:pPr marL="457200" lvl="1" indent="0">
              <a:lnSpc>
                <a:spcPct val="90000"/>
              </a:lnSpc>
              <a:buNone/>
            </a:pPr>
            <a:endParaRPr lang="en-US" dirty="0" smtClean="0"/>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3431403"/>
            <a:ext cx="3460977" cy="2592392"/>
          </a:xfrm>
          <a:prstGeom prst="rect">
            <a:avLst/>
          </a:prstGeom>
        </p:spPr>
      </p:pic>
    </p:spTree>
    <p:extLst>
      <p:ext uri="{BB962C8B-B14F-4D97-AF65-F5344CB8AC3E}">
        <p14:creationId xmlns:p14="http://schemas.microsoft.com/office/powerpoint/2010/main" val="693427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r>
              <a:rPr lang="en-US" sz="4000" dirty="0" smtClean="0"/>
              <a:t>Drilling Operations</a:t>
            </a:r>
            <a:endParaRPr lang="en-US" sz="4000" dirty="0"/>
          </a:p>
        </p:txBody>
      </p:sp>
      <p:sp>
        <p:nvSpPr>
          <p:cNvPr id="11" name="Rectangle 3"/>
          <p:cNvSpPr txBox="1">
            <a:spLocks noChangeArrowheads="1"/>
          </p:cNvSpPr>
          <p:nvPr/>
        </p:nvSpPr>
        <p:spPr>
          <a:xfrm>
            <a:off x="304800" y="1594069"/>
            <a:ext cx="8534400" cy="4839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dirty="0" smtClean="0">
              <a:latin typeface="Segoe UI"/>
              <a:cs typeface="Segoe UI"/>
            </a:endParaRPr>
          </a:p>
          <a:p>
            <a:pPr>
              <a:lnSpc>
                <a:spcPct val="90000"/>
              </a:lnSpc>
            </a:pPr>
            <a:r>
              <a:rPr lang="en-US" dirty="0" smtClean="0">
                <a:latin typeface="Segoe UI"/>
                <a:cs typeface="Segoe UI"/>
              </a:rPr>
              <a:t>Courts interpret this more strictly than “operations”</a:t>
            </a:r>
          </a:p>
          <a:p>
            <a:pPr>
              <a:lnSpc>
                <a:spcPct val="90000"/>
              </a:lnSpc>
            </a:pPr>
            <a:endParaRPr lang="en-US" dirty="0" smtClean="0">
              <a:latin typeface="Segoe UI" panose="020B0502040204020203" pitchFamily="34" charset="0"/>
              <a:cs typeface="Segoe UI" panose="020B0502040204020203" pitchFamily="34" charset="0"/>
            </a:endParaRPr>
          </a:p>
          <a:p>
            <a:pPr>
              <a:lnSpc>
                <a:spcPct val="90000"/>
              </a:lnSpc>
            </a:pPr>
            <a:r>
              <a:rPr lang="en-US" dirty="0" smtClean="0">
                <a:latin typeface="Segoe UI" panose="020B0502040204020203" pitchFamily="34" charset="0"/>
                <a:cs typeface="Segoe UI" panose="020B0502040204020203" pitchFamily="34" charset="0"/>
              </a:rPr>
              <a:t>Generally requires operations “preliminary to the actual work of drilling”</a:t>
            </a:r>
          </a:p>
          <a:p>
            <a:pPr marL="457200" lvl="1" indent="0">
              <a:lnSpc>
                <a:spcPct val="90000"/>
              </a:lnSpc>
              <a:buNone/>
            </a:pPr>
            <a:endParaRPr lang="en-US" dirty="0" smtClean="0">
              <a:latin typeface="Segoe UI" panose="020B0502040204020203" pitchFamily="34" charset="0"/>
              <a:cs typeface="Segoe UI" panose="020B0502040204020203" pitchFamily="34" charset="0"/>
            </a:endParaRPr>
          </a:p>
          <a:p>
            <a:pPr marL="457200" lvl="1" indent="0">
              <a:lnSpc>
                <a:spcPct val="90000"/>
              </a:lnSpc>
              <a:buNone/>
            </a:pPr>
            <a:r>
              <a:rPr lang="en-US" dirty="0" smtClean="0"/>
              <a:t>	</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Tree>
    <p:extLst>
      <p:ext uri="{BB962C8B-B14F-4D97-AF65-F5344CB8AC3E}">
        <p14:creationId xmlns:p14="http://schemas.microsoft.com/office/powerpoint/2010/main" val="339107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r>
              <a:rPr lang="en-US" sz="4000" dirty="0" smtClean="0"/>
              <a:t>Drilling Operations: Ex. 1 Yes</a:t>
            </a:r>
            <a:endParaRPr lang="en-US" sz="4000" dirty="0"/>
          </a:p>
        </p:txBody>
      </p:sp>
      <p:sp>
        <p:nvSpPr>
          <p:cNvPr id="11" name="Rectangle 3"/>
          <p:cNvSpPr txBox="1">
            <a:spLocks noChangeArrowheads="1"/>
          </p:cNvSpPr>
          <p:nvPr/>
        </p:nvSpPr>
        <p:spPr>
          <a:xfrm>
            <a:off x="304800" y="1594069"/>
            <a:ext cx="8534400" cy="4839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dirty="0" smtClean="0">
              <a:latin typeface="Segoe UI" panose="020B0502040204020203" pitchFamily="34" charset="0"/>
              <a:cs typeface="Segoe UI" panose="020B0502040204020203" pitchFamily="34" charset="0"/>
            </a:endParaRPr>
          </a:p>
          <a:p>
            <a:pPr>
              <a:lnSpc>
                <a:spcPct val="90000"/>
              </a:lnSpc>
            </a:pPr>
            <a:r>
              <a:rPr lang="en-US" dirty="0" smtClean="0">
                <a:latin typeface="Segoe UI" panose="020B0502040204020203" pitchFamily="34" charset="0"/>
                <a:cs typeface="Segoe UI" panose="020B0502040204020203" pitchFamily="34" charset="0"/>
              </a:rPr>
              <a:t>Clearing location</a:t>
            </a:r>
          </a:p>
          <a:p>
            <a:pPr>
              <a:lnSpc>
                <a:spcPct val="90000"/>
              </a:lnSpc>
            </a:pPr>
            <a:r>
              <a:rPr lang="en-US" dirty="0" smtClean="0">
                <a:latin typeface="Segoe UI" panose="020B0502040204020203" pitchFamily="34" charset="0"/>
                <a:cs typeface="Segoe UI" panose="020B0502040204020203" pitchFamily="34" charset="0"/>
              </a:rPr>
              <a:t>Digging </a:t>
            </a:r>
            <a:r>
              <a:rPr lang="en-US" dirty="0">
                <a:latin typeface="Segoe UI" panose="020B0502040204020203" pitchFamily="34" charset="0"/>
                <a:cs typeface="Segoe UI" panose="020B0502040204020203" pitchFamily="34" charset="0"/>
              </a:rPr>
              <a:t>working pits and </a:t>
            </a:r>
            <a:r>
              <a:rPr lang="en-US" dirty="0" smtClean="0">
                <a:latin typeface="Segoe UI" panose="020B0502040204020203" pitchFamily="34" charset="0"/>
                <a:cs typeface="Segoe UI" panose="020B0502040204020203" pitchFamily="34" charset="0"/>
              </a:rPr>
              <a:t>reservoirs</a:t>
            </a:r>
          </a:p>
          <a:p>
            <a:pPr>
              <a:lnSpc>
                <a:spcPct val="90000"/>
              </a:lnSpc>
            </a:pPr>
            <a:r>
              <a:rPr lang="en-US" dirty="0" smtClean="0">
                <a:latin typeface="Segoe UI" panose="020B0502040204020203" pitchFamily="34" charset="0"/>
                <a:cs typeface="Segoe UI" panose="020B0502040204020203" pitchFamily="34" charset="0"/>
              </a:rPr>
              <a:t>Moving </a:t>
            </a:r>
            <a:r>
              <a:rPr lang="en-US" dirty="0">
                <a:latin typeface="Segoe UI" panose="020B0502040204020203" pitchFamily="34" charset="0"/>
                <a:cs typeface="Segoe UI" panose="020B0502040204020203" pitchFamily="34" charset="0"/>
              </a:rPr>
              <a:t>in a </a:t>
            </a:r>
            <a:r>
              <a:rPr lang="en-US" dirty="0" smtClean="0">
                <a:latin typeface="Segoe UI" panose="020B0502040204020203" pitchFamily="34" charset="0"/>
                <a:cs typeface="Segoe UI" panose="020B0502040204020203" pitchFamily="34" charset="0"/>
              </a:rPr>
              <a:t>drilling rig</a:t>
            </a:r>
          </a:p>
          <a:p>
            <a:pPr>
              <a:lnSpc>
                <a:spcPct val="90000"/>
              </a:lnSpc>
            </a:pPr>
            <a:r>
              <a:rPr lang="en-US" dirty="0" smtClean="0">
                <a:latin typeface="Segoe UI" panose="020B0502040204020203" pitchFamily="34" charset="0"/>
                <a:cs typeface="Segoe UI" panose="020B0502040204020203" pitchFamily="34" charset="0"/>
              </a:rPr>
              <a:t>Delivering </a:t>
            </a:r>
            <a:r>
              <a:rPr lang="en-US" dirty="0">
                <a:latin typeface="Segoe UI" panose="020B0502040204020203" pitchFamily="34" charset="0"/>
                <a:cs typeface="Segoe UI" panose="020B0502040204020203" pitchFamily="34" charset="0"/>
              </a:rPr>
              <a:t>a </a:t>
            </a:r>
            <a:r>
              <a:rPr lang="en-US" dirty="0" smtClean="0">
                <a:latin typeface="Segoe UI" panose="020B0502040204020203" pitchFamily="34" charset="0"/>
                <a:cs typeface="Segoe UI" panose="020B0502040204020203" pitchFamily="34" charset="0"/>
              </a:rPr>
              <a:t>draw-works </a:t>
            </a:r>
            <a:r>
              <a:rPr lang="en-US" dirty="0">
                <a:latin typeface="Segoe UI" panose="020B0502040204020203" pitchFamily="34" charset="0"/>
                <a:cs typeface="Segoe UI" panose="020B0502040204020203" pitchFamily="34" charset="0"/>
              </a:rPr>
              <a:t>to the </a:t>
            </a:r>
            <a:r>
              <a:rPr lang="en-US" dirty="0" smtClean="0">
                <a:latin typeface="Segoe UI" panose="020B0502040204020203" pitchFamily="34" charset="0"/>
                <a:cs typeface="Segoe UI" panose="020B0502040204020203" pitchFamily="34" charset="0"/>
              </a:rPr>
              <a:t>location</a:t>
            </a:r>
          </a:p>
          <a:p>
            <a:pPr>
              <a:lnSpc>
                <a:spcPct val="90000"/>
              </a:lnSpc>
            </a:pPr>
            <a:r>
              <a:rPr lang="en-US" dirty="0" smtClean="0">
                <a:latin typeface="Segoe UI" panose="020B0502040204020203" pitchFamily="34" charset="0"/>
                <a:cs typeface="Segoe UI" panose="020B0502040204020203" pitchFamily="34" charset="0"/>
              </a:rPr>
              <a:t>Start </a:t>
            </a:r>
            <a:r>
              <a:rPr lang="en-US" dirty="0">
                <a:latin typeface="Segoe UI" panose="020B0502040204020203" pitchFamily="34" charset="0"/>
                <a:cs typeface="Segoe UI" panose="020B0502040204020203" pitchFamily="34" charset="0"/>
              </a:rPr>
              <a:t>rigging-up </a:t>
            </a:r>
            <a:endParaRPr lang="en-US" dirty="0" smtClean="0">
              <a:latin typeface="Segoe UI" panose="020B0502040204020203" pitchFamily="34" charset="0"/>
              <a:cs typeface="Segoe UI" panose="020B0502040204020203" pitchFamily="34" charset="0"/>
            </a:endParaRPr>
          </a:p>
          <a:p>
            <a:pPr marL="0" indent="0">
              <a:lnSpc>
                <a:spcPct val="90000"/>
              </a:lnSpc>
              <a:buNone/>
            </a:pPr>
            <a:endParaRPr lang="en-US" dirty="0" smtClean="0">
              <a:latin typeface="Segoe UI" panose="020B0502040204020203" pitchFamily="34" charset="0"/>
              <a:cs typeface="Segoe UI" panose="020B0502040204020203" pitchFamily="34" charset="0"/>
            </a:endParaRPr>
          </a:p>
          <a:p>
            <a:pPr>
              <a:lnSpc>
                <a:spcPct val="90000"/>
              </a:lnSpc>
            </a:pPr>
            <a:endParaRPr lang="en-US" dirty="0" smtClean="0"/>
          </a:p>
          <a:p>
            <a:pPr marL="457200" lvl="1" indent="0">
              <a:lnSpc>
                <a:spcPct val="90000"/>
              </a:lnSpc>
              <a:buNone/>
            </a:pPr>
            <a:r>
              <a:rPr lang="en-US" dirty="0" smtClean="0"/>
              <a:t>	</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Tree>
    <p:extLst>
      <p:ext uri="{BB962C8B-B14F-4D97-AF65-F5344CB8AC3E}">
        <p14:creationId xmlns:p14="http://schemas.microsoft.com/office/powerpoint/2010/main" val="2844141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p:txBody>
          <a:bodyPr>
            <a:normAutofit/>
          </a:bodyPr>
          <a:lstStyle/>
          <a:p>
            <a:r>
              <a:rPr lang="en-US" sz="4000" dirty="0" smtClean="0"/>
              <a:t>DUC contd.</a:t>
            </a:r>
            <a:endParaRPr lang="en-US" sz="4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045" y="1143000"/>
            <a:ext cx="5873910" cy="4953000"/>
          </a:xfrm>
          <a:prstGeom prst="rect">
            <a:avLst/>
          </a:prstGeom>
        </p:spPr>
      </p:pic>
      <p:sp>
        <p:nvSpPr>
          <p:cNvPr id="4" name="Rectangle 3"/>
          <p:cNvSpPr/>
          <p:nvPr/>
        </p:nvSpPr>
        <p:spPr>
          <a:xfrm>
            <a:off x="1905000" y="6059979"/>
            <a:ext cx="5334000" cy="307777"/>
          </a:xfrm>
          <a:prstGeom prst="rect">
            <a:avLst/>
          </a:prstGeom>
        </p:spPr>
        <p:txBody>
          <a:bodyPr wrap="square">
            <a:spAutoFit/>
          </a:bodyPr>
          <a:lstStyle/>
          <a:p>
            <a:r>
              <a:rPr lang="en-US" sz="1400" dirty="0">
                <a:hlinkClick r:id="rId6"/>
              </a:rPr>
              <a:t>http://</a:t>
            </a:r>
            <a:r>
              <a:rPr lang="en-US" sz="1400" dirty="0" smtClean="0">
                <a:hlinkClick r:id="rId6"/>
              </a:rPr>
              <a:t>seekingalpha.com/article/3907176-look-u-s-oil-production-2016</a:t>
            </a:r>
            <a:endParaRPr lang="en-US" sz="1400" dirty="0" smtClean="0"/>
          </a:p>
        </p:txBody>
      </p:sp>
    </p:spTree>
    <p:extLst>
      <p:ext uri="{BB962C8B-B14F-4D97-AF65-F5344CB8AC3E}">
        <p14:creationId xmlns:p14="http://schemas.microsoft.com/office/powerpoint/2010/main" val="1578857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r>
              <a:rPr lang="en-US" sz="4000" dirty="0" smtClean="0"/>
              <a:t>Drilling Operations: Ex. 2 Yes</a:t>
            </a:r>
            <a:endParaRPr lang="en-US" sz="4000" dirty="0"/>
          </a:p>
        </p:txBody>
      </p:sp>
      <p:sp>
        <p:nvSpPr>
          <p:cNvPr id="11" name="Rectangle 3"/>
          <p:cNvSpPr txBox="1">
            <a:spLocks noChangeArrowheads="1"/>
          </p:cNvSpPr>
          <p:nvPr/>
        </p:nvSpPr>
        <p:spPr>
          <a:xfrm>
            <a:off x="304800" y="1594069"/>
            <a:ext cx="8534400" cy="4839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US" dirty="0" smtClean="0">
              <a:latin typeface="Segoe UI" panose="020B0502040204020203" pitchFamily="34" charset="0"/>
              <a:cs typeface="Segoe UI" panose="020B0502040204020203" pitchFamily="34" charset="0"/>
            </a:endParaRPr>
          </a:p>
          <a:p>
            <a:pPr>
              <a:lnSpc>
                <a:spcPct val="90000"/>
              </a:lnSpc>
            </a:pPr>
            <a:r>
              <a:rPr lang="en-US" dirty="0" smtClean="0">
                <a:latin typeface="Segoe UI" panose="020B0502040204020203" pitchFamily="34" charset="0"/>
                <a:cs typeface="Segoe UI" panose="020B0502040204020203" pitchFamily="34" charset="0"/>
              </a:rPr>
              <a:t>Making a </a:t>
            </a:r>
            <a:r>
              <a:rPr lang="en-US" dirty="0">
                <a:latin typeface="Segoe UI" panose="020B0502040204020203" pitchFamily="34" charset="0"/>
                <a:cs typeface="Segoe UI" panose="020B0502040204020203" pitchFamily="34" charset="0"/>
              </a:rPr>
              <a:t>location for the </a:t>
            </a:r>
            <a:r>
              <a:rPr lang="en-US" dirty="0" smtClean="0">
                <a:latin typeface="Segoe UI" panose="020B0502040204020203" pitchFamily="34" charset="0"/>
                <a:cs typeface="Segoe UI" panose="020B0502040204020203" pitchFamily="34" charset="0"/>
              </a:rPr>
              <a:t>well</a:t>
            </a:r>
          </a:p>
          <a:p>
            <a:pPr>
              <a:lnSpc>
                <a:spcPct val="90000"/>
              </a:lnSpc>
            </a:pPr>
            <a:r>
              <a:rPr lang="en-US" dirty="0" smtClean="0">
                <a:latin typeface="Segoe UI" panose="020B0502040204020203" pitchFamily="34" charset="0"/>
                <a:cs typeface="Segoe UI" panose="020B0502040204020203" pitchFamily="34" charset="0"/>
              </a:rPr>
              <a:t>Bringing materials to location </a:t>
            </a:r>
          </a:p>
          <a:p>
            <a:pPr>
              <a:lnSpc>
                <a:spcPct val="90000"/>
              </a:lnSpc>
            </a:pPr>
            <a:r>
              <a:rPr lang="en-US" dirty="0" smtClean="0">
                <a:latin typeface="Segoe UI" panose="020B0502040204020203" pitchFamily="34" charset="0"/>
                <a:cs typeface="Segoe UI" panose="020B0502040204020203" pitchFamily="34" charset="0"/>
              </a:rPr>
              <a:t>Digging a </a:t>
            </a:r>
            <a:r>
              <a:rPr lang="en-US" dirty="0">
                <a:latin typeface="Segoe UI" panose="020B0502040204020203" pitchFamily="34" charset="0"/>
                <a:cs typeface="Segoe UI" panose="020B0502040204020203" pitchFamily="34" charset="0"/>
              </a:rPr>
              <a:t>slush pit and well for </a:t>
            </a:r>
            <a:r>
              <a:rPr lang="en-US" dirty="0" smtClean="0">
                <a:latin typeface="Segoe UI" panose="020B0502040204020203" pitchFamily="34" charset="0"/>
                <a:cs typeface="Segoe UI" panose="020B0502040204020203" pitchFamily="34" charset="0"/>
              </a:rPr>
              <a:t>water</a:t>
            </a:r>
          </a:p>
          <a:p>
            <a:pPr>
              <a:lnSpc>
                <a:spcPct val="90000"/>
              </a:lnSpc>
            </a:pPr>
            <a:r>
              <a:rPr lang="en-US" dirty="0" smtClean="0">
                <a:latin typeface="Segoe UI" panose="020B0502040204020203" pitchFamily="34" charset="0"/>
                <a:cs typeface="Segoe UI" panose="020B0502040204020203" pitchFamily="34" charset="0"/>
              </a:rPr>
              <a:t>Erecting steel </a:t>
            </a:r>
            <a:r>
              <a:rPr lang="en-US" dirty="0">
                <a:latin typeface="Segoe UI" panose="020B0502040204020203" pitchFamily="34" charset="0"/>
                <a:cs typeface="Segoe UI" panose="020B0502040204020203" pitchFamily="34" charset="0"/>
              </a:rPr>
              <a:t>derrick</a:t>
            </a:r>
          </a:p>
          <a:p>
            <a:pPr>
              <a:lnSpc>
                <a:spcPct val="90000"/>
              </a:lnSpc>
            </a:pPr>
            <a:endParaRPr lang="en-US" dirty="0" smtClean="0"/>
          </a:p>
          <a:p>
            <a:pPr marL="457200" lvl="1" indent="0">
              <a:lnSpc>
                <a:spcPct val="90000"/>
              </a:lnSpc>
              <a:buNone/>
            </a:pPr>
            <a:r>
              <a:rPr lang="en-US" dirty="0" smtClean="0"/>
              <a:t>	</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Tree>
    <p:extLst>
      <p:ext uri="{BB962C8B-B14F-4D97-AF65-F5344CB8AC3E}">
        <p14:creationId xmlns:p14="http://schemas.microsoft.com/office/powerpoint/2010/main" val="2233836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r>
              <a:rPr lang="en-US" sz="4000" dirty="0" smtClean="0"/>
              <a:t>Drilling Operations: Ex. 3 No</a:t>
            </a:r>
            <a:endParaRPr lang="en-US" sz="4000" dirty="0"/>
          </a:p>
        </p:txBody>
      </p:sp>
      <p:sp>
        <p:nvSpPr>
          <p:cNvPr id="11" name="Rectangle 3"/>
          <p:cNvSpPr txBox="1">
            <a:spLocks noChangeArrowheads="1"/>
          </p:cNvSpPr>
          <p:nvPr/>
        </p:nvSpPr>
        <p:spPr>
          <a:xfrm>
            <a:off x="304800" y="1594069"/>
            <a:ext cx="8534400" cy="483977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4600" dirty="0" smtClean="0">
              <a:latin typeface="Segoe UI" panose="020B0502040204020203" pitchFamily="34" charset="0"/>
              <a:cs typeface="Segoe UI" panose="020B0502040204020203" pitchFamily="34" charset="0"/>
            </a:endParaRPr>
          </a:p>
          <a:p>
            <a:pPr>
              <a:lnSpc>
                <a:spcPct val="90000"/>
              </a:lnSpc>
            </a:pPr>
            <a:r>
              <a:rPr lang="en-US" sz="4600" dirty="0" smtClean="0">
                <a:latin typeface="Segoe UI" panose="020B0502040204020203" pitchFamily="34" charset="0"/>
                <a:cs typeface="Segoe UI" panose="020B0502040204020203" pitchFamily="34" charset="0"/>
              </a:rPr>
              <a:t>Long-stroking an existing </a:t>
            </a:r>
            <a:r>
              <a:rPr lang="en-US" sz="4600" dirty="0">
                <a:latin typeface="Segoe UI" panose="020B0502040204020203" pitchFamily="34" charset="0"/>
                <a:cs typeface="Segoe UI" panose="020B0502040204020203" pitchFamily="34" charset="0"/>
              </a:rPr>
              <a:t>oil well </a:t>
            </a:r>
            <a:endParaRPr lang="en-US" sz="4600" dirty="0" smtClean="0">
              <a:latin typeface="Segoe UI" panose="020B0502040204020203" pitchFamily="34" charset="0"/>
              <a:cs typeface="Segoe UI" panose="020B0502040204020203" pitchFamily="34" charset="0"/>
            </a:endParaRPr>
          </a:p>
          <a:p>
            <a:pPr>
              <a:lnSpc>
                <a:spcPct val="90000"/>
              </a:lnSpc>
            </a:pPr>
            <a:r>
              <a:rPr lang="en-US" sz="4600" dirty="0">
                <a:latin typeface="Segoe UI" panose="020B0502040204020203" pitchFamily="34" charset="0"/>
                <a:cs typeface="Segoe UI" panose="020B0502040204020203" pitchFamily="34" charset="0"/>
              </a:rPr>
              <a:t>L</a:t>
            </a:r>
            <a:r>
              <a:rPr lang="en-US" sz="4600" dirty="0" smtClean="0">
                <a:latin typeface="Segoe UI" panose="020B0502040204020203" pitchFamily="34" charset="0"/>
                <a:cs typeface="Segoe UI" panose="020B0502040204020203" pitchFamily="34" charset="0"/>
              </a:rPr>
              <a:t>aying pipeline </a:t>
            </a:r>
            <a:r>
              <a:rPr lang="en-US" sz="4600" dirty="0">
                <a:latin typeface="Segoe UI" panose="020B0502040204020203" pitchFamily="34" charset="0"/>
                <a:cs typeface="Segoe UI" panose="020B0502040204020203" pitchFamily="34" charset="0"/>
              </a:rPr>
              <a:t>to </a:t>
            </a:r>
            <a:r>
              <a:rPr lang="en-US" sz="4600" dirty="0" smtClean="0">
                <a:latin typeface="Segoe UI" panose="020B0502040204020203" pitchFamily="34" charset="0"/>
                <a:cs typeface="Segoe UI" panose="020B0502040204020203" pitchFamily="34" charset="0"/>
              </a:rPr>
              <a:t>a </a:t>
            </a:r>
            <a:r>
              <a:rPr lang="en-US" sz="4600" dirty="0">
                <a:latin typeface="Segoe UI" panose="020B0502040204020203" pitchFamily="34" charset="0"/>
                <a:cs typeface="Segoe UI" panose="020B0502040204020203" pitchFamily="34" charset="0"/>
              </a:rPr>
              <a:t>gas </a:t>
            </a:r>
            <a:r>
              <a:rPr lang="en-US" sz="4600" dirty="0" smtClean="0">
                <a:latin typeface="Segoe UI" panose="020B0502040204020203" pitchFamily="34" charset="0"/>
                <a:cs typeface="Segoe UI" panose="020B0502040204020203" pitchFamily="34" charset="0"/>
              </a:rPr>
              <a:t>wells</a:t>
            </a:r>
          </a:p>
          <a:p>
            <a:pPr>
              <a:lnSpc>
                <a:spcPct val="90000"/>
              </a:lnSpc>
            </a:pPr>
            <a:r>
              <a:rPr lang="en-US" sz="4600" dirty="0" smtClean="0">
                <a:latin typeface="Segoe UI" panose="020B0502040204020203" pitchFamily="34" charset="0"/>
                <a:cs typeface="Segoe UI" panose="020B0502040204020203" pitchFamily="34" charset="0"/>
              </a:rPr>
              <a:t>Doing </a:t>
            </a:r>
            <a:r>
              <a:rPr lang="en-US" sz="4600" dirty="0">
                <a:latin typeface="Segoe UI" panose="020B0502040204020203" pitchFamily="34" charset="0"/>
                <a:cs typeface="Segoe UI" panose="020B0502040204020203" pitchFamily="34" charset="0"/>
              </a:rPr>
              <a:t>electrical work on the </a:t>
            </a:r>
            <a:r>
              <a:rPr lang="en-US" sz="4600" dirty="0" smtClean="0">
                <a:latin typeface="Segoe UI" panose="020B0502040204020203" pitchFamily="34" charset="0"/>
                <a:cs typeface="Segoe UI" panose="020B0502040204020203" pitchFamily="34" charset="0"/>
              </a:rPr>
              <a:t>lease</a:t>
            </a:r>
          </a:p>
          <a:p>
            <a:pPr>
              <a:lnSpc>
                <a:spcPct val="90000"/>
              </a:lnSpc>
            </a:pPr>
            <a:r>
              <a:rPr lang="en-US" sz="4600" dirty="0" smtClean="0">
                <a:latin typeface="Segoe UI" panose="020B0502040204020203" pitchFamily="34" charset="0"/>
                <a:cs typeface="Segoe UI" panose="020B0502040204020203" pitchFamily="34" charset="0"/>
              </a:rPr>
              <a:t>Installing</a:t>
            </a:r>
            <a:r>
              <a:rPr lang="en-US" sz="4600" dirty="0">
                <a:latin typeface="Segoe UI" panose="020B0502040204020203" pitchFamily="34" charset="0"/>
                <a:cs typeface="Segoe UI" panose="020B0502040204020203" pitchFamily="34" charset="0"/>
              </a:rPr>
              <a:t>, checking, and repairing flow </a:t>
            </a:r>
            <a:r>
              <a:rPr lang="en-US" sz="4600" dirty="0" smtClean="0">
                <a:latin typeface="Segoe UI" panose="020B0502040204020203" pitchFamily="34" charset="0"/>
                <a:cs typeface="Segoe UI" panose="020B0502040204020203" pitchFamily="34" charset="0"/>
              </a:rPr>
              <a:t>lines</a:t>
            </a:r>
          </a:p>
          <a:p>
            <a:pPr>
              <a:lnSpc>
                <a:spcPct val="90000"/>
              </a:lnSpc>
            </a:pPr>
            <a:r>
              <a:rPr lang="en-US" sz="4600" dirty="0" smtClean="0">
                <a:latin typeface="Segoe UI" panose="020B0502040204020203" pitchFamily="34" charset="0"/>
                <a:cs typeface="Segoe UI" panose="020B0502040204020203" pitchFamily="34" charset="0"/>
              </a:rPr>
              <a:t>Replacing </a:t>
            </a:r>
            <a:r>
              <a:rPr lang="en-US" sz="4600" dirty="0">
                <a:latin typeface="Segoe UI" panose="020B0502040204020203" pitchFamily="34" charset="0"/>
                <a:cs typeface="Segoe UI" panose="020B0502040204020203" pitchFamily="34" charset="0"/>
              </a:rPr>
              <a:t>a </a:t>
            </a:r>
            <a:r>
              <a:rPr lang="en-US" sz="4600" dirty="0" smtClean="0">
                <a:latin typeface="Segoe UI" panose="020B0502040204020203" pitchFamily="34" charset="0"/>
                <a:cs typeface="Segoe UI" panose="020B0502040204020203" pitchFamily="34" charset="0"/>
              </a:rPr>
              <a:t>tank</a:t>
            </a:r>
          </a:p>
          <a:p>
            <a:pPr>
              <a:lnSpc>
                <a:spcPct val="90000"/>
              </a:lnSpc>
            </a:pPr>
            <a:r>
              <a:rPr lang="en-US" sz="4600" dirty="0" smtClean="0">
                <a:latin typeface="Segoe UI" panose="020B0502040204020203" pitchFamily="34" charset="0"/>
                <a:cs typeface="Segoe UI" panose="020B0502040204020203" pitchFamily="34" charset="0"/>
              </a:rPr>
              <a:t>Allowing </a:t>
            </a:r>
            <a:r>
              <a:rPr lang="en-US" sz="4600" dirty="0">
                <a:latin typeface="Segoe UI" panose="020B0502040204020203" pitchFamily="34" charset="0"/>
                <a:cs typeface="Segoe UI" panose="020B0502040204020203" pitchFamily="34" charset="0"/>
              </a:rPr>
              <a:t>all of the equipment to remain </a:t>
            </a:r>
            <a:r>
              <a:rPr lang="en-US" sz="4600" dirty="0" smtClean="0">
                <a:latin typeface="Segoe UI" panose="020B0502040204020203" pitchFamily="34" charset="0"/>
                <a:cs typeface="Segoe UI" panose="020B0502040204020203" pitchFamily="34" charset="0"/>
              </a:rPr>
              <a:t>on</a:t>
            </a:r>
          </a:p>
          <a:p>
            <a:pPr>
              <a:lnSpc>
                <a:spcPct val="90000"/>
              </a:lnSpc>
            </a:pPr>
            <a:endParaRPr lang="en-US" dirty="0" smtClean="0"/>
          </a:p>
          <a:p>
            <a:pPr marL="457200" lvl="1" indent="0">
              <a:lnSpc>
                <a:spcPct val="90000"/>
              </a:lnSpc>
              <a:buNone/>
            </a:pPr>
            <a:endParaRPr lang="en-US" dirty="0" smtClean="0">
              <a:latin typeface="Segoe UI" panose="020B0502040204020203" pitchFamily="34" charset="0"/>
              <a:cs typeface="Segoe UI" panose="020B0502040204020203" pitchFamily="34" charset="0"/>
            </a:endParaRPr>
          </a:p>
          <a:p>
            <a:pPr marL="457200" lvl="1" indent="0">
              <a:lnSpc>
                <a:spcPct val="90000"/>
              </a:lnSpc>
              <a:buNone/>
            </a:pPr>
            <a:r>
              <a:rPr lang="en-US" dirty="0" smtClean="0"/>
              <a:t>	</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Tree>
    <p:extLst>
      <p:ext uri="{BB962C8B-B14F-4D97-AF65-F5344CB8AC3E}">
        <p14:creationId xmlns:p14="http://schemas.microsoft.com/office/powerpoint/2010/main" val="3404462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r>
              <a:rPr lang="en-US" sz="4000" dirty="0" smtClean="0"/>
              <a:t>Drilling Operations Ex. 4 No</a:t>
            </a:r>
            <a:endParaRPr lang="en-US" sz="4000" dirty="0"/>
          </a:p>
        </p:txBody>
      </p:sp>
      <p:sp>
        <p:nvSpPr>
          <p:cNvPr id="11" name="Rectangle 3"/>
          <p:cNvSpPr txBox="1">
            <a:spLocks noChangeArrowheads="1"/>
          </p:cNvSpPr>
          <p:nvPr/>
        </p:nvSpPr>
        <p:spPr>
          <a:xfrm>
            <a:off x="304800" y="1594069"/>
            <a:ext cx="8534400" cy="4839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US" sz="4600" dirty="0" smtClean="0">
              <a:latin typeface="Segoe UI" panose="020B0502040204020203" pitchFamily="34" charset="0"/>
              <a:cs typeface="Segoe UI" panose="020B0502040204020203" pitchFamily="34" charset="0"/>
            </a:endParaRPr>
          </a:p>
          <a:p>
            <a:pPr>
              <a:lnSpc>
                <a:spcPct val="90000"/>
              </a:lnSpc>
            </a:pPr>
            <a:r>
              <a:rPr lang="en-US" dirty="0" smtClean="0">
                <a:latin typeface="Segoe UI" panose="020B0502040204020203" pitchFamily="34" charset="0"/>
                <a:cs typeface="Segoe UI" panose="020B0502040204020203" pitchFamily="34" charset="0"/>
              </a:rPr>
              <a:t>Back </a:t>
            </a:r>
            <a:r>
              <a:rPr lang="en-US" dirty="0">
                <a:latin typeface="Segoe UI" panose="020B0502040204020203" pitchFamily="34" charset="0"/>
                <a:cs typeface="Segoe UI" panose="020B0502040204020203" pitchFamily="34" charset="0"/>
              </a:rPr>
              <a:t>dragging of grass with a back hoe on the last day of the primary </a:t>
            </a:r>
            <a:r>
              <a:rPr lang="en-US" dirty="0" smtClean="0">
                <a:latin typeface="Segoe UI" panose="020B0502040204020203" pitchFamily="34" charset="0"/>
                <a:cs typeface="Segoe UI" panose="020B0502040204020203" pitchFamily="34" charset="0"/>
              </a:rPr>
              <a:t>term to </a:t>
            </a:r>
            <a:r>
              <a:rPr lang="en-US" dirty="0">
                <a:latin typeface="Segoe UI" panose="020B0502040204020203" pitchFamily="34" charset="0"/>
                <a:cs typeface="Segoe UI" panose="020B0502040204020203" pitchFamily="34" charset="0"/>
              </a:rPr>
              <a:t>mark the location of a road</a:t>
            </a:r>
          </a:p>
          <a:p>
            <a:pPr>
              <a:lnSpc>
                <a:spcPct val="90000"/>
              </a:lnSpc>
            </a:pPr>
            <a:endParaRPr lang="en-US" dirty="0" smtClean="0"/>
          </a:p>
          <a:p>
            <a:pPr marL="457200" lvl="1" indent="0">
              <a:lnSpc>
                <a:spcPct val="90000"/>
              </a:lnSpc>
              <a:buNone/>
            </a:pPr>
            <a:endParaRPr lang="en-US" dirty="0" smtClean="0">
              <a:latin typeface="Segoe UI" panose="020B0502040204020203" pitchFamily="34" charset="0"/>
              <a:cs typeface="Segoe UI" panose="020B0502040204020203" pitchFamily="34" charset="0"/>
            </a:endParaRPr>
          </a:p>
          <a:p>
            <a:pPr marL="457200" lvl="1" indent="0">
              <a:lnSpc>
                <a:spcPct val="90000"/>
              </a:lnSpc>
              <a:buNone/>
            </a:pPr>
            <a:r>
              <a:rPr lang="en-US" dirty="0" smtClean="0"/>
              <a:t>	</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Tree>
    <p:extLst>
      <p:ext uri="{BB962C8B-B14F-4D97-AF65-F5344CB8AC3E}">
        <p14:creationId xmlns:p14="http://schemas.microsoft.com/office/powerpoint/2010/main" val="1426355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a:xfrm>
            <a:off x="152400" y="274638"/>
            <a:ext cx="8686800" cy="1143000"/>
          </a:xfrm>
        </p:spPr>
        <p:txBody>
          <a:bodyPr>
            <a:normAutofit/>
          </a:bodyPr>
          <a:lstStyle/>
          <a:p>
            <a:pPr>
              <a:lnSpc>
                <a:spcPct val="90000"/>
              </a:lnSpc>
            </a:pPr>
            <a:r>
              <a:rPr lang="en-US" sz="4000" dirty="0" smtClean="0">
                <a:latin typeface="Segoe UI" panose="020B0502040204020203" pitchFamily="34" charset="0"/>
                <a:cs typeface="Segoe UI" panose="020B0502040204020203" pitchFamily="34" charset="0"/>
              </a:rPr>
              <a:t>Actual </a:t>
            </a:r>
            <a:r>
              <a:rPr lang="en-US" sz="4000" dirty="0">
                <a:latin typeface="Segoe UI" panose="020B0502040204020203" pitchFamily="34" charset="0"/>
                <a:cs typeface="Segoe UI" panose="020B0502040204020203" pitchFamily="34" charset="0"/>
              </a:rPr>
              <a:t>Drilling </a:t>
            </a:r>
            <a:r>
              <a:rPr lang="en-US" sz="4000" dirty="0" smtClean="0">
                <a:latin typeface="Segoe UI" panose="020B0502040204020203" pitchFamily="34" charset="0"/>
                <a:cs typeface="Segoe UI" panose="020B0502040204020203" pitchFamily="34" charset="0"/>
              </a:rPr>
              <a:t>Operations</a:t>
            </a:r>
            <a:endParaRPr lang="en-US" sz="4000" dirty="0">
              <a:latin typeface="Segoe UI" panose="020B0502040204020203" pitchFamily="34" charset="0"/>
              <a:cs typeface="Segoe UI" panose="020B0502040204020203" pitchFamily="34" charset="0"/>
            </a:endParaRPr>
          </a:p>
        </p:txBody>
      </p:sp>
      <p:sp>
        <p:nvSpPr>
          <p:cNvPr id="11" name="Rectangle 3"/>
          <p:cNvSpPr txBox="1">
            <a:spLocks noChangeArrowheads="1"/>
          </p:cNvSpPr>
          <p:nvPr/>
        </p:nvSpPr>
        <p:spPr>
          <a:xfrm>
            <a:off x="304800" y="1594069"/>
            <a:ext cx="8534400" cy="4839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None/>
            </a:pPr>
            <a:endParaRPr lang="en-US" dirty="0" smtClean="0">
              <a:latin typeface="Segoe UI" panose="020B0502040204020203" pitchFamily="34" charset="0"/>
              <a:cs typeface="Segoe UI" panose="020B0502040204020203" pitchFamily="34" charset="0"/>
            </a:endParaRPr>
          </a:p>
          <a:p>
            <a:pPr marL="457200" lvl="1" indent="0">
              <a:lnSpc>
                <a:spcPct val="90000"/>
              </a:lnSpc>
              <a:buNone/>
            </a:pPr>
            <a:r>
              <a:rPr lang="en-US" dirty="0" smtClean="0"/>
              <a:t>	</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sp>
        <p:nvSpPr>
          <p:cNvPr id="12" name="Rectangle 3"/>
          <p:cNvSpPr txBox="1">
            <a:spLocks noChangeArrowheads="1"/>
          </p:cNvSpPr>
          <p:nvPr/>
        </p:nvSpPr>
        <p:spPr>
          <a:xfrm>
            <a:off x="457200" y="1746469"/>
            <a:ext cx="8534400" cy="4839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pPr>
            <a:r>
              <a:rPr lang="en-US" dirty="0" smtClean="0">
                <a:latin typeface="Segoe UI" panose="020B0502040204020203" pitchFamily="34" charset="0"/>
                <a:cs typeface="Segoe UI" panose="020B0502040204020203" pitchFamily="34" charset="0"/>
              </a:rPr>
              <a:t>No </a:t>
            </a:r>
            <a:r>
              <a:rPr lang="en-US" dirty="0">
                <a:latin typeface="Segoe UI" panose="020B0502040204020203" pitchFamily="34" charset="0"/>
                <a:cs typeface="Segoe UI" panose="020B0502040204020203" pitchFamily="34" charset="0"/>
              </a:rPr>
              <a:t>case law, but likely requires </a:t>
            </a:r>
            <a:r>
              <a:rPr lang="en-US" dirty="0" err="1" smtClean="0">
                <a:latin typeface="Segoe UI" panose="020B0502040204020203" pitchFamily="34" charset="0"/>
                <a:cs typeface="Segoe UI" panose="020B0502040204020203" pitchFamily="34" charset="0"/>
              </a:rPr>
              <a:t>spudding</a:t>
            </a:r>
            <a:endParaRPr lang="en-US" dirty="0" smtClean="0">
              <a:latin typeface="Segoe UI" panose="020B0502040204020203" pitchFamily="34" charset="0"/>
              <a:cs typeface="Segoe UI" panose="020B0502040204020203" pitchFamily="34" charset="0"/>
            </a:endParaRPr>
          </a:p>
          <a:p>
            <a:pPr lvl="2">
              <a:lnSpc>
                <a:spcPct val="90000"/>
              </a:lnSpc>
            </a:pPr>
            <a:r>
              <a:rPr lang="en-US" dirty="0" smtClean="0">
                <a:latin typeface="Segoe UI" panose="020B0502040204020203" pitchFamily="34" charset="0"/>
                <a:cs typeface="Segoe UI" panose="020B0502040204020203" pitchFamily="34" charset="0"/>
              </a:rPr>
              <a:t>i.e. actual penetration of the ground by a drill bit</a:t>
            </a:r>
            <a:endParaRPr lang="en-US" dirty="0">
              <a:latin typeface="Segoe UI" panose="020B0502040204020203" pitchFamily="34" charset="0"/>
              <a:cs typeface="Segoe UI" panose="020B0502040204020203" pitchFamily="34" charset="0"/>
            </a:endParaRPr>
          </a:p>
          <a:p>
            <a:pPr lvl="1">
              <a:lnSpc>
                <a:spcPct val="90000"/>
              </a:lnSpc>
            </a:pPr>
            <a:endParaRPr lang="en-US" dirty="0" smtClean="0">
              <a:latin typeface="Segoe UI" panose="020B0502040204020203" pitchFamily="34" charset="0"/>
              <a:cs typeface="Segoe UI" panose="020B0502040204020203" pitchFamily="34" charset="0"/>
            </a:endParaRPr>
          </a:p>
          <a:p>
            <a:pPr marL="457200" lvl="1" indent="0">
              <a:lnSpc>
                <a:spcPct val="90000"/>
              </a:lnSpc>
              <a:buNone/>
            </a:pPr>
            <a:endParaRPr lang="en-US" dirty="0" smtClean="0">
              <a:latin typeface="Segoe UI" panose="020B0502040204020203" pitchFamily="34" charset="0"/>
              <a:cs typeface="Segoe UI" panose="020B0502040204020203" pitchFamily="34" charset="0"/>
            </a:endParaRPr>
          </a:p>
          <a:p>
            <a:pPr marL="457200" lvl="1" indent="0">
              <a:lnSpc>
                <a:spcPct val="90000"/>
              </a:lnSpc>
              <a:buNone/>
            </a:pPr>
            <a:r>
              <a:rPr lang="en-US" dirty="0" smtClean="0"/>
              <a:t>	</a:t>
            </a:r>
          </a:p>
          <a:p>
            <a:pPr lvl="1">
              <a:lnSpc>
                <a:spcPct val="90000"/>
              </a:lnSpc>
            </a:pPr>
            <a:endParaRPr lang="en-US" dirty="0" smtClean="0">
              <a:latin typeface="Segoe UI"/>
              <a:cs typeface="Segoe UI"/>
            </a:endParaRPr>
          </a:p>
          <a:p>
            <a:pPr lvl="1">
              <a:lnSpc>
                <a:spcPct val="90000"/>
              </a:lnSpc>
            </a:pPr>
            <a:endParaRPr lang="en-US" dirty="0" smtClean="0">
              <a:latin typeface="Segoe UI"/>
              <a:cs typeface="Segoe UI"/>
            </a:endParaRPr>
          </a:p>
        </p:txBody>
      </p:sp>
      <p:pic>
        <p:nvPicPr>
          <p:cNvPr id="3078" name="Picture 6" descr="What does &quot;spud date&quot; mean in oil dril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9378" y="2834428"/>
            <a:ext cx="5532843" cy="311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01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Development </a:t>
            </a:r>
            <a:br>
              <a:rPr lang="en-US" dirty="0" smtClean="0"/>
            </a:br>
            <a:r>
              <a:rPr lang="en-US" dirty="0" smtClean="0"/>
              <a:t>&amp; Retained Acreage Clauses</a:t>
            </a:r>
            <a:endParaRPr lang="en-US" dirty="0"/>
          </a:p>
        </p:txBody>
      </p:sp>
      <p:pic>
        <p:nvPicPr>
          <p:cNvPr id="2050" name="Picture 2" descr="http://sd.keepcalm-o-matic.co.uk/i/use-it-or-lose-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925" y="1981200"/>
            <a:ext cx="3232150" cy="377184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6400800"/>
            <a:ext cx="9144000" cy="463951"/>
            <a:chOff x="0" y="6394049"/>
            <a:chExt cx="9144000" cy="463951"/>
          </a:xfrm>
        </p:grpSpPr>
        <p:pic>
          <p:nvPicPr>
            <p:cNvPr id="5" name="Picture 4"/>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6" name="Straight Connector 5"/>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72991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990600"/>
            <a:ext cx="8534400" cy="4953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Continuous Development Clause</a:t>
            </a:r>
          </a:p>
          <a:p>
            <a:pPr lvl="1">
              <a:lnSpc>
                <a:spcPct val="90000"/>
              </a:lnSpc>
            </a:pPr>
            <a:r>
              <a:rPr lang="en-US" dirty="0" smtClean="0">
                <a:latin typeface="Segoe UI"/>
                <a:cs typeface="Segoe UI"/>
              </a:rPr>
              <a:t>After initial well, requires additional wells within certain time periods</a:t>
            </a:r>
          </a:p>
          <a:p>
            <a:pPr lvl="1">
              <a:lnSpc>
                <a:spcPct val="90000"/>
              </a:lnSpc>
            </a:pPr>
            <a:r>
              <a:rPr lang="en-US" dirty="0" smtClean="0">
                <a:latin typeface="Segoe UI"/>
                <a:cs typeface="Segoe UI"/>
              </a:rPr>
              <a:t>Sanction for noncompliance is partial termination of lease</a:t>
            </a:r>
          </a:p>
          <a:p>
            <a:pPr lvl="1">
              <a:lnSpc>
                <a:spcPct val="90000"/>
              </a:lnSpc>
            </a:pPr>
            <a:endParaRPr lang="en-US" dirty="0" smtClean="0">
              <a:latin typeface="Segoe UI"/>
              <a:cs typeface="Segoe UI"/>
            </a:endParaRPr>
          </a:p>
          <a:p>
            <a:pPr>
              <a:lnSpc>
                <a:spcPct val="90000"/>
              </a:lnSpc>
            </a:pPr>
            <a:r>
              <a:rPr lang="en-US" dirty="0" smtClean="0">
                <a:latin typeface="Segoe UI"/>
                <a:cs typeface="Segoe UI"/>
              </a:rPr>
              <a:t>Retained Acreage Clause</a:t>
            </a:r>
          </a:p>
          <a:p>
            <a:pPr lvl="1">
              <a:lnSpc>
                <a:spcPct val="90000"/>
              </a:lnSpc>
            </a:pPr>
            <a:r>
              <a:rPr lang="en-US" dirty="0" smtClean="0">
                <a:latin typeface="Segoe UI"/>
                <a:cs typeface="Segoe UI"/>
              </a:rPr>
              <a:t>Does not establish a specified drilling program or requires wells to be drilled within certain times</a:t>
            </a:r>
          </a:p>
          <a:p>
            <a:pPr lvl="1">
              <a:lnSpc>
                <a:spcPct val="90000"/>
              </a:lnSpc>
            </a:pPr>
            <a:r>
              <a:rPr lang="en-US" dirty="0" smtClean="0">
                <a:latin typeface="Segoe UI"/>
                <a:cs typeface="Segoe UI"/>
              </a:rPr>
              <a:t>Simply states that each well will hold only a certain number of acres</a:t>
            </a:r>
          </a:p>
          <a:p>
            <a:pPr marL="457200" lvl="1" indent="0">
              <a:lnSpc>
                <a:spcPct val="90000"/>
              </a:lnSpc>
              <a:buNone/>
            </a:pPr>
            <a:endParaRPr lang="en-US" dirty="0" smtClean="0">
              <a:latin typeface="Segoe UI"/>
              <a:cs typeface="Segoe UI"/>
            </a:endParaRPr>
          </a:p>
        </p:txBody>
      </p:sp>
    </p:spTree>
    <p:extLst>
      <p:ext uri="{BB962C8B-B14F-4D97-AF65-F5344CB8AC3E}">
        <p14:creationId xmlns:p14="http://schemas.microsoft.com/office/powerpoint/2010/main" val="892926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838200"/>
            <a:ext cx="8610600" cy="5257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dirty="0" smtClean="0">
                <a:latin typeface="Segoe UI"/>
                <a:cs typeface="Segoe UI"/>
              </a:rPr>
              <a:t>… lessee shall conduct a continuous drilling program on the lands covered by this lease, with no more than 120 days between the completion of one well and the commencement of operations for the drilling of a succeeding well.  </a:t>
            </a:r>
          </a:p>
          <a:p>
            <a:pPr marL="0" indent="0">
              <a:lnSpc>
                <a:spcPct val="90000"/>
              </a:lnSpc>
              <a:buNone/>
            </a:pPr>
            <a:endParaRPr lang="en-US" dirty="0" smtClean="0">
              <a:latin typeface="Segoe UI"/>
              <a:cs typeface="Segoe UI"/>
            </a:endParaRPr>
          </a:p>
          <a:p>
            <a:pPr marL="0" indent="0">
              <a:lnSpc>
                <a:spcPct val="90000"/>
              </a:lnSpc>
              <a:buNone/>
            </a:pPr>
            <a:r>
              <a:rPr lang="en-US" dirty="0" smtClean="0">
                <a:latin typeface="Segoe UI"/>
                <a:cs typeface="Segoe UI"/>
              </a:rPr>
              <a:t>Upon cessation of such continuous drilling program, this lease shall terminate as to all lands covered hereby except for lands that are contained within a spacing or proration unit for which there is a producing oil or gas well.</a:t>
            </a:r>
          </a:p>
        </p:txBody>
      </p:sp>
    </p:spTree>
    <p:extLst>
      <p:ext uri="{BB962C8B-B14F-4D97-AF65-F5344CB8AC3E}">
        <p14:creationId xmlns:p14="http://schemas.microsoft.com/office/powerpoint/2010/main" val="2838571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94068"/>
            <a:ext cx="85344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Completion of one well …</a:t>
            </a:r>
          </a:p>
          <a:p>
            <a:pPr lvl="1">
              <a:lnSpc>
                <a:spcPct val="90000"/>
              </a:lnSpc>
            </a:pPr>
            <a:r>
              <a:rPr lang="en-US" dirty="0" smtClean="0">
                <a:latin typeface="Segoe UI"/>
                <a:cs typeface="Segoe UI"/>
              </a:rPr>
              <a:t>Undefined – drilled and logged on one end; on the other end, drilled, cased, perforated, stimulated, tested, and physically connected to a pipeline or outlet.</a:t>
            </a:r>
          </a:p>
          <a:p>
            <a:pPr lvl="1">
              <a:lnSpc>
                <a:spcPct val="90000"/>
              </a:lnSpc>
            </a:pPr>
            <a:r>
              <a:rPr lang="en-US" dirty="0" smtClean="0">
                <a:latin typeface="Segoe UI"/>
                <a:cs typeface="Segoe UI"/>
              </a:rPr>
              <a:t>Reaches TD</a:t>
            </a:r>
          </a:p>
          <a:p>
            <a:pPr lvl="1">
              <a:lnSpc>
                <a:spcPct val="90000"/>
              </a:lnSpc>
            </a:pPr>
            <a:r>
              <a:rPr lang="en-US" dirty="0" smtClean="0">
                <a:latin typeface="Segoe UI"/>
                <a:cs typeface="Segoe UI"/>
              </a:rPr>
              <a:t>Potential test report with RRC</a:t>
            </a:r>
          </a:p>
          <a:p>
            <a:pPr lvl="1">
              <a:lnSpc>
                <a:spcPct val="90000"/>
              </a:lnSpc>
            </a:pPr>
            <a:r>
              <a:rPr lang="en-US" dirty="0" smtClean="0">
                <a:latin typeface="Segoe UI"/>
                <a:cs typeface="Segoe UI"/>
              </a:rPr>
              <a:t>Rig release</a:t>
            </a:r>
          </a:p>
          <a:p>
            <a:pPr marL="457200" lvl="1" indent="0">
              <a:lnSpc>
                <a:spcPct val="90000"/>
              </a:lnSpc>
              <a:buNone/>
            </a:pPr>
            <a:endParaRPr lang="en-US" dirty="0" smtClean="0">
              <a:latin typeface="Segoe UI"/>
              <a:cs typeface="Segoe UI"/>
            </a:endParaRPr>
          </a:p>
        </p:txBody>
      </p:sp>
      <p:sp>
        <p:nvSpPr>
          <p:cNvPr id="3" name="Title 2"/>
          <p:cNvSpPr>
            <a:spLocks noGrp="1"/>
          </p:cNvSpPr>
          <p:nvPr>
            <p:ph type="title"/>
          </p:nvPr>
        </p:nvSpPr>
        <p:spPr/>
        <p:txBody>
          <a:bodyPr>
            <a:normAutofit/>
          </a:bodyPr>
          <a:lstStyle/>
          <a:p>
            <a:r>
              <a:rPr lang="en-US" sz="4000" dirty="0" smtClean="0"/>
              <a:t>Time Between Operations</a:t>
            </a:r>
            <a:endParaRPr lang="en-US" sz="4000" dirty="0"/>
          </a:p>
        </p:txBody>
      </p:sp>
    </p:spTree>
    <p:extLst>
      <p:ext uri="{BB962C8B-B14F-4D97-AF65-F5344CB8AC3E}">
        <p14:creationId xmlns:p14="http://schemas.microsoft.com/office/powerpoint/2010/main" val="1865489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94068"/>
            <a:ext cx="85344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Completion of one well …</a:t>
            </a:r>
          </a:p>
          <a:p>
            <a:pPr lvl="1">
              <a:lnSpc>
                <a:spcPct val="90000"/>
              </a:lnSpc>
            </a:pPr>
            <a:r>
              <a:rPr lang="en-US" dirty="0" smtClean="0">
                <a:latin typeface="Segoe UI"/>
                <a:cs typeface="Segoe UI"/>
              </a:rPr>
              <a:t>“As used herein, completion shall be deemed to be the earliest of the following dates: (1) the date on which the initial potential test is run, (2) the date on which a dry hole is plugged, (3) the date 30 days after the date on which total depth is reached, or (4) the date certified to the RRC as the date a well has been completed as a producing well.”</a:t>
            </a:r>
          </a:p>
          <a:p>
            <a:pPr marL="457200" lvl="1" indent="0">
              <a:lnSpc>
                <a:spcPct val="90000"/>
              </a:lnSpc>
              <a:buNone/>
            </a:pPr>
            <a:endParaRPr lang="en-US" dirty="0" smtClean="0">
              <a:latin typeface="Segoe UI"/>
              <a:cs typeface="Segoe UI"/>
            </a:endParaRPr>
          </a:p>
        </p:txBody>
      </p:sp>
      <p:sp>
        <p:nvSpPr>
          <p:cNvPr id="3" name="Title 2"/>
          <p:cNvSpPr>
            <a:spLocks noGrp="1"/>
          </p:cNvSpPr>
          <p:nvPr>
            <p:ph type="title"/>
          </p:nvPr>
        </p:nvSpPr>
        <p:spPr/>
        <p:txBody>
          <a:bodyPr>
            <a:normAutofit/>
          </a:bodyPr>
          <a:lstStyle/>
          <a:p>
            <a:r>
              <a:rPr lang="en-US" sz="4000" dirty="0" smtClean="0"/>
              <a:t>Time Between Operations</a:t>
            </a:r>
            <a:endParaRPr lang="en-US" sz="4000" dirty="0"/>
          </a:p>
        </p:txBody>
      </p:sp>
    </p:spTree>
    <p:extLst>
      <p:ext uri="{BB962C8B-B14F-4D97-AF65-F5344CB8AC3E}">
        <p14:creationId xmlns:p14="http://schemas.microsoft.com/office/powerpoint/2010/main" val="2497081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94068"/>
            <a:ext cx="85344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Commencement of a well …</a:t>
            </a:r>
          </a:p>
          <a:p>
            <a:pPr lvl="1">
              <a:lnSpc>
                <a:spcPct val="90000"/>
              </a:lnSpc>
            </a:pPr>
            <a:r>
              <a:rPr lang="en-US" dirty="0" smtClean="0">
                <a:latin typeface="Segoe UI"/>
                <a:cs typeface="Segoe UI"/>
              </a:rPr>
              <a:t>i.e. drilling operations</a:t>
            </a:r>
          </a:p>
          <a:p>
            <a:pPr lvl="1">
              <a:lnSpc>
                <a:spcPct val="90000"/>
              </a:lnSpc>
            </a:pPr>
            <a:r>
              <a:rPr lang="en-US" dirty="0" smtClean="0">
                <a:latin typeface="Segoe UI"/>
                <a:cs typeface="Segoe UI"/>
              </a:rPr>
              <a:t>“…the date lessee commences actual drilling with a rig capable of reaching depths from which lessee may, in good faith, anticipate the production of oil or gas.”</a:t>
            </a:r>
          </a:p>
          <a:p>
            <a:pPr lvl="1">
              <a:lnSpc>
                <a:spcPct val="90000"/>
              </a:lnSpc>
            </a:pPr>
            <a:r>
              <a:rPr lang="en-US" dirty="0" smtClean="0">
                <a:latin typeface="Segoe UI"/>
                <a:cs typeface="Segoe UI"/>
              </a:rPr>
              <a:t>Deep rights leases?</a:t>
            </a:r>
          </a:p>
          <a:p>
            <a:pPr marL="457200" lvl="1" indent="0">
              <a:lnSpc>
                <a:spcPct val="90000"/>
              </a:lnSpc>
              <a:buNone/>
            </a:pPr>
            <a:endParaRPr lang="en-US" dirty="0" smtClean="0">
              <a:latin typeface="Segoe UI"/>
              <a:cs typeface="Segoe UI"/>
            </a:endParaRPr>
          </a:p>
        </p:txBody>
      </p:sp>
      <p:sp>
        <p:nvSpPr>
          <p:cNvPr id="3" name="Title 2"/>
          <p:cNvSpPr>
            <a:spLocks noGrp="1"/>
          </p:cNvSpPr>
          <p:nvPr>
            <p:ph type="title"/>
          </p:nvPr>
        </p:nvSpPr>
        <p:spPr/>
        <p:txBody>
          <a:bodyPr>
            <a:normAutofit/>
          </a:bodyPr>
          <a:lstStyle/>
          <a:p>
            <a:r>
              <a:rPr lang="en-US" sz="4000" dirty="0" smtClean="0"/>
              <a:t>Time Between Operations</a:t>
            </a:r>
            <a:endParaRPr lang="en-US" sz="4000" dirty="0"/>
          </a:p>
        </p:txBody>
      </p:sp>
    </p:spTree>
    <p:extLst>
      <p:ext uri="{BB962C8B-B14F-4D97-AF65-F5344CB8AC3E}">
        <p14:creationId xmlns:p14="http://schemas.microsoft.com/office/powerpoint/2010/main" val="3860193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417638"/>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dirty="0" smtClean="0">
                <a:latin typeface="Segoe UI"/>
                <a:cs typeface="Segoe UI"/>
              </a:rPr>
              <a:t>Are they legal?</a:t>
            </a:r>
          </a:p>
          <a:p>
            <a:pPr lvl="1" algn="just">
              <a:lnSpc>
                <a:spcPct val="90000"/>
              </a:lnSpc>
            </a:pPr>
            <a:r>
              <a:rPr lang="en-US" dirty="0" smtClean="0">
                <a:latin typeface="Segoe UI"/>
                <a:cs typeface="Segoe UI"/>
              </a:rPr>
              <a:t>North Dakota restrictions </a:t>
            </a:r>
          </a:p>
          <a:p>
            <a:pPr lvl="1" algn="just">
              <a:lnSpc>
                <a:spcPct val="90000"/>
              </a:lnSpc>
            </a:pPr>
            <a:endParaRPr lang="en-US" dirty="0" smtClean="0">
              <a:latin typeface="Segoe UI"/>
              <a:cs typeface="Segoe UI"/>
            </a:endParaRPr>
          </a:p>
          <a:p>
            <a:pPr algn="just">
              <a:lnSpc>
                <a:spcPct val="90000"/>
              </a:lnSpc>
            </a:pPr>
            <a:r>
              <a:rPr lang="en-US" dirty="0" smtClean="0">
                <a:latin typeface="Segoe UI"/>
                <a:cs typeface="Segoe UI"/>
              </a:rPr>
              <a:t>Does lease allow it?</a:t>
            </a:r>
          </a:p>
          <a:p>
            <a:pPr lvl="1" algn="just">
              <a:lnSpc>
                <a:spcPct val="90000"/>
              </a:lnSpc>
            </a:pPr>
            <a:r>
              <a:rPr lang="en-US" dirty="0" smtClean="0">
                <a:latin typeface="Segoe UI"/>
                <a:cs typeface="Segoe UI"/>
              </a:rPr>
              <a:t>Still within PT?</a:t>
            </a:r>
          </a:p>
          <a:p>
            <a:pPr lvl="1" algn="just">
              <a:lnSpc>
                <a:spcPct val="90000"/>
              </a:lnSpc>
            </a:pPr>
            <a:r>
              <a:rPr lang="en-US" dirty="0" smtClean="0">
                <a:latin typeface="Segoe UI"/>
                <a:cs typeface="Segoe UI"/>
              </a:rPr>
              <a:t>Agreement with Lessor to delay completion</a:t>
            </a:r>
          </a:p>
          <a:p>
            <a:pPr>
              <a:lnSpc>
                <a:spcPct val="90000"/>
              </a:lnSpc>
            </a:pPr>
            <a:endParaRPr lang="en-US" dirty="0" smtClean="0">
              <a:latin typeface="Segoe UI"/>
              <a:cs typeface="Segoe UI"/>
            </a:endParaRPr>
          </a:p>
          <a:p>
            <a:pPr>
              <a:lnSpc>
                <a:spcPct val="90000"/>
              </a:lnSpc>
            </a:pPr>
            <a:r>
              <a:rPr lang="en-US" dirty="0" smtClean="0">
                <a:latin typeface="Segoe UI"/>
                <a:cs typeface="Segoe UI"/>
              </a:rPr>
              <a:t>Is there an implied obligation to complete within a specified time?</a:t>
            </a:r>
          </a:p>
          <a:p>
            <a:pPr lvl="1" algn="just">
              <a:lnSpc>
                <a:spcPct val="90000"/>
              </a:lnSpc>
            </a:pPr>
            <a:endParaRPr lang="en-US" dirty="0" smtClean="0">
              <a:latin typeface="Segoe UI"/>
              <a:cs typeface="Segoe UI"/>
            </a:endParaRPr>
          </a:p>
          <a:p>
            <a:pPr lvl="1"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p:txBody>
          <a:bodyPr>
            <a:normAutofit/>
          </a:bodyPr>
          <a:lstStyle/>
          <a:p>
            <a:r>
              <a:rPr lang="en-US" sz="4000" dirty="0" smtClean="0"/>
              <a:t>DUC contd.</a:t>
            </a:r>
            <a:endParaRPr lang="en-US" sz="4000" dirty="0"/>
          </a:p>
        </p:txBody>
      </p:sp>
    </p:spTree>
    <p:extLst>
      <p:ext uri="{BB962C8B-B14F-4D97-AF65-F5344CB8AC3E}">
        <p14:creationId xmlns:p14="http://schemas.microsoft.com/office/powerpoint/2010/main" val="183383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94068"/>
            <a:ext cx="85344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dirty="0" smtClean="0">
              <a:latin typeface="Segoe UI"/>
              <a:cs typeface="Segoe UI"/>
            </a:endParaRPr>
          </a:p>
          <a:p>
            <a:pPr>
              <a:lnSpc>
                <a:spcPct val="90000"/>
              </a:lnSpc>
            </a:pPr>
            <a:r>
              <a:rPr lang="en-US" dirty="0" smtClean="0">
                <a:latin typeface="Segoe UI"/>
                <a:cs typeface="Segoe UI"/>
              </a:rPr>
              <a:t>Accumulate time between wells?</a:t>
            </a:r>
            <a:endParaRPr lang="en-US" dirty="0">
              <a:latin typeface="Segoe UI"/>
              <a:cs typeface="Segoe UI"/>
            </a:endParaRPr>
          </a:p>
          <a:p>
            <a:pPr>
              <a:lnSpc>
                <a:spcPct val="90000"/>
              </a:lnSpc>
            </a:pPr>
            <a:endParaRPr lang="en-US" dirty="0" smtClean="0">
              <a:latin typeface="Segoe UI"/>
              <a:cs typeface="Segoe UI"/>
            </a:endParaRPr>
          </a:p>
          <a:p>
            <a:pPr>
              <a:lnSpc>
                <a:spcPct val="90000"/>
              </a:lnSpc>
            </a:pPr>
            <a:r>
              <a:rPr lang="en-US" dirty="0" smtClean="0">
                <a:latin typeface="Segoe UI"/>
                <a:cs typeface="Segoe UI"/>
              </a:rPr>
              <a:t>Substitute well if first well is lost?</a:t>
            </a:r>
          </a:p>
          <a:p>
            <a:pPr>
              <a:lnSpc>
                <a:spcPct val="90000"/>
              </a:lnSpc>
            </a:pPr>
            <a:endParaRPr lang="en-US" dirty="0">
              <a:latin typeface="Segoe UI"/>
              <a:cs typeface="Segoe UI"/>
            </a:endParaRPr>
          </a:p>
          <a:p>
            <a:pPr>
              <a:lnSpc>
                <a:spcPct val="90000"/>
              </a:lnSpc>
            </a:pPr>
            <a:r>
              <a:rPr lang="en-US" dirty="0" smtClean="0">
                <a:latin typeface="Segoe UI"/>
                <a:cs typeface="Segoe UI"/>
              </a:rPr>
              <a:t>Reworking of a previously drilled well?</a:t>
            </a:r>
          </a:p>
        </p:txBody>
      </p:sp>
      <p:sp>
        <p:nvSpPr>
          <p:cNvPr id="3" name="Title 2"/>
          <p:cNvSpPr>
            <a:spLocks noGrp="1"/>
          </p:cNvSpPr>
          <p:nvPr>
            <p:ph type="title"/>
          </p:nvPr>
        </p:nvSpPr>
        <p:spPr/>
        <p:txBody>
          <a:bodyPr>
            <a:normAutofit/>
          </a:bodyPr>
          <a:lstStyle/>
          <a:p>
            <a:r>
              <a:rPr lang="en-US" sz="4000" dirty="0" smtClean="0"/>
              <a:t>Time Between Operations</a:t>
            </a:r>
            <a:endParaRPr lang="en-US" sz="4000" dirty="0"/>
          </a:p>
        </p:txBody>
      </p:sp>
    </p:spTree>
    <p:extLst>
      <p:ext uri="{BB962C8B-B14F-4D97-AF65-F5344CB8AC3E}">
        <p14:creationId xmlns:p14="http://schemas.microsoft.com/office/powerpoint/2010/main" val="117807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94068"/>
            <a:ext cx="85344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Specific Number?</a:t>
            </a:r>
          </a:p>
          <a:p>
            <a:pPr>
              <a:lnSpc>
                <a:spcPct val="90000"/>
              </a:lnSpc>
            </a:pPr>
            <a:r>
              <a:rPr lang="en-US" dirty="0" smtClean="0">
                <a:latin typeface="Segoe UI"/>
                <a:cs typeface="Segoe UI"/>
              </a:rPr>
              <a:t>Tied to governmental authority?</a:t>
            </a:r>
          </a:p>
          <a:p>
            <a:pPr>
              <a:lnSpc>
                <a:spcPct val="90000"/>
              </a:lnSpc>
            </a:pPr>
            <a:r>
              <a:rPr lang="en-US" dirty="0" smtClean="0">
                <a:latin typeface="Segoe UI"/>
                <a:cs typeface="Segoe UI"/>
              </a:rPr>
              <a:t>Contiguous?</a:t>
            </a:r>
          </a:p>
          <a:p>
            <a:pPr lvl="1">
              <a:lnSpc>
                <a:spcPct val="90000"/>
              </a:lnSpc>
            </a:pPr>
            <a:r>
              <a:rPr lang="en-US" dirty="0" smtClean="0">
                <a:latin typeface="Segoe UI"/>
                <a:cs typeface="Segoe UI"/>
              </a:rPr>
              <a:t>Yes.  </a:t>
            </a:r>
            <a:r>
              <a:rPr lang="en-US" i="1" dirty="0" smtClean="0">
                <a:latin typeface="Segoe UI"/>
                <a:cs typeface="Segoe UI"/>
              </a:rPr>
              <a:t>Mayfield v. </a:t>
            </a:r>
            <a:r>
              <a:rPr lang="en-US" i="1" dirty="0" err="1" smtClean="0">
                <a:latin typeface="Segoe UI"/>
                <a:cs typeface="Segoe UI"/>
              </a:rPr>
              <a:t>DeBenevides</a:t>
            </a:r>
            <a:r>
              <a:rPr lang="en-US" i="1" dirty="0" smtClean="0">
                <a:latin typeface="Segoe UI"/>
                <a:cs typeface="Segoe UI"/>
              </a:rPr>
              <a:t>, </a:t>
            </a:r>
            <a:r>
              <a:rPr lang="en-US" dirty="0" smtClean="0">
                <a:latin typeface="Segoe UI"/>
                <a:cs typeface="Segoe UI"/>
              </a:rPr>
              <a:t>693 S.W.2d 500 (Tex. App. – San Antonio, 1985)</a:t>
            </a:r>
          </a:p>
          <a:p>
            <a:pPr>
              <a:lnSpc>
                <a:spcPct val="90000"/>
              </a:lnSpc>
            </a:pPr>
            <a:r>
              <a:rPr lang="en-US" dirty="0" smtClean="0">
                <a:latin typeface="Segoe UI"/>
                <a:cs typeface="Segoe UI"/>
              </a:rPr>
              <a:t>Designation/Release required?</a:t>
            </a:r>
          </a:p>
        </p:txBody>
      </p:sp>
      <p:sp>
        <p:nvSpPr>
          <p:cNvPr id="3" name="Title 2"/>
          <p:cNvSpPr>
            <a:spLocks noGrp="1"/>
          </p:cNvSpPr>
          <p:nvPr>
            <p:ph type="title"/>
          </p:nvPr>
        </p:nvSpPr>
        <p:spPr/>
        <p:txBody>
          <a:bodyPr>
            <a:normAutofit/>
          </a:bodyPr>
          <a:lstStyle/>
          <a:p>
            <a:r>
              <a:rPr lang="en-US" sz="4000" dirty="0" smtClean="0"/>
              <a:t>Size/Amount of Retained Acreage</a:t>
            </a:r>
            <a:endParaRPr lang="en-US" sz="4000" dirty="0"/>
          </a:p>
        </p:txBody>
      </p:sp>
    </p:spTree>
    <p:extLst>
      <p:ext uri="{BB962C8B-B14F-4D97-AF65-F5344CB8AC3E}">
        <p14:creationId xmlns:p14="http://schemas.microsoft.com/office/powerpoint/2010/main" val="3858711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617034" y="3956090"/>
            <a:ext cx="8069766" cy="13425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800" dirty="0" smtClean="0">
                <a:latin typeface="Segoe UI"/>
                <a:cs typeface="Segoe UI"/>
              </a:rPr>
              <a:t>Does a well continue to maintain a lease as to specified acreage </a:t>
            </a:r>
            <a:r>
              <a:rPr lang="en-US" sz="2800" i="1" u="sng" dirty="0" smtClean="0">
                <a:latin typeface="Segoe UI"/>
                <a:cs typeface="Segoe UI"/>
              </a:rPr>
              <a:t>after</a:t>
            </a:r>
            <a:r>
              <a:rPr lang="en-US" sz="2800" dirty="0" smtClean="0">
                <a:latin typeface="Segoe UI"/>
                <a:cs typeface="Segoe UI"/>
              </a:rPr>
              <a:t> the well has ceased producing?</a:t>
            </a:r>
          </a:p>
        </p:txBody>
      </p:sp>
      <p:sp>
        <p:nvSpPr>
          <p:cNvPr id="3" name="Title 2"/>
          <p:cNvSpPr>
            <a:spLocks noGrp="1"/>
          </p:cNvSpPr>
          <p:nvPr>
            <p:ph type="title"/>
          </p:nvPr>
        </p:nvSpPr>
        <p:spPr/>
        <p:txBody>
          <a:bodyPr>
            <a:normAutofit/>
          </a:bodyPr>
          <a:lstStyle/>
          <a:p>
            <a:r>
              <a:rPr lang="en-US" sz="4000" dirty="0" smtClean="0"/>
              <a:t>Size/Amount of Retained Acreage</a:t>
            </a:r>
            <a:endParaRPr lang="en-US" sz="4000" dirty="0"/>
          </a:p>
        </p:txBody>
      </p:sp>
      <p:grpSp>
        <p:nvGrpSpPr>
          <p:cNvPr id="12" name="Group 11"/>
          <p:cNvGrpSpPr/>
          <p:nvPr/>
        </p:nvGrpSpPr>
        <p:grpSpPr>
          <a:xfrm>
            <a:off x="1685641" y="1592317"/>
            <a:ext cx="2170861" cy="1954681"/>
            <a:chOff x="-4495800" y="1454493"/>
            <a:chExt cx="4416577" cy="4528157"/>
          </a:xfrm>
        </p:grpSpPr>
        <p:grpSp>
          <p:nvGrpSpPr>
            <p:cNvPr id="14" name="Group 13"/>
            <p:cNvGrpSpPr/>
            <p:nvPr/>
          </p:nvGrpSpPr>
          <p:grpSpPr>
            <a:xfrm>
              <a:off x="-4495800" y="1454493"/>
              <a:ext cx="4416577" cy="4528157"/>
              <a:chOff x="2133600" y="1454493"/>
              <a:chExt cx="4416577" cy="4528157"/>
            </a:xfrm>
          </p:grpSpPr>
          <p:sp>
            <p:nvSpPr>
              <p:cNvPr id="18" name="Rectangle 17"/>
              <p:cNvSpPr/>
              <p:nvPr/>
            </p:nvSpPr>
            <p:spPr>
              <a:xfrm>
                <a:off x="2133600" y="1454493"/>
                <a:ext cx="4416577" cy="4528157"/>
              </a:xfrm>
              <a:prstGeom prst="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341889" y="1606891"/>
                <a:ext cx="2185416" cy="2352855"/>
              </a:xfrm>
              <a:prstGeom prst="rect">
                <a:avLst/>
              </a:prstGeom>
              <a:noFill/>
            </p:spPr>
            <p:txBody>
              <a:bodyPr wrap="square" rtlCol="0">
                <a:spAutoFit/>
              </a:bodyPr>
              <a:lstStyle/>
              <a:p>
                <a:pPr algn="ctr"/>
                <a:endParaRPr lang="en-US" sz="2000" b="1" dirty="0" smtClean="0">
                  <a:solidFill>
                    <a:schemeClr val="bg1"/>
                  </a:solidFill>
                  <a:latin typeface="Segoe UI" panose="020B0502040204020203" pitchFamily="34" charset="0"/>
                  <a:cs typeface="Segoe UI" panose="020B0502040204020203" pitchFamily="34" charset="0"/>
                </a:endParaRPr>
              </a:p>
              <a:p>
                <a:pPr algn="ctr"/>
                <a:endParaRPr lang="en-US" sz="2000" b="1" dirty="0" smtClean="0">
                  <a:solidFill>
                    <a:schemeClr val="bg1"/>
                  </a:solidFill>
                  <a:latin typeface="Segoe UI" panose="020B0502040204020203" pitchFamily="34" charset="0"/>
                  <a:cs typeface="Segoe UI" panose="020B0502040204020203" pitchFamily="34" charset="0"/>
                </a:endParaRPr>
              </a:p>
              <a:p>
                <a:pPr algn="ctr"/>
                <a:r>
                  <a:rPr lang="en-US" sz="2000" b="1" dirty="0" smtClean="0">
                    <a:solidFill>
                      <a:schemeClr val="bg1"/>
                    </a:solidFill>
                    <a:latin typeface="Segoe UI" panose="020B0502040204020203" pitchFamily="34" charset="0"/>
                    <a:cs typeface="Segoe UI" panose="020B0502040204020203" pitchFamily="34" charset="0"/>
                  </a:rPr>
                  <a:t>3/4 MI</a:t>
                </a:r>
              </a:p>
            </p:txBody>
          </p:sp>
        </p:grpSp>
        <p:sp>
          <p:nvSpPr>
            <p:cNvPr id="15" name="TextBox 14"/>
            <p:cNvSpPr txBox="1"/>
            <p:nvPr/>
          </p:nvSpPr>
          <p:spPr>
            <a:xfrm>
              <a:off x="-3878976" y="1702651"/>
              <a:ext cx="3182924" cy="926883"/>
            </a:xfrm>
            <a:prstGeom prst="rect">
              <a:avLst/>
            </a:prstGeom>
            <a:noFill/>
          </p:spPr>
          <p:txBody>
            <a:bodyPr wrap="square" rtlCol="0">
              <a:spAutoFit/>
            </a:bodyPr>
            <a:lstStyle/>
            <a:p>
              <a:pPr algn="ctr"/>
              <a:r>
                <a:rPr lang="en-US" sz="2000" b="1" dirty="0" smtClean="0">
                  <a:latin typeface="Segoe UI" panose="020B0502040204020203" pitchFamily="34" charset="0"/>
                  <a:cs typeface="Segoe UI" panose="020B0502040204020203" pitchFamily="34" charset="0"/>
                </a:rPr>
                <a:t>RA Tract 1</a:t>
              </a:r>
            </a:p>
          </p:txBody>
        </p:sp>
      </p:grpSp>
      <p:grpSp>
        <p:nvGrpSpPr>
          <p:cNvPr id="21" name="Group 20"/>
          <p:cNvGrpSpPr/>
          <p:nvPr/>
        </p:nvGrpSpPr>
        <p:grpSpPr>
          <a:xfrm>
            <a:off x="5034117" y="1592317"/>
            <a:ext cx="2170861" cy="1954681"/>
            <a:chOff x="-4495800" y="1454493"/>
            <a:chExt cx="4416577" cy="4528157"/>
          </a:xfrm>
        </p:grpSpPr>
        <p:sp>
          <p:nvSpPr>
            <p:cNvPr id="24" name="Rectangle 23"/>
            <p:cNvSpPr/>
            <p:nvPr/>
          </p:nvSpPr>
          <p:spPr>
            <a:xfrm>
              <a:off x="-4495800" y="1454493"/>
              <a:ext cx="4416577" cy="4528157"/>
            </a:xfrm>
            <a:prstGeom prst="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78976" y="1702651"/>
              <a:ext cx="3182924" cy="1639868"/>
            </a:xfrm>
            <a:prstGeom prst="rect">
              <a:avLst/>
            </a:prstGeom>
            <a:noFill/>
          </p:spPr>
          <p:txBody>
            <a:bodyPr wrap="square" rtlCol="0">
              <a:spAutoFit/>
            </a:bodyPr>
            <a:lstStyle/>
            <a:p>
              <a:pPr algn="ctr"/>
              <a:r>
                <a:rPr lang="en-US" sz="2000" b="1" dirty="0" smtClean="0">
                  <a:latin typeface="Segoe UI" panose="020B0502040204020203" pitchFamily="34" charset="0"/>
                  <a:cs typeface="Segoe UI" panose="020B0502040204020203" pitchFamily="34" charset="0"/>
                </a:rPr>
                <a:t>RA Tract 2</a:t>
              </a:r>
            </a:p>
            <a:p>
              <a:pPr algn="ctr"/>
              <a:endParaRPr lang="en-US" sz="2000" b="1" dirty="0" smtClean="0">
                <a:latin typeface="Segoe UI" panose="020B0502040204020203" pitchFamily="34" charset="0"/>
                <a:cs typeface="Segoe UI" panose="020B0502040204020203" pitchFamily="34" charset="0"/>
              </a:endParaRPr>
            </a:p>
          </p:txBody>
        </p:sp>
      </p:grpSp>
      <p:pic>
        <p:nvPicPr>
          <p:cNvPr id="26" name="Picture 25"/>
          <p:cNvPicPr>
            <a:picLocks noChangeAspect="1"/>
          </p:cNvPicPr>
          <p:nvPr/>
        </p:nvPicPr>
        <p:blipFill>
          <a:blip r:embed="rId5">
            <a:clrChange>
              <a:clrFrom>
                <a:srgbClr val="FFFFFF"/>
              </a:clrFrom>
              <a:clrTo>
                <a:srgbClr val="FFFFFF">
                  <a:alpha val="0"/>
                </a:srgbClr>
              </a:clrTo>
            </a:clrChange>
          </a:blip>
          <a:stretch>
            <a:fillRect/>
          </a:stretch>
        </p:blipFill>
        <p:spPr>
          <a:xfrm>
            <a:off x="5927562" y="2702586"/>
            <a:ext cx="357801" cy="536702"/>
          </a:xfrm>
          <a:prstGeom prst="rect">
            <a:avLst/>
          </a:prstGeom>
        </p:spPr>
      </p:pic>
      <p:sp>
        <p:nvSpPr>
          <p:cNvPr id="2" name="Oval 1"/>
          <p:cNvSpPr/>
          <p:nvPr/>
        </p:nvSpPr>
        <p:spPr>
          <a:xfrm>
            <a:off x="5776646" y="2601722"/>
            <a:ext cx="685800" cy="7384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3"/>
            <a:endCxn id="2" idx="7"/>
          </p:cNvCxnSpPr>
          <p:nvPr/>
        </p:nvCxnSpPr>
        <p:spPr>
          <a:xfrm flipV="1">
            <a:off x="5877079" y="2709862"/>
            <a:ext cx="484934" cy="522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85641" y="1592317"/>
            <a:ext cx="2170861" cy="1954681"/>
            <a:chOff x="-4495800" y="1454493"/>
            <a:chExt cx="4416577" cy="4528157"/>
          </a:xfrm>
        </p:grpSpPr>
        <p:sp>
          <p:nvSpPr>
            <p:cNvPr id="31" name="Rectangle 30"/>
            <p:cNvSpPr/>
            <p:nvPr/>
          </p:nvSpPr>
          <p:spPr>
            <a:xfrm>
              <a:off x="-4495800" y="1454493"/>
              <a:ext cx="4416577" cy="4528157"/>
            </a:xfrm>
            <a:prstGeom prst="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78976" y="1702651"/>
              <a:ext cx="3182924" cy="1639868"/>
            </a:xfrm>
            <a:prstGeom prst="rect">
              <a:avLst/>
            </a:prstGeom>
            <a:noFill/>
          </p:spPr>
          <p:txBody>
            <a:bodyPr wrap="square" rtlCol="0">
              <a:spAutoFit/>
            </a:bodyPr>
            <a:lstStyle/>
            <a:p>
              <a:pPr algn="ctr"/>
              <a:r>
                <a:rPr lang="en-US" sz="2000" b="1" dirty="0" smtClean="0">
                  <a:latin typeface="Segoe UI" panose="020B0502040204020203" pitchFamily="34" charset="0"/>
                  <a:cs typeface="Segoe UI" panose="020B0502040204020203" pitchFamily="34" charset="0"/>
                </a:rPr>
                <a:t>RA Tract 1</a:t>
              </a:r>
            </a:p>
            <a:p>
              <a:pPr algn="ctr"/>
              <a:endParaRPr lang="en-US" sz="2000" b="1" dirty="0" smtClean="0">
                <a:latin typeface="Segoe UI" panose="020B0502040204020203" pitchFamily="34" charset="0"/>
                <a:cs typeface="Segoe UI" panose="020B0502040204020203" pitchFamily="34" charset="0"/>
              </a:endParaRPr>
            </a:p>
          </p:txBody>
        </p:sp>
      </p:grpSp>
      <p:pic>
        <p:nvPicPr>
          <p:cNvPr id="33" name="Picture 32"/>
          <p:cNvPicPr>
            <a:picLocks noChangeAspect="1"/>
          </p:cNvPicPr>
          <p:nvPr/>
        </p:nvPicPr>
        <p:blipFill>
          <a:blip r:embed="rId5">
            <a:clrChange>
              <a:clrFrom>
                <a:srgbClr val="FFFFFF"/>
              </a:clrFrom>
              <a:clrTo>
                <a:srgbClr val="FFFFFF">
                  <a:alpha val="0"/>
                </a:srgbClr>
              </a:clrTo>
            </a:clrChange>
          </a:blip>
          <a:stretch>
            <a:fillRect/>
          </a:stretch>
        </p:blipFill>
        <p:spPr>
          <a:xfrm>
            <a:off x="2592169" y="2702586"/>
            <a:ext cx="357801" cy="536702"/>
          </a:xfrm>
          <a:prstGeom prst="rect">
            <a:avLst/>
          </a:prstGeom>
        </p:spPr>
      </p:pic>
    </p:spTree>
    <p:extLst>
      <p:ext uri="{BB962C8B-B14F-4D97-AF65-F5344CB8AC3E}">
        <p14:creationId xmlns:p14="http://schemas.microsoft.com/office/powerpoint/2010/main" val="4029592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617034" y="3956090"/>
            <a:ext cx="8069766" cy="13425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800" dirty="0" smtClean="0">
                <a:latin typeface="Segoe UI"/>
                <a:cs typeface="Segoe UI"/>
              </a:rPr>
              <a:t>… lease is maintained as to 40 acres designated as a well block around each producing well.</a:t>
            </a:r>
          </a:p>
        </p:txBody>
      </p:sp>
      <p:sp>
        <p:nvSpPr>
          <p:cNvPr id="3" name="Title 2"/>
          <p:cNvSpPr>
            <a:spLocks noGrp="1"/>
          </p:cNvSpPr>
          <p:nvPr>
            <p:ph type="title"/>
          </p:nvPr>
        </p:nvSpPr>
        <p:spPr/>
        <p:txBody>
          <a:bodyPr>
            <a:normAutofit/>
          </a:bodyPr>
          <a:lstStyle/>
          <a:p>
            <a:r>
              <a:rPr lang="en-US" sz="4000" dirty="0" smtClean="0"/>
              <a:t>Size/Amount of Retained Acreage</a:t>
            </a:r>
            <a:endParaRPr lang="en-US" sz="4000" dirty="0"/>
          </a:p>
        </p:txBody>
      </p:sp>
      <p:grpSp>
        <p:nvGrpSpPr>
          <p:cNvPr id="12" name="Group 11"/>
          <p:cNvGrpSpPr/>
          <p:nvPr/>
        </p:nvGrpSpPr>
        <p:grpSpPr>
          <a:xfrm>
            <a:off x="1685641" y="1592317"/>
            <a:ext cx="2170861" cy="1954681"/>
            <a:chOff x="-4495800" y="1454493"/>
            <a:chExt cx="4416577" cy="4528157"/>
          </a:xfrm>
        </p:grpSpPr>
        <p:sp>
          <p:nvSpPr>
            <p:cNvPr id="18" name="Rectangle 17"/>
            <p:cNvSpPr/>
            <p:nvPr/>
          </p:nvSpPr>
          <p:spPr>
            <a:xfrm>
              <a:off x="-4495800" y="1454493"/>
              <a:ext cx="4416577" cy="4528157"/>
            </a:xfrm>
            <a:prstGeom prst="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78976" y="1702651"/>
              <a:ext cx="3182924" cy="1639868"/>
            </a:xfrm>
            <a:prstGeom prst="rect">
              <a:avLst/>
            </a:prstGeom>
            <a:noFill/>
          </p:spPr>
          <p:txBody>
            <a:bodyPr wrap="square" rtlCol="0">
              <a:spAutoFit/>
            </a:bodyPr>
            <a:lstStyle/>
            <a:p>
              <a:pPr algn="ctr"/>
              <a:r>
                <a:rPr lang="en-US" sz="2000" b="1" dirty="0" smtClean="0">
                  <a:latin typeface="Segoe UI" panose="020B0502040204020203" pitchFamily="34" charset="0"/>
                  <a:cs typeface="Segoe UI" panose="020B0502040204020203" pitchFamily="34" charset="0"/>
                </a:rPr>
                <a:t>RA Tract 1</a:t>
              </a:r>
            </a:p>
            <a:p>
              <a:pPr algn="ctr"/>
              <a:endParaRPr lang="en-US" sz="2000" b="1" dirty="0" smtClean="0">
                <a:latin typeface="Segoe UI" panose="020B0502040204020203" pitchFamily="34" charset="0"/>
                <a:cs typeface="Segoe UI" panose="020B0502040204020203" pitchFamily="34" charset="0"/>
              </a:endParaRPr>
            </a:p>
          </p:txBody>
        </p:sp>
      </p:grpSp>
      <p:pic>
        <p:nvPicPr>
          <p:cNvPr id="20" name="Picture 19"/>
          <p:cNvPicPr>
            <a:picLocks noChangeAspect="1"/>
          </p:cNvPicPr>
          <p:nvPr/>
        </p:nvPicPr>
        <p:blipFill>
          <a:blip r:embed="rId5">
            <a:clrChange>
              <a:clrFrom>
                <a:srgbClr val="FFFFFF"/>
              </a:clrFrom>
              <a:clrTo>
                <a:srgbClr val="FFFFFF">
                  <a:alpha val="0"/>
                </a:srgbClr>
              </a:clrTo>
            </a:clrChange>
          </a:blip>
          <a:stretch>
            <a:fillRect/>
          </a:stretch>
        </p:blipFill>
        <p:spPr>
          <a:xfrm>
            <a:off x="2592169" y="2702586"/>
            <a:ext cx="357801" cy="536702"/>
          </a:xfrm>
          <a:prstGeom prst="rect">
            <a:avLst/>
          </a:prstGeom>
        </p:spPr>
      </p:pic>
      <p:grpSp>
        <p:nvGrpSpPr>
          <p:cNvPr id="21" name="Group 20"/>
          <p:cNvGrpSpPr/>
          <p:nvPr/>
        </p:nvGrpSpPr>
        <p:grpSpPr>
          <a:xfrm>
            <a:off x="5034117" y="1592317"/>
            <a:ext cx="2170861" cy="1954681"/>
            <a:chOff x="-4495800" y="1454493"/>
            <a:chExt cx="4416577" cy="4528157"/>
          </a:xfrm>
        </p:grpSpPr>
        <p:sp>
          <p:nvSpPr>
            <p:cNvPr id="24" name="Rectangle 23"/>
            <p:cNvSpPr/>
            <p:nvPr/>
          </p:nvSpPr>
          <p:spPr>
            <a:xfrm>
              <a:off x="-4495800" y="1454493"/>
              <a:ext cx="4416577" cy="4528157"/>
            </a:xfrm>
            <a:prstGeom prst="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78976" y="1702651"/>
              <a:ext cx="3182924" cy="1639868"/>
            </a:xfrm>
            <a:prstGeom prst="rect">
              <a:avLst/>
            </a:prstGeom>
            <a:noFill/>
          </p:spPr>
          <p:txBody>
            <a:bodyPr wrap="square" rtlCol="0">
              <a:spAutoFit/>
            </a:bodyPr>
            <a:lstStyle/>
            <a:p>
              <a:pPr algn="ctr"/>
              <a:r>
                <a:rPr lang="en-US" sz="2000" b="1" dirty="0" smtClean="0">
                  <a:latin typeface="Segoe UI" panose="020B0502040204020203" pitchFamily="34" charset="0"/>
                  <a:cs typeface="Segoe UI" panose="020B0502040204020203" pitchFamily="34" charset="0"/>
                </a:rPr>
                <a:t>RA Tract 2</a:t>
              </a:r>
            </a:p>
            <a:p>
              <a:pPr algn="ctr"/>
              <a:endParaRPr lang="en-US" sz="2000" b="1" dirty="0" smtClean="0">
                <a:latin typeface="Segoe UI" panose="020B0502040204020203" pitchFamily="34" charset="0"/>
                <a:cs typeface="Segoe UI" panose="020B0502040204020203" pitchFamily="34" charset="0"/>
              </a:endParaRPr>
            </a:p>
          </p:txBody>
        </p:sp>
      </p:grpSp>
      <p:pic>
        <p:nvPicPr>
          <p:cNvPr id="26" name="Picture 25"/>
          <p:cNvPicPr>
            <a:picLocks noChangeAspect="1"/>
          </p:cNvPicPr>
          <p:nvPr/>
        </p:nvPicPr>
        <p:blipFill>
          <a:blip r:embed="rId5">
            <a:clrChange>
              <a:clrFrom>
                <a:srgbClr val="FFFFFF"/>
              </a:clrFrom>
              <a:clrTo>
                <a:srgbClr val="FFFFFF">
                  <a:alpha val="0"/>
                </a:srgbClr>
              </a:clrTo>
            </a:clrChange>
          </a:blip>
          <a:stretch>
            <a:fillRect/>
          </a:stretch>
        </p:blipFill>
        <p:spPr>
          <a:xfrm>
            <a:off x="5927562" y="2702586"/>
            <a:ext cx="357801" cy="536702"/>
          </a:xfrm>
          <a:prstGeom prst="rect">
            <a:avLst/>
          </a:prstGeom>
        </p:spPr>
      </p:pic>
      <p:sp>
        <p:nvSpPr>
          <p:cNvPr id="2" name="Oval 1"/>
          <p:cNvSpPr/>
          <p:nvPr/>
        </p:nvSpPr>
        <p:spPr>
          <a:xfrm>
            <a:off x="5776646" y="2601722"/>
            <a:ext cx="685800" cy="7384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3"/>
            <a:endCxn id="2" idx="7"/>
          </p:cNvCxnSpPr>
          <p:nvPr/>
        </p:nvCxnSpPr>
        <p:spPr>
          <a:xfrm flipV="1">
            <a:off x="5877079" y="2709862"/>
            <a:ext cx="484934" cy="522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434" y="5670067"/>
            <a:ext cx="9144000" cy="369332"/>
          </a:xfrm>
          <a:prstGeom prst="rect">
            <a:avLst/>
          </a:prstGeom>
        </p:spPr>
        <p:txBody>
          <a:bodyPr wrap="square">
            <a:spAutoFit/>
          </a:bodyPr>
          <a:lstStyle/>
          <a:p>
            <a:pPr algn="ctr"/>
            <a:r>
              <a:rPr lang="en-US" i="1" dirty="0" smtClean="0">
                <a:latin typeface="Segoe UI" panose="020B0502040204020203" pitchFamily="34" charset="0"/>
                <a:cs typeface="Segoe UI" panose="020B0502040204020203" pitchFamily="34" charset="0"/>
              </a:rPr>
              <a:t>Humphrey v. Seale,</a:t>
            </a:r>
            <a:r>
              <a:rPr lang="en-US" dirty="0" smtClean="0">
                <a:latin typeface="Segoe UI" panose="020B0502040204020203" pitchFamily="34" charset="0"/>
                <a:cs typeface="Segoe UI" panose="020B0502040204020203" pitchFamily="34" charset="0"/>
              </a:rPr>
              <a:t> 716 S.W. 2d 620 (Tex. App. – Corpus Christi 1986)</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3919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2063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94068"/>
            <a:ext cx="86868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dirty="0">
                <a:latin typeface="Segoe UI"/>
                <a:cs typeface="Segoe UI"/>
              </a:rPr>
              <a:t>“Notwithstanding anything in this lease agreement to the contrary” lessee shall release all rights in zones and formations that are not producing in paying quantities </a:t>
            </a:r>
            <a:r>
              <a:rPr lang="en-US" u="sng" dirty="0">
                <a:latin typeface="Segoe UI"/>
                <a:cs typeface="Segoe UI"/>
              </a:rPr>
              <a:t>six years from the effective date hereof</a:t>
            </a:r>
            <a:r>
              <a:rPr lang="en-US" dirty="0">
                <a:latin typeface="Segoe UI"/>
                <a:cs typeface="Segoe UI"/>
              </a:rPr>
              <a:t> …</a:t>
            </a:r>
          </a:p>
        </p:txBody>
      </p:sp>
      <p:sp>
        <p:nvSpPr>
          <p:cNvPr id="3" name="Title 2"/>
          <p:cNvSpPr>
            <a:spLocks noGrp="1"/>
          </p:cNvSpPr>
          <p:nvPr>
            <p:ph type="title"/>
          </p:nvPr>
        </p:nvSpPr>
        <p:spPr/>
        <p:txBody>
          <a:bodyPr>
            <a:normAutofit/>
          </a:bodyPr>
          <a:lstStyle/>
          <a:p>
            <a:r>
              <a:rPr lang="en-US" sz="4000" dirty="0" smtClean="0"/>
              <a:t>Effect of other lease clauses</a:t>
            </a:r>
            <a:endParaRPr lang="en-US" sz="4000" dirty="0"/>
          </a:p>
        </p:txBody>
      </p:sp>
    </p:spTree>
    <p:extLst>
      <p:ext uri="{BB962C8B-B14F-4D97-AF65-F5344CB8AC3E}">
        <p14:creationId xmlns:p14="http://schemas.microsoft.com/office/powerpoint/2010/main" val="4223604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2063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94068"/>
            <a:ext cx="86868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dirty="0">
                <a:latin typeface="Segoe UI"/>
                <a:cs typeface="Segoe UI"/>
              </a:rPr>
              <a:t>“Notwithstanding anything in this lease agreement to the contrary” lessee shall release all rights in zones and formations that are not producing in paying quantities </a:t>
            </a:r>
            <a:r>
              <a:rPr lang="en-US" u="sng" dirty="0">
                <a:latin typeface="Segoe UI"/>
                <a:cs typeface="Segoe UI"/>
              </a:rPr>
              <a:t>six years from the effective date hereof</a:t>
            </a:r>
            <a:r>
              <a:rPr lang="en-US" dirty="0">
                <a:latin typeface="Segoe UI"/>
                <a:cs typeface="Segoe UI"/>
              </a:rPr>
              <a:t> …</a:t>
            </a:r>
          </a:p>
          <a:p>
            <a:pPr>
              <a:lnSpc>
                <a:spcPct val="90000"/>
              </a:lnSpc>
            </a:pPr>
            <a:r>
              <a:rPr lang="en-US" sz="2800" dirty="0" smtClean="0">
                <a:latin typeface="Segoe UI"/>
                <a:cs typeface="Segoe UI"/>
              </a:rPr>
              <a:t>Well temporarily plugged two months before the date; and production restored ten days after</a:t>
            </a:r>
          </a:p>
        </p:txBody>
      </p:sp>
      <p:sp>
        <p:nvSpPr>
          <p:cNvPr id="3" name="Title 2"/>
          <p:cNvSpPr>
            <a:spLocks noGrp="1"/>
          </p:cNvSpPr>
          <p:nvPr>
            <p:ph type="title"/>
          </p:nvPr>
        </p:nvSpPr>
        <p:spPr/>
        <p:txBody>
          <a:bodyPr>
            <a:normAutofit/>
          </a:bodyPr>
          <a:lstStyle/>
          <a:p>
            <a:r>
              <a:rPr lang="en-US" sz="4000" dirty="0" smtClean="0"/>
              <a:t>Effect of other lease clauses</a:t>
            </a:r>
            <a:endParaRPr lang="en-US" sz="4000" dirty="0"/>
          </a:p>
        </p:txBody>
      </p:sp>
    </p:spTree>
    <p:extLst>
      <p:ext uri="{BB962C8B-B14F-4D97-AF65-F5344CB8AC3E}">
        <p14:creationId xmlns:p14="http://schemas.microsoft.com/office/powerpoint/2010/main" val="4873266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2063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94068"/>
            <a:ext cx="86868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dirty="0" smtClean="0">
                <a:latin typeface="Segoe UI"/>
                <a:cs typeface="Segoe UI"/>
              </a:rPr>
              <a:t>“Notwithstanding anything in this lease agreement to the contrary” lessee shall release all rights in zones and formations that are not producing in paying quantities </a:t>
            </a:r>
            <a:r>
              <a:rPr lang="en-US" u="sng" dirty="0" smtClean="0">
                <a:latin typeface="Segoe UI"/>
                <a:cs typeface="Segoe UI"/>
              </a:rPr>
              <a:t>six years from the effective date hereof</a:t>
            </a:r>
            <a:r>
              <a:rPr lang="en-US" dirty="0" smtClean="0">
                <a:latin typeface="Segoe UI"/>
                <a:cs typeface="Segoe UI"/>
              </a:rPr>
              <a:t> …</a:t>
            </a:r>
          </a:p>
          <a:p>
            <a:pPr>
              <a:lnSpc>
                <a:spcPct val="90000"/>
              </a:lnSpc>
            </a:pPr>
            <a:r>
              <a:rPr lang="en-US" sz="2800" dirty="0" smtClean="0">
                <a:latin typeface="Segoe UI"/>
                <a:cs typeface="Segoe UI"/>
              </a:rPr>
              <a:t>Well temporarily plugged two months before the date; and production restored ten days after</a:t>
            </a:r>
          </a:p>
          <a:p>
            <a:pPr>
              <a:lnSpc>
                <a:spcPct val="90000"/>
              </a:lnSpc>
            </a:pPr>
            <a:r>
              <a:rPr lang="en-US" sz="2800" dirty="0" smtClean="0">
                <a:latin typeface="Segoe UI"/>
                <a:cs typeface="Segoe UI"/>
              </a:rPr>
              <a:t>Rights governed by 90 day cessation of production clause</a:t>
            </a:r>
          </a:p>
        </p:txBody>
      </p:sp>
      <p:sp>
        <p:nvSpPr>
          <p:cNvPr id="3" name="Title 2"/>
          <p:cNvSpPr>
            <a:spLocks noGrp="1"/>
          </p:cNvSpPr>
          <p:nvPr>
            <p:ph type="title"/>
          </p:nvPr>
        </p:nvSpPr>
        <p:spPr/>
        <p:txBody>
          <a:bodyPr>
            <a:normAutofit/>
          </a:bodyPr>
          <a:lstStyle/>
          <a:p>
            <a:r>
              <a:rPr lang="en-US" sz="4000" dirty="0" smtClean="0"/>
              <a:t>Effect of other lease clauses</a:t>
            </a:r>
            <a:endParaRPr lang="en-US" sz="4000" dirty="0"/>
          </a:p>
        </p:txBody>
      </p:sp>
      <p:sp>
        <p:nvSpPr>
          <p:cNvPr id="12" name="Rectangle 11"/>
          <p:cNvSpPr/>
          <p:nvPr/>
        </p:nvSpPr>
        <p:spPr>
          <a:xfrm>
            <a:off x="-7434" y="5670067"/>
            <a:ext cx="9144000" cy="646331"/>
          </a:xfrm>
          <a:prstGeom prst="rect">
            <a:avLst/>
          </a:prstGeom>
        </p:spPr>
        <p:txBody>
          <a:bodyPr wrap="square">
            <a:spAutoFit/>
          </a:bodyPr>
          <a:lstStyle/>
          <a:p>
            <a:pPr algn="ctr"/>
            <a:r>
              <a:rPr lang="en-US" i="1" dirty="0" err="1" smtClean="0">
                <a:latin typeface="Segoe UI" panose="020B0502040204020203" pitchFamily="34" charset="0"/>
                <a:cs typeface="Segoe UI" panose="020B0502040204020203" pitchFamily="34" charset="0"/>
              </a:rPr>
              <a:t>Judice</a:t>
            </a:r>
            <a:r>
              <a:rPr lang="en-US" i="1" dirty="0" smtClean="0">
                <a:latin typeface="Segoe UI" panose="020B0502040204020203" pitchFamily="34" charset="0"/>
                <a:cs typeface="Segoe UI" panose="020B0502040204020203" pitchFamily="34" charset="0"/>
              </a:rPr>
              <a:t> v. </a:t>
            </a:r>
            <a:r>
              <a:rPr lang="en-US" i="1" dirty="0" err="1" smtClean="0">
                <a:latin typeface="Segoe UI" panose="020B0502040204020203" pitchFamily="34" charset="0"/>
                <a:cs typeface="Segoe UI" panose="020B0502040204020203" pitchFamily="34" charset="0"/>
              </a:rPr>
              <a:t>Mewbourne</a:t>
            </a:r>
            <a:r>
              <a:rPr lang="en-US" i="1" dirty="0" smtClean="0">
                <a:latin typeface="Segoe UI" panose="020B0502040204020203" pitchFamily="34" charset="0"/>
                <a:cs typeface="Segoe UI" panose="020B0502040204020203" pitchFamily="34" charset="0"/>
              </a:rPr>
              <a:t> Oil Co.,</a:t>
            </a:r>
            <a:r>
              <a:rPr lang="en-US" dirty="0" smtClean="0">
                <a:latin typeface="Segoe UI" panose="020B0502040204020203" pitchFamily="34" charset="0"/>
                <a:cs typeface="Segoe UI" panose="020B0502040204020203" pitchFamily="34" charset="0"/>
              </a:rPr>
              <a:t> 890 S.W.2d 180 (Tex. App – Amarillo 1994;</a:t>
            </a:r>
          </a:p>
          <a:p>
            <a:pPr algn="ctr"/>
            <a:r>
              <a:rPr lang="en-US" i="1" dirty="0" err="1" smtClean="0">
                <a:latin typeface="Segoe UI" panose="020B0502040204020203" pitchFamily="34" charset="0"/>
                <a:cs typeface="Segoe UI" panose="020B0502040204020203" pitchFamily="34" charset="0"/>
              </a:rPr>
              <a:t>aff’d</a:t>
            </a:r>
            <a:r>
              <a:rPr lang="en-US" i="1" dirty="0">
                <a:latin typeface="Segoe UI" panose="020B0502040204020203" pitchFamily="34" charset="0"/>
                <a:cs typeface="Segoe UI" panose="020B0502040204020203" pitchFamily="34" charset="0"/>
              </a:rPr>
              <a:t> </a:t>
            </a:r>
            <a:r>
              <a:rPr lang="en-US" i="1" dirty="0" smtClean="0">
                <a:latin typeface="Segoe UI" panose="020B0502040204020203" pitchFamily="34" charset="0"/>
                <a:cs typeface="Segoe UI" panose="020B0502040204020203" pitchFamily="34" charset="0"/>
              </a:rPr>
              <a:t>in part, </a:t>
            </a:r>
            <a:r>
              <a:rPr lang="en-US" i="1" dirty="0" err="1" smtClean="0">
                <a:latin typeface="Segoe UI" panose="020B0502040204020203" pitchFamily="34" charset="0"/>
                <a:cs typeface="Segoe UI" panose="020B0502040204020203" pitchFamily="34" charset="0"/>
              </a:rPr>
              <a:t>rev’d</a:t>
            </a:r>
            <a:r>
              <a:rPr lang="en-US" i="1" dirty="0" smtClean="0">
                <a:latin typeface="Segoe UI" panose="020B0502040204020203" pitchFamily="34" charset="0"/>
                <a:cs typeface="Segoe UI" panose="020B0502040204020203" pitchFamily="34" charset="0"/>
              </a:rPr>
              <a:t> in part, </a:t>
            </a:r>
            <a:r>
              <a:rPr lang="en-US" dirty="0" smtClean="0">
                <a:latin typeface="Segoe UI" panose="020B0502040204020203" pitchFamily="34" charset="0"/>
                <a:cs typeface="Segoe UI" panose="020B0502040204020203" pitchFamily="34" charset="0"/>
              </a:rPr>
              <a:t>939 S.W.2d 133 (Tex. 1996).</a:t>
            </a:r>
            <a:endParaRPr lang="en-US"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11360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2063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594068"/>
            <a:ext cx="8686800" cy="4229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dirty="0" smtClean="0">
              <a:latin typeface="Segoe UI"/>
              <a:cs typeface="Segoe UI"/>
            </a:endParaRPr>
          </a:p>
          <a:p>
            <a:pPr>
              <a:lnSpc>
                <a:spcPct val="90000"/>
              </a:lnSpc>
            </a:pPr>
            <a:r>
              <a:rPr lang="en-US" dirty="0" smtClean="0">
                <a:latin typeface="Segoe UI"/>
                <a:cs typeface="Segoe UI"/>
              </a:rPr>
              <a:t>“The term ‘well unit’ shall mean the proration unit created for a well as prescribed or permitted by the applicable rules…”</a:t>
            </a:r>
          </a:p>
          <a:p>
            <a:pPr lvl="1">
              <a:lnSpc>
                <a:spcPct val="90000"/>
              </a:lnSpc>
            </a:pPr>
            <a:r>
              <a:rPr lang="en-US" dirty="0" smtClean="0">
                <a:latin typeface="Segoe UI"/>
                <a:cs typeface="Segoe UI"/>
              </a:rPr>
              <a:t>Field Rules provide for standard proration units of 320 acres, but allow for up to 640 acres for maximum allowable</a:t>
            </a:r>
          </a:p>
          <a:p>
            <a:pPr lvl="1">
              <a:lnSpc>
                <a:spcPct val="90000"/>
              </a:lnSpc>
            </a:pPr>
            <a:r>
              <a:rPr lang="en-US" dirty="0" smtClean="0">
                <a:latin typeface="Segoe UI"/>
                <a:cs typeface="Segoe UI"/>
              </a:rPr>
              <a:t>Assign 320 acres in P-15 with RRC</a:t>
            </a:r>
          </a:p>
          <a:p>
            <a:pPr marL="0" indent="0">
              <a:lnSpc>
                <a:spcPct val="90000"/>
              </a:lnSpc>
              <a:buNone/>
            </a:pPr>
            <a:endParaRPr lang="en-US" sz="2800" dirty="0">
              <a:latin typeface="Segoe UI"/>
              <a:cs typeface="Segoe UI"/>
            </a:endParaRPr>
          </a:p>
          <a:p>
            <a:pPr marL="0" indent="0">
              <a:lnSpc>
                <a:spcPct val="90000"/>
              </a:lnSpc>
              <a:buNone/>
            </a:pPr>
            <a:endParaRPr lang="en-US" sz="2800" dirty="0" smtClean="0">
              <a:latin typeface="Segoe UI"/>
              <a:cs typeface="Segoe UI"/>
            </a:endParaRPr>
          </a:p>
        </p:txBody>
      </p:sp>
      <p:sp>
        <p:nvSpPr>
          <p:cNvPr id="3" name="Title 2"/>
          <p:cNvSpPr>
            <a:spLocks noGrp="1"/>
          </p:cNvSpPr>
          <p:nvPr>
            <p:ph type="title"/>
          </p:nvPr>
        </p:nvSpPr>
        <p:spPr/>
        <p:txBody>
          <a:bodyPr>
            <a:normAutofit/>
          </a:bodyPr>
          <a:lstStyle/>
          <a:p>
            <a:r>
              <a:rPr lang="en-US" sz="4000" dirty="0" smtClean="0"/>
              <a:t>Lease Language &amp; Field Rules</a:t>
            </a:r>
            <a:endParaRPr lang="en-US" sz="4000" dirty="0"/>
          </a:p>
        </p:txBody>
      </p:sp>
    </p:spTree>
    <p:extLst>
      <p:ext uri="{BB962C8B-B14F-4D97-AF65-F5344CB8AC3E}">
        <p14:creationId xmlns:p14="http://schemas.microsoft.com/office/powerpoint/2010/main" val="34513926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Pooling vs. Retained Acreage</a:t>
            </a:r>
            <a:endParaRPr lang="en-US" sz="4000" dirty="0"/>
          </a:p>
        </p:txBody>
      </p:sp>
      <p:sp>
        <p:nvSpPr>
          <p:cNvPr id="3" name="Content Placeholder 2"/>
          <p:cNvSpPr>
            <a:spLocks noGrp="1"/>
          </p:cNvSpPr>
          <p:nvPr>
            <p:ph idx="1"/>
          </p:nvPr>
        </p:nvSpPr>
        <p:spPr>
          <a:xfrm>
            <a:off x="457200" y="1828800"/>
            <a:ext cx="8229600" cy="4249595"/>
          </a:xfrm>
        </p:spPr>
        <p:txBody>
          <a:bodyPr/>
          <a:lstStyle/>
          <a:p>
            <a:r>
              <a:rPr lang="en-US" dirty="0" smtClean="0"/>
              <a:t>Pooling clause: 160 acre pooled units</a:t>
            </a:r>
          </a:p>
          <a:p>
            <a:r>
              <a:rPr lang="en-US" dirty="0" smtClean="0"/>
              <a:t>Retained Acreage: 160 acre proration units… </a:t>
            </a:r>
            <a:r>
              <a:rPr lang="en-US" dirty="0" smtClean="0">
                <a:solidFill>
                  <a:srgbClr val="FF0000"/>
                </a:solidFill>
              </a:rPr>
              <a:t>“provided that….any such units may embrace as much additional acreage as may be so prescribed or permitted…”</a:t>
            </a:r>
          </a:p>
          <a:p>
            <a:pPr lvl="1"/>
            <a:r>
              <a:rPr lang="en-US" dirty="0" smtClean="0"/>
              <a:t>Special Field Rules allow for up to 320 ac units</a:t>
            </a:r>
            <a:endParaRPr lang="en-US" dirty="0"/>
          </a:p>
        </p:txBody>
      </p:sp>
    </p:spTree>
    <p:extLst>
      <p:ext uri="{BB962C8B-B14F-4D97-AF65-F5344CB8AC3E}">
        <p14:creationId xmlns:p14="http://schemas.microsoft.com/office/powerpoint/2010/main" val="753582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Pooling vs. Retained Acreage</a:t>
            </a:r>
            <a:endParaRPr lang="en-US" sz="4000" dirty="0"/>
          </a:p>
        </p:txBody>
      </p:sp>
      <p:sp>
        <p:nvSpPr>
          <p:cNvPr id="8" name="Rectangle 7"/>
          <p:cNvSpPr/>
          <p:nvPr/>
        </p:nvSpPr>
        <p:spPr>
          <a:xfrm>
            <a:off x="762000" y="2133600"/>
            <a:ext cx="3089406" cy="2961220"/>
          </a:xfrm>
          <a:prstGeom prst="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23005" y="2133600"/>
            <a:ext cx="3089406" cy="2961220"/>
          </a:xfrm>
          <a:prstGeom prst="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16954" y="1549637"/>
            <a:ext cx="1579497" cy="369332"/>
          </a:xfrm>
          <a:prstGeom prst="rect">
            <a:avLst/>
          </a:prstGeom>
          <a:noFill/>
        </p:spPr>
        <p:txBody>
          <a:bodyPr wrap="square" rtlCol="0">
            <a:spAutoFit/>
          </a:bodyPr>
          <a:lstStyle/>
          <a:p>
            <a:r>
              <a:rPr lang="en-US" dirty="0" smtClean="0"/>
              <a:t>Pooling Clause</a:t>
            </a:r>
            <a:endParaRPr lang="en-US" dirty="0"/>
          </a:p>
        </p:txBody>
      </p:sp>
      <p:sp>
        <p:nvSpPr>
          <p:cNvPr id="20" name="TextBox 19"/>
          <p:cNvSpPr txBox="1"/>
          <p:nvPr/>
        </p:nvSpPr>
        <p:spPr>
          <a:xfrm>
            <a:off x="6184490" y="1549637"/>
            <a:ext cx="1143000" cy="369332"/>
          </a:xfrm>
          <a:prstGeom prst="rect">
            <a:avLst/>
          </a:prstGeom>
          <a:noFill/>
        </p:spPr>
        <p:txBody>
          <a:bodyPr wrap="square" rtlCol="0">
            <a:spAutoFit/>
          </a:bodyPr>
          <a:lstStyle/>
          <a:p>
            <a:r>
              <a:rPr lang="en-US" dirty="0" smtClean="0"/>
              <a:t>RA Clause</a:t>
            </a:r>
            <a:endParaRPr lang="en-US" dirty="0"/>
          </a:p>
        </p:txBody>
      </p:sp>
      <p:cxnSp>
        <p:nvCxnSpPr>
          <p:cNvPr id="4" name="Straight Connector 3"/>
          <p:cNvCxnSpPr/>
          <p:nvPr/>
        </p:nvCxnSpPr>
        <p:spPr>
          <a:xfrm>
            <a:off x="1600200" y="2133600"/>
            <a:ext cx="0" cy="29612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62200" y="2133600"/>
            <a:ext cx="0" cy="29612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75669" y="2133600"/>
            <a:ext cx="0" cy="29612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81800" y="2133600"/>
            <a:ext cx="0" cy="29612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3000" y="2485723"/>
            <a:ext cx="0" cy="220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1200" y="2485723"/>
            <a:ext cx="0" cy="220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67000" y="2485723"/>
            <a:ext cx="0" cy="220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429000" y="2485723"/>
            <a:ext cx="0" cy="220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19800" y="2485723"/>
            <a:ext cx="0" cy="220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43800" y="2485723"/>
            <a:ext cx="0" cy="220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116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704995"/>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en-US" dirty="0" smtClean="0">
                <a:latin typeface="Segoe UI"/>
                <a:cs typeface="Segoe UI"/>
              </a:rPr>
              <a:t>(1) Production in paying quantities (PPQ)</a:t>
            </a:r>
          </a:p>
          <a:p>
            <a:pPr lvl="1" algn="just">
              <a:lnSpc>
                <a:spcPct val="90000"/>
              </a:lnSpc>
            </a:pPr>
            <a:endParaRPr lang="en-US" dirty="0" smtClean="0">
              <a:latin typeface="Segoe UI"/>
              <a:cs typeface="Segoe UI"/>
            </a:endParaRPr>
          </a:p>
          <a:p>
            <a:pPr marL="0" indent="0" algn="just">
              <a:lnSpc>
                <a:spcPct val="90000"/>
              </a:lnSpc>
              <a:buNone/>
            </a:pPr>
            <a:r>
              <a:rPr lang="en-US" dirty="0" smtClean="0">
                <a:latin typeface="Segoe UI"/>
                <a:cs typeface="Segoe UI"/>
              </a:rPr>
              <a:t>(2) Savings clause</a:t>
            </a:r>
          </a:p>
          <a:p>
            <a:pPr lvl="1" algn="just">
              <a:lnSpc>
                <a:spcPct val="90000"/>
              </a:lnSpc>
            </a:pPr>
            <a:r>
              <a:rPr lang="en-US" dirty="0" smtClean="0">
                <a:latin typeface="Segoe UI"/>
                <a:cs typeface="Segoe UI"/>
              </a:rPr>
              <a:t>Shut In</a:t>
            </a:r>
          </a:p>
          <a:p>
            <a:pPr lvl="1" algn="just">
              <a:lnSpc>
                <a:spcPct val="90000"/>
              </a:lnSpc>
            </a:pPr>
            <a:r>
              <a:rPr lang="en-US" dirty="0" smtClean="0">
                <a:latin typeface="Segoe UI"/>
                <a:cs typeface="Segoe UI"/>
              </a:rPr>
              <a:t>Continuous Operations</a:t>
            </a:r>
          </a:p>
          <a:p>
            <a:pPr lvl="1" algn="just">
              <a:lnSpc>
                <a:spcPct val="90000"/>
              </a:lnSpc>
            </a:pPr>
            <a:r>
              <a:rPr lang="en-US" dirty="0" smtClean="0">
                <a:latin typeface="Segoe UI"/>
                <a:cs typeface="Segoe UI"/>
              </a:rPr>
              <a:t>Continuous Development</a:t>
            </a:r>
          </a:p>
          <a:p>
            <a:pPr lvl="1" algn="just">
              <a:lnSpc>
                <a:spcPct val="90000"/>
              </a:lnSpc>
            </a:pPr>
            <a:r>
              <a:rPr lang="en-US" dirty="0" smtClean="0">
                <a:latin typeface="Segoe UI"/>
                <a:cs typeface="Segoe UI"/>
              </a:rPr>
              <a:t>Pooling</a:t>
            </a: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p:txBody>
          <a:bodyPr>
            <a:normAutofit/>
          </a:bodyPr>
          <a:lstStyle/>
          <a:p>
            <a:r>
              <a:rPr lang="en-US" sz="4000" dirty="0" smtClean="0"/>
              <a:t>Lease Maintenance after the PT</a:t>
            </a:r>
            <a:endParaRPr lang="en-US" sz="4000" dirty="0"/>
          </a:p>
        </p:txBody>
      </p:sp>
    </p:spTree>
    <p:extLst>
      <p:ext uri="{BB962C8B-B14F-4D97-AF65-F5344CB8AC3E}">
        <p14:creationId xmlns:p14="http://schemas.microsoft.com/office/powerpoint/2010/main" val="5364394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Good Faith vs. Bad Faith Pooling</a:t>
            </a:r>
            <a:endParaRPr lang="en-US" sz="4000" dirty="0"/>
          </a:p>
        </p:txBody>
      </p:sp>
      <p:sp>
        <p:nvSpPr>
          <p:cNvPr id="3" name="Content Placeholder 2"/>
          <p:cNvSpPr>
            <a:spLocks noGrp="1"/>
          </p:cNvSpPr>
          <p:nvPr>
            <p:ph idx="1"/>
          </p:nvPr>
        </p:nvSpPr>
        <p:spPr/>
        <p:txBody>
          <a:bodyPr>
            <a:normAutofit/>
          </a:bodyPr>
          <a:lstStyle/>
          <a:p>
            <a:r>
              <a:rPr lang="en-US" dirty="0" smtClean="0"/>
              <a:t>Lessee must pool in good faith</a:t>
            </a:r>
          </a:p>
          <a:p>
            <a:pPr lvl="1"/>
            <a:r>
              <a:rPr lang="en-US" dirty="0" smtClean="0"/>
              <a:t>Even if unit formed is authorized by lease</a:t>
            </a:r>
          </a:p>
          <a:p>
            <a:r>
              <a:rPr lang="en-US" dirty="0" smtClean="0"/>
              <a:t>Whether pooling in bad faith is an issue of fact</a:t>
            </a:r>
          </a:p>
          <a:p>
            <a:pPr lvl="1"/>
            <a:r>
              <a:rPr lang="en-US" dirty="0" smtClean="0"/>
              <a:t>Factors:</a:t>
            </a:r>
          </a:p>
          <a:p>
            <a:pPr lvl="2"/>
            <a:r>
              <a:rPr lang="en-US" dirty="0" smtClean="0"/>
              <a:t>Failure to consider geology</a:t>
            </a:r>
          </a:p>
          <a:p>
            <a:pPr lvl="2"/>
            <a:r>
              <a:rPr lang="en-US" dirty="0" smtClean="0"/>
              <a:t>Pooling to maintain leases (timing)</a:t>
            </a:r>
          </a:p>
          <a:p>
            <a:pPr lvl="2"/>
            <a:r>
              <a:rPr lang="en-US" dirty="0" smtClean="0"/>
              <a:t>Inclusion of unproductive acreage/acreage outside of a well’s drainage pattern</a:t>
            </a:r>
          </a:p>
          <a:p>
            <a:pPr lvl="2"/>
            <a:r>
              <a:rPr lang="en-US" dirty="0" smtClean="0"/>
              <a:t>Gerrymandering (irregular shaped units)</a:t>
            </a:r>
            <a:endParaRPr lang="en-US" dirty="0"/>
          </a:p>
        </p:txBody>
      </p:sp>
      <p:grpSp>
        <p:nvGrpSpPr>
          <p:cNvPr id="4" name="Group 3"/>
          <p:cNvGrpSpPr/>
          <p:nvPr/>
        </p:nvGrpSpPr>
        <p:grpSpPr>
          <a:xfrm>
            <a:off x="0" y="6400800"/>
            <a:ext cx="9144000" cy="463951"/>
            <a:chOff x="0" y="6394049"/>
            <a:chExt cx="9144000" cy="463951"/>
          </a:xfrm>
        </p:grpSpPr>
        <p:pic>
          <p:nvPicPr>
            <p:cNvPr id="5" name="Picture 4"/>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6" name="Straight Connector 5"/>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6563546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Gerrymandering</a:t>
            </a:r>
            <a:endParaRPr lang="en-US" sz="4000" dirty="0"/>
          </a:p>
        </p:txBody>
      </p:sp>
      <p:grpSp>
        <p:nvGrpSpPr>
          <p:cNvPr id="4" name="Group 3"/>
          <p:cNvGrpSpPr/>
          <p:nvPr/>
        </p:nvGrpSpPr>
        <p:grpSpPr>
          <a:xfrm>
            <a:off x="0" y="6400800"/>
            <a:ext cx="9144000" cy="463951"/>
            <a:chOff x="0" y="6394049"/>
            <a:chExt cx="9144000" cy="463951"/>
          </a:xfrm>
        </p:grpSpPr>
        <p:pic>
          <p:nvPicPr>
            <p:cNvPr id="5" name="Picture 4"/>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6" name="Straight Connector 5"/>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7" name="AutoShape 2" descr="https://a.next.westlaw.com/Link/Document/Blob/I52E6E9D676DB4B929FA9441D9CFD919C.png?originationContext=document&amp;transitionType=DocumentImage&amp;uniqueId=cc239000-376e-4a79-8a97-2593c509600b&amp;contextData=(sc.UserEnteredCitation)"/>
          <p:cNvSpPr>
            <a:spLocks noChangeAspect="1" noChangeArrowheads="1"/>
          </p:cNvSpPr>
          <p:nvPr/>
        </p:nvSpPr>
        <p:spPr bwMode="auto">
          <a:xfrm>
            <a:off x="155575" y="-4427538"/>
            <a:ext cx="8029575" cy="922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a.next.westlaw.com/Link/Document/Blob/I52E6E9D676DB4B929FA9441D9CFD919C.png?originationContext=document&amp;transitionType=DocumentImage&amp;uniqueId=cc239000-376e-4a79-8a97-2593c509600b&amp;contextData=(sc.UserEnteredCitation)"/>
          <p:cNvSpPr>
            <a:spLocks noChangeAspect="1" noChangeArrowheads="1"/>
          </p:cNvSpPr>
          <p:nvPr/>
        </p:nvSpPr>
        <p:spPr bwMode="auto">
          <a:xfrm>
            <a:off x="307975" y="-4275138"/>
            <a:ext cx="8029575" cy="922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rotWithShape="1">
          <a:blip r:embed="rId5" cstate="print">
            <a:extLst>
              <a:ext uri="{28A0092B-C50C-407E-A947-70E740481C1C}">
                <a14:useLocalDpi xmlns:a14="http://schemas.microsoft.com/office/drawing/2010/main" val="0"/>
              </a:ext>
            </a:extLst>
          </a:blip>
          <a:srcRect l="2373" t="5327" r="6828" b="37847"/>
          <a:stretch/>
        </p:blipFill>
        <p:spPr>
          <a:xfrm>
            <a:off x="1600200" y="1291907"/>
            <a:ext cx="5943600" cy="4274185"/>
          </a:xfrm>
          <a:prstGeom prst="rect">
            <a:avLst/>
          </a:prstGeom>
        </p:spPr>
      </p:pic>
      <p:sp>
        <p:nvSpPr>
          <p:cNvPr id="15" name="Freeform 14"/>
          <p:cNvSpPr/>
          <p:nvPr/>
        </p:nvSpPr>
        <p:spPr>
          <a:xfrm>
            <a:off x="4648200" y="2226946"/>
            <a:ext cx="2798445" cy="2980055"/>
          </a:xfrm>
          <a:custGeom>
            <a:avLst/>
            <a:gdLst>
              <a:gd name="connsiteX0" fmla="*/ 2790140 w 2829766"/>
              <a:gd name="connsiteY0" fmla="*/ 197327 h 2978093"/>
              <a:gd name="connsiteX1" fmla="*/ 2790140 w 2829766"/>
              <a:gd name="connsiteY1" fmla="*/ 2838927 h 2978093"/>
              <a:gd name="connsiteX2" fmla="*/ 2682190 w 2829766"/>
              <a:gd name="connsiteY2" fmla="*/ 2591277 h 2978093"/>
              <a:gd name="connsiteX3" fmla="*/ 2453590 w 2829766"/>
              <a:gd name="connsiteY3" fmla="*/ 2432527 h 2978093"/>
              <a:gd name="connsiteX4" fmla="*/ 2377390 w 2829766"/>
              <a:gd name="connsiteY4" fmla="*/ 2356327 h 2978093"/>
              <a:gd name="connsiteX5" fmla="*/ 2301190 w 2829766"/>
              <a:gd name="connsiteY5" fmla="*/ 2248377 h 2978093"/>
              <a:gd name="connsiteX6" fmla="*/ 2250390 w 2829766"/>
              <a:gd name="connsiteY6" fmla="*/ 2197577 h 2978093"/>
              <a:gd name="connsiteX7" fmla="*/ 2224990 w 2829766"/>
              <a:gd name="connsiteY7" fmla="*/ 2273777 h 2978093"/>
              <a:gd name="connsiteX8" fmla="*/ 2205940 w 2829766"/>
              <a:gd name="connsiteY8" fmla="*/ 2324577 h 2978093"/>
              <a:gd name="connsiteX9" fmla="*/ 2167840 w 2829766"/>
              <a:gd name="connsiteY9" fmla="*/ 2349977 h 2978093"/>
              <a:gd name="connsiteX10" fmla="*/ 1977340 w 2829766"/>
              <a:gd name="connsiteY10" fmla="*/ 2394427 h 2978093"/>
              <a:gd name="connsiteX11" fmla="*/ 1837640 w 2829766"/>
              <a:gd name="connsiteY11" fmla="*/ 2426177 h 2978093"/>
              <a:gd name="connsiteX12" fmla="*/ 1742390 w 2829766"/>
              <a:gd name="connsiteY12" fmla="*/ 2432527 h 2978093"/>
              <a:gd name="connsiteX13" fmla="*/ 1596340 w 2829766"/>
              <a:gd name="connsiteY13" fmla="*/ 2407127 h 2978093"/>
              <a:gd name="connsiteX14" fmla="*/ 1488390 w 2829766"/>
              <a:gd name="connsiteY14" fmla="*/ 2407127 h 2978093"/>
              <a:gd name="connsiteX15" fmla="*/ 1380440 w 2829766"/>
              <a:gd name="connsiteY15" fmla="*/ 2330927 h 2978093"/>
              <a:gd name="connsiteX16" fmla="*/ 1215340 w 2829766"/>
              <a:gd name="connsiteY16" fmla="*/ 2242027 h 2978093"/>
              <a:gd name="connsiteX17" fmla="*/ 1170890 w 2829766"/>
              <a:gd name="connsiteY17" fmla="*/ 2203927 h 2978093"/>
              <a:gd name="connsiteX18" fmla="*/ 1037540 w 2829766"/>
              <a:gd name="connsiteY18" fmla="*/ 2203927 h 2978093"/>
              <a:gd name="connsiteX19" fmla="*/ 859740 w 2829766"/>
              <a:gd name="connsiteY19" fmla="*/ 2140427 h 2978093"/>
              <a:gd name="connsiteX20" fmla="*/ 643840 w 2829766"/>
              <a:gd name="connsiteY20" fmla="*/ 2026127 h 2978093"/>
              <a:gd name="connsiteX21" fmla="*/ 523190 w 2829766"/>
              <a:gd name="connsiteY21" fmla="*/ 1949927 h 2978093"/>
              <a:gd name="connsiteX22" fmla="*/ 326340 w 2829766"/>
              <a:gd name="connsiteY22" fmla="*/ 1829277 h 2978093"/>
              <a:gd name="connsiteX23" fmla="*/ 256490 w 2829766"/>
              <a:gd name="connsiteY23" fmla="*/ 1734027 h 2978093"/>
              <a:gd name="connsiteX24" fmla="*/ 205690 w 2829766"/>
              <a:gd name="connsiteY24" fmla="*/ 1670527 h 2978093"/>
              <a:gd name="connsiteX25" fmla="*/ 231090 w 2829766"/>
              <a:gd name="connsiteY25" fmla="*/ 1581627 h 2978093"/>
              <a:gd name="connsiteX26" fmla="*/ 256490 w 2829766"/>
              <a:gd name="connsiteY26" fmla="*/ 1448277 h 2978093"/>
              <a:gd name="connsiteX27" fmla="*/ 154890 w 2829766"/>
              <a:gd name="connsiteY27" fmla="*/ 1295877 h 2978093"/>
              <a:gd name="connsiteX28" fmla="*/ 53290 w 2829766"/>
              <a:gd name="connsiteY28" fmla="*/ 1175227 h 2978093"/>
              <a:gd name="connsiteX29" fmla="*/ 15190 w 2829766"/>
              <a:gd name="connsiteY29" fmla="*/ 1156177 h 2978093"/>
              <a:gd name="connsiteX30" fmla="*/ 307290 w 2829766"/>
              <a:gd name="connsiteY30" fmla="*/ 1181577 h 2978093"/>
              <a:gd name="connsiteX31" fmla="*/ 923240 w 2829766"/>
              <a:gd name="connsiteY31" fmla="*/ 1175227 h 2978093"/>
              <a:gd name="connsiteX32" fmla="*/ 916890 w 2829766"/>
              <a:gd name="connsiteY32" fmla="*/ 991077 h 2978093"/>
              <a:gd name="connsiteX33" fmla="*/ 916890 w 2829766"/>
              <a:gd name="connsiteY33" fmla="*/ 781527 h 2978093"/>
              <a:gd name="connsiteX34" fmla="*/ 910540 w 2829766"/>
              <a:gd name="connsiteY34" fmla="*/ 597377 h 2978093"/>
              <a:gd name="connsiteX35" fmla="*/ 923240 w 2829766"/>
              <a:gd name="connsiteY35" fmla="*/ 279877 h 2978093"/>
              <a:gd name="connsiteX36" fmla="*/ 929590 w 2829766"/>
              <a:gd name="connsiteY36" fmla="*/ 171927 h 2978093"/>
              <a:gd name="connsiteX37" fmla="*/ 1450290 w 2829766"/>
              <a:gd name="connsiteY37" fmla="*/ 184627 h 2978093"/>
              <a:gd name="connsiteX38" fmla="*/ 1939240 w 2829766"/>
              <a:gd name="connsiteY38" fmla="*/ 178277 h 2978093"/>
              <a:gd name="connsiteX39" fmla="*/ 2313890 w 2829766"/>
              <a:gd name="connsiteY39" fmla="*/ 190977 h 2978093"/>
              <a:gd name="connsiteX40" fmla="*/ 2790140 w 2829766"/>
              <a:gd name="connsiteY40" fmla="*/ 197327 h 2978093"/>
              <a:gd name="connsiteX0" fmla="*/ 2790140 w 2801095"/>
              <a:gd name="connsiteY0" fmla="*/ 199871 h 2980637"/>
              <a:gd name="connsiteX1" fmla="*/ 2790140 w 2801095"/>
              <a:gd name="connsiteY1" fmla="*/ 2841471 h 2980637"/>
              <a:gd name="connsiteX2" fmla="*/ 2682190 w 2801095"/>
              <a:gd name="connsiteY2" fmla="*/ 2593821 h 2980637"/>
              <a:gd name="connsiteX3" fmla="*/ 2453590 w 2801095"/>
              <a:gd name="connsiteY3" fmla="*/ 2435071 h 2980637"/>
              <a:gd name="connsiteX4" fmla="*/ 2377390 w 2801095"/>
              <a:gd name="connsiteY4" fmla="*/ 2358871 h 2980637"/>
              <a:gd name="connsiteX5" fmla="*/ 2301190 w 2801095"/>
              <a:gd name="connsiteY5" fmla="*/ 2250921 h 2980637"/>
              <a:gd name="connsiteX6" fmla="*/ 2250390 w 2801095"/>
              <a:gd name="connsiteY6" fmla="*/ 2200121 h 2980637"/>
              <a:gd name="connsiteX7" fmla="*/ 2224990 w 2801095"/>
              <a:gd name="connsiteY7" fmla="*/ 2276321 h 2980637"/>
              <a:gd name="connsiteX8" fmla="*/ 2205940 w 2801095"/>
              <a:gd name="connsiteY8" fmla="*/ 2327121 h 2980637"/>
              <a:gd name="connsiteX9" fmla="*/ 2167840 w 2801095"/>
              <a:gd name="connsiteY9" fmla="*/ 2352521 h 2980637"/>
              <a:gd name="connsiteX10" fmla="*/ 1977340 w 2801095"/>
              <a:gd name="connsiteY10" fmla="*/ 2396971 h 2980637"/>
              <a:gd name="connsiteX11" fmla="*/ 1837640 w 2801095"/>
              <a:gd name="connsiteY11" fmla="*/ 2428721 h 2980637"/>
              <a:gd name="connsiteX12" fmla="*/ 1742390 w 2801095"/>
              <a:gd name="connsiteY12" fmla="*/ 2435071 h 2980637"/>
              <a:gd name="connsiteX13" fmla="*/ 1596340 w 2801095"/>
              <a:gd name="connsiteY13" fmla="*/ 2409671 h 2980637"/>
              <a:gd name="connsiteX14" fmla="*/ 1488390 w 2801095"/>
              <a:gd name="connsiteY14" fmla="*/ 2409671 h 2980637"/>
              <a:gd name="connsiteX15" fmla="*/ 1380440 w 2801095"/>
              <a:gd name="connsiteY15" fmla="*/ 2333471 h 2980637"/>
              <a:gd name="connsiteX16" fmla="*/ 1215340 w 2801095"/>
              <a:gd name="connsiteY16" fmla="*/ 2244571 h 2980637"/>
              <a:gd name="connsiteX17" fmla="*/ 1170890 w 2801095"/>
              <a:gd name="connsiteY17" fmla="*/ 2206471 h 2980637"/>
              <a:gd name="connsiteX18" fmla="*/ 1037540 w 2801095"/>
              <a:gd name="connsiteY18" fmla="*/ 2206471 h 2980637"/>
              <a:gd name="connsiteX19" fmla="*/ 859740 w 2801095"/>
              <a:gd name="connsiteY19" fmla="*/ 2142971 h 2980637"/>
              <a:gd name="connsiteX20" fmla="*/ 643840 w 2801095"/>
              <a:gd name="connsiteY20" fmla="*/ 2028671 h 2980637"/>
              <a:gd name="connsiteX21" fmla="*/ 523190 w 2801095"/>
              <a:gd name="connsiteY21" fmla="*/ 1952471 h 2980637"/>
              <a:gd name="connsiteX22" fmla="*/ 326340 w 2801095"/>
              <a:gd name="connsiteY22" fmla="*/ 1831821 h 2980637"/>
              <a:gd name="connsiteX23" fmla="*/ 256490 w 2801095"/>
              <a:gd name="connsiteY23" fmla="*/ 1736571 h 2980637"/>
              <a:gd name="connsiteX24" fmla="*/ 205690 w 2801095"/>
              <a:gd name="connsiteY24" fmla="*/ 1673071 h 2980637"/>
              <a:gd name="connsiteX25" fmla="*/ 231090 w 2801095"/>
              <a:gd name="connsiteY25" fmla="*/ 1584171 h 2980637"/>
              <a:gd name="connsiteX26" fmla="*/ 256490 w 2801095"/>
              <a:gd name="connsiteY26" fmla="*/ 1450821 h 2980637"/>
              <a:gd name="connsiteX27" fmla="*/ 154890 w 2801095"/>
              <a:gd name="connsiteY27" fmla="*/ 1298421 h 2980637"/>
              <a:gd name="connsiteX28" fmla="*/ 53290 w 2801095"/>
              <a:gd name="connsiteY28" fmla="*/ 1177771 h 2980637"/>
              <a:gd name="connsiteX29" fmla="*/ 15190 w 2801095"/>
              <a:gd name="connsiteY29" fmla="*/ 1158721 h 2980637"/>
              <a:gd name="connsiteX30" fmla="*/ 307290 w 2801095"/>
              <a:gd name="connsiteY30" fmla="*/ 1184121 h 2980637"/>
              <a:gd name="connsiteX31" fmla="*/ 923240 w 2801095"/>
              <a:gd name="connsiteY31" fmla="*/ 1177771 h 2980637"/>
              <a:gd name="connsiteX32" fmla="*/ 916890 w 2801095"/>
              <a:gd name="connsiteY32" fmla="*/ 993621 h 2980637"/>
              <a:gd name="connsiteX33" fmla="*/ 916890 w 2801095"/>
              <a:gd name="connsiteY33" fmla="*/ 784071 h 2980637"/>
              <a:gd name="connsiteX34" fmla="*/ 910540 w 2801095"/>
              <a:gd name="connsiteY34" fmla="*/ 599921 h 2980637"/>
              <a:gd name="connsiteX35" fmla="*/ 923240 w 2801095"/>
              <a:gd name="connsiteY35" fmla="*/ 282421 h 2980637"/>
              <a:gd name="connsiteX36" fmla="*/ 929590 w 2801095"/>
              <a:gd name="connsiteY36" fmla="*/ 174471 h 2980637"/>
              <a:gd name="connsiteX37" fmla="*/ 1450290 w 2801095"/>
              <a:gd name="connsiteY37" fmla="*/ 187171 h 2980637"/>
              <a:gd name="connsiteX38" fmla="*/ 1939240 w 2801095"/>
              <a:gd name="connsiteY38" fmla="*/ 180821 h 2980637"/>
              <a:gd name="connsiteX39" fmla="*/ 2313890 w 2801095"/>
              <a:gd name="connsiteY39" fmla="*/ 193521 h 2980637"/>
              <a:gd name="connsiteX40" fmla="*/ 2756101 w 2801095"/>
              <a:gd name="connsiteY40" fmla="*/ 186730 h 2980637"/>
              <a:gd name="connsiteX41" fmla="*/ 2790140 w 2801095"/>
              <a:gd name="connsiteY41" fmla="*/ 199871 h 2980637"/>
              <a:gd name="connsiteX0" fmla="*/ 2790140 w 2801095"/>
              <a:gd name="connsiteY0" fmla="*/ 199871 h 2980637"/>
              <a:gd name="connsiteX1" fmla="*/ 2790140 w 2801095"/>
              <a:gd name="connsiteY1" fmla="*/ 2841471 h 2980637"/>
              <a:gd name="connsiteX2" fmla="*/ 2682190 w 2801095"/>
              <a:gd name="connsiteY2" fmla="*/ 2593821 h 2980637"/>
              <a:gd name="connsiteX3" fmla="*/ 2453590 w 2801095"/>
              <a:gd name="connsiteY3" fmla="*/ 2435071 h 2980637"/>
              <a:gd name="connsiteX4" fmla="*/ 2377390 w 2801095"/>
              <a:gd name="connsiteY4" fmla="*/ 2358871 h 2980637"/>
              <a:gd name="connsiteX5" fmla="*/ 2301190 w 2801095"/>
              <a:gd name="connsiteY5" fmla="*/ 2250921 h 2980637"/>
              <a:gd name="connsiteX6" fmla="*/ 2250390 w 2801095"/>
              <a:gd name="connsiteY6" fmla="*/ 2200121 h 2980637"/>
              <a:gd name="connsiteX7" fmla="*/ 2224990 w 2801095"/>
              <a:gd name="connsiteY7" fmla="*/ 2276321 h 2980637"/>
              <a:gd name="connsiteX8" fmla="*/ 2205940 w 2801095"/>
              <a:gd name="connsiteY8" fmla="*/ 2327121 h 2980637"/>
              <a:gd name="connsiteX9" fmla="*/ 2167840 w 2801095"/>
              <a:gd name="connsiteY9" fmla="*/ 2352521 h 2980637"/>
              <a:gd name="connsiteX10" fmla="*/ 1977340 w 2801095"/>
              <a:gd name="connsiteY10" fmla="*/ 2396971 h 2980637"/>
              <a:gd name="connsiteX11" fmla="*/ 1837640 w 2801095"/>
              <a:gd name="connsiteY11" fmla="*/ 2428721 h 2980637"/>
              <a:gd name="connsiteX12" fmla="*/ 1742390 w 2801095"/>
              <a:gd name="connsiteY12" fmla="*/ 2435071 h 2980637"/>
              <a:gd name="connsiteX13" fmla="*/ 1596340 w 2801095"/>
              <a:gd name="connsiteY13" fmla="*/ 2409671 h 2980637"/>
              <a:gd name="connsiteX14" fmla="*/ 1488390 w 2801095"/>
              <a:gd name="connsiteY14" fmla="*/ 2409671 h 2980637"/>
              <a:gd name="connsiteX15" fmla="*/ 1380440 w 2801095"/>
              <a:gd name="connsiteY15" fmla="*/ 2333471 h 2980637"/>
              <a:gd name="connsiteX16" fmla="*/ 1215340 w 2801095"/>
              <a:gd name="connsiteY16" fmla="*/ 2244571 h 2980637"/>
              <a:gd name="connsiteX17" fmla="*/ 1170890 w 2801095"/>
              <a:gd name="connsiteY17" fmla="*/ 2206471 h 2980637"/>
              <a:gd name="connsiteX18" fmla="*/ 1037540 w 2801095"/>
              <a:gd name="connsiteY18" fmla="*/ 2206471 h 2980637"/>
              <a:gd name="connsiteX19" fmla="*/ 859740 w 2801095"/>
              <a:gd name="connsiteY19" fmla="*/ 2142971 h 2980637"/>
              <a:gd name="connsiteX20" fmla="*/ 643840 w 2801095"/>
              <a:gd name="connsiteY20" fmla="*/ 2028671 h 2980637"/>
              <a:gd name="connsiteX21" fmla="*/ 523190 w 2801095"/>
              <a:gd name="connsiteY21" fmla="*/ 1952471 h 2980637"/>
              <a:gd name="connsiteX22" fmla="*/ 326340 w 2801095"/>
              <a:gd name="connsiteY22" fmla="*/ 1831821 h 2980637"/>
              <a:gd name="connsiteX23" fmla="*/ 256490 w 2801095"/>
              <a:gd name="connsiteY23" fmla="*/ 1736571 h 2980637"/>
              <a:gd name="connsiteX24" fmla="*/ 205690 w 2801095"/>
              <a:gd name="connsiteY24" fmla="*/ 1673071 h 2980637"/>
              <a:gd name="connsiteX25" fmla="*/ 231090 w 2801095"/>
              <a:gd name="connsiteY25" fmla="*/ 1584171 h 2980637"/>
              <a:gd name="connsiteX26" fmla="*/ 256490 w 2801095"/>
              <a:gd name="connsiteY26" fmla="*/ 1450821 h 2980637"/>
              <a:gd name="connsiteX27" fmla="*/ 154890 w 2801095"/>
              <a:gd name="connsiteY27" fmla="*/ 1298421 h 2980637"/>
              <a:gd name="connsiteX28" fmla="*/ 53290 w 2801095"/>
              <a:gd name="connsiteY28" fmla="*/ 1177771 h 2980637"/>
              <a:gd name="connsiteX29" fmla="*/ 15190 w 2801095"/>
              <a:gd name="connsiteY29" fmla="*/ 1158721 h 2980637"/>
              <a:gd name="connsiteX30" fmla="*/ 307290 w 2801095"/>
              <a:gd name="connsiteY30" fmla="*/ 1184121 h 2980637"/>
              <a:gd name="connsiteX31" fmla="*/ 923240 w 2801095"/>
              <a:gd name="connsiteY31" fmla="*/ 1177771 h 2980637"/>
              <a:gd name="connsiteX32" fmla="*/ 908086 w 2801095"/>
              <a:gd name="connsiteY32" fmla="*/ 1136872 h 2980637"/>
              <a:gd name="connsiteX33" fmla="*/ 916890 w 2801095"/>
              <a:gd name="connsiteY33" fmla="*/ 993621 h 2980637"/>
              <a:gd name="connsiteX34" fmla="*/ 916890 w 2801095"/>
              <a:gd name="connsiteY34" fmla="*/ 784071 h 2980637"/>
              <a:gd name="connsiteX35" fmla="*/ 910540 w 2801095"/>
              <a:gd name="connsiteY35" fmla="*/ 599921 h 2980637"/>
              <a:gd name="connsiteX36" fmla="*/ 923240 w 2801095"/>
              <a:gd name="connsiteY36" fmla="*/ 282421 h 2980637"/>
              <a:gd name="connsiteX37" fmla="*/ 929590 w 2801095"/>
              <a:gd name="connsiteY37" fmla="*/ 174471 h 2980637"/>
              <a:gd name="connsiteX38" fmla="*/ 1450290 w 2801095"/>
              <a:gd name="connsiteY38" fmla="*/ 187171 h 2980637"/>
              <a:gd name="connsiteX39" fmla="*/ 1939240 w 2801095"/>
              <a:gd name="connsiteY39" fmla="*/ 180821 h 2980637"/>
              <a:gd name="connsiteX40" fmla="*/ 2313890 w 2801095"/>
              <a:gd name="connsiteY40" fmla="*/ 193521 h 2980637"/>
              <a:gd name="connsiteX41" fmla="*/ 2756101 w 2801095"/>
              <a:gd name="connsiteY41" fmla="*/ 186730 h 2980637"/>
              <a:gd name="connsiteX42" fmla="*/ 2790140 w 2801095"/>
              <a:gd name="connsiteY42" fmla="*/ 199871 h 2980637"/>
              <a:gd name="connsiteX0" fmla="*/ 2790140 w 2816053"/>
              <a:gd name="connsiteY0" fmla="*/ 204256 h 2985022"/>
              <a:gd name="connsiteX1" fmla="*/ 2790140 w 2816053"/>
              <a:gd name="connsiteY1" fmla="*/ 2845856 h 2985022"/>
              <a:gd name="connsiteX2" fmla="*/ 2682190 w 2816053"/>
              <a:gd name="connsiteY2" fmla="*/ 2598206 h 2985022"/>
              <a:gd name="connsiteX3" fmla="*/ 2453590 w 2816053"/>
              <a:gd name="connsiteY3" fmla="*/ 2439456 h 2985022"/>
              <a:gd name="connsiteX4" fmla="*/ 2377390 w 2816053"/>
              <a:gd name="connsiteY4" fmla="*/ 2363256 h 2985022"/>
              <a:gd name="connsiteX5" fmla="*/ 2301190 w 2816053"/>
              <a:gd name="connsiteY5" fmla="*/ 2255306 h 2985022"/>
              <a:gd name="connsiteX6" fmla="*/ 2250390 w 2816053"/>
              <a:gd name="connsiteY6" fmla="*/ 2204506 h 2985022"/>
              <a:gd name="connsiteX7" fmla="*/ 2224990 w 2816053"/>
              <a:gd name="connsiteY7" fmla="*/ 2280706 h 2985022"/>
              <a:gd name="connsiteX8" fmla="*/ 2205940 w 2816053"/>
              <a:gd name="connsiteY8" fmla="*/ 2331506 h 2985022"/>
              <a:gd name="connsiteX9" fmla="*/ 2167840 w 2816053"/>
              <a:gd name="connsiteY9" fmla="*/ 2356906 h 2985022"/>
              <a:gd name="connsiteX10" fmla="*/ 1977340 w 2816053"/>
              <a:gd name="connsiteY10" fmla="*/ 2401356 h 2985022"/>
              <a:gd name="connsiteX11" fmla="*/ 1837640 w 2816053"/>
              <a:gd name="connsiteY11" fmla="*/ 2433106 h 2985022"/>
              <a:gd name="connsiteX12" fmla="*/ 1742390 w 2816053"/>
              <a:gd name="connsiteY12" fmla="*/ 2439456 h 2985022"/>
              <a:gd name="connsiteX13" fmla="*/ 1596340 w 2816053"/>
              <a:gd name="connsiteY13" fmla="*/ 2414056 h 2985022"/>
              <a:gd name="connsiteX14" fmla="*/ 1488390 w 2816053"/>
              <a:gd name="connsiteY14" fmla="*/ 2414056 h 2985022"/>
              <a:gd name="connsiteX15" fmla="*/ 1380440 w 2816053"/>
              <a:gd name="connsiteY15" fmla="*/ 2337856 h 2985022"/>
              <a:gd name="connsiteX16" fmla="*/ 1215340 w 2816053"/>
              <a:gd name="connsiteY16" fmla="*/ 2248956 h 2985022"/>
              <a:gd name="connsiteX17" fmla="*/ 1170890 w 2816053"/>
              <a:gd name="connsiteY17" fmla="*/ 2210856 h 2985022"/>
              <a:gd name="connsiteX18" fmla="*/ 1037540 w 2816053"/>
              <a:gd name="connsiteY18" fmla="*/ 2210856 h 2985022"/>
              <a:gd name="connsiteX19" fmla="*/ 859740 w 2816053"/>
              <a:gd name="connsiteY19" fmla="*/ 2147356 h 2985022"/>
              <a:gd name="connsiteX20" fmla="*/ 643840 w 2816053"/>
              <a:gd name="connsiteY20" fmla="*/ 2033056 h 2985022"/>
              <a:gd name="connsiteX21" fmla="*/ 523190 w 2816053"/>
              <a:gd name="connsiteY21" fmla="*/ 1956856 h 2985022"/>
              <a:gd name="connsiteX22" fmla="*/ 326340 w 2816053"/>
              <a:gd name="connsiteY22" fmla="*/ 1836206 h 2985022"/>
              <a:gd name="connsiteX23" fmla="*/ 256490 w 2816053"/>
              <a:gd name="connsiteY23" fmla="*/ 1740956 h 2985022"/>
              <a:gd name="connsiteX24" fmla="*/ 205690 w 2816053"/>
              <a:gd name="connsiteY24" fmla="*/ 1677456 h 2985022"/>
              <a:gd name="connsiteX25" fmla="*/ 231090 w 2816053"/>
              <a:gd name="connsiteY25" fmla="*/ 1588556 h 2985022"/>
              <a:gd name="connsiteX26" fmla="*/ 256490 w 2816053"/>
              <a:gd name="connsiteY26" fmla="*/ 1455206 h 2985022"/>
              <a:gd name="connsiteX27" fmla="*/ 154890 w 2816053"/>
              <a:gd name="connsiteY27" fmla="*/ 1302806 h 2985022"/>
              <a:gd name="connsiteX28" fmla="*/ 53290 w 2816053"/>
              <a:gd name="connsiteY28" fmla="*/ 1182156 h 2985022"/>
              <a:gd name="connsiteX29" fmla="*/ 15190 w 2816053"/>
              <a:gd name="connsiteY29" fmla="*/ 1163106 h 2985022"/>
              <a:gd name="connsiteX30" fmla="*/ 307290 w 2816053"/>
              <a:gd name="connsiteY30" fmla="*/ 1188506 h 2985022"/>
              <a:gd name="connsiteX31" fmla="*/ 923240 w 2816053"/>
              <a:gd name="connsiteY31" fmla="*/ 1182156 h 2985022"/>
              <a:gd name="connsiteX32" fmla="*/ 908086 w 2816053"/>
              <a:gd name="connsiteY32" fmla="*/ 1141257 h 2985022"/>
              <a:gd name="connsiteX33" fmla="*/ 916890 w 2816053"/>
              <a:gd name="connsiteY33" fmla="*/ 998006 h 2985022"/>
              <a:gd name="connsiteX34" fmla="*/ 916890 w 2816053"/>
              <a:gd name="connsiteY34" fmla="*/ 788456 h 2985022"/>
              <a:gd name="connsiteX35" fmla="*/ 910540 w 2816053"/>
              <a:gd name="connsiteY35" fmla="*/ 604306 h 2985022"/>
              <a:gd name="connsiteX36" fmla="*/ 923240 w 2816053"/>
              <a:gd name="connsiteY36" fmla="*/ 286806 h 2985022"/>
              <a:gd name="connsiteX37" fmla="*/ 929590 w 2816053"/>
              <a:gd name="connsiteY37" fmla="*/ 178856 h 2985022"/>
              <a:gd name="connsiteX38" fmla="*/ 1450290 w 2816053"/>
              <a:gd name="connsiteY38" fmla="*/ 191556 h 2985022"/>
              <a:gd name="connsiteX39" fmla="*/ 1939240 w 2816053"/>
              <a:gd name="connsiteY39" fmla="*/ 185206 h 2985022"/>
              <a:gd name="connsiteX40" fmla="*/ 2313890 w 2816053"/>
              <a:gd name="connsiteY40" fmla="*/ 197906 h 2985022"/>
              <a:gd name="connsiteX41" fmla="*/ 2502199 w 2816053"/>
              <a:gd name="connsiteY41" fmla="*/ 178449 h 2985022"/>
              <a:gd name="connsiteX42" fmla="*/ 2790140 w 2816053"/>
              <a:gd name="connsiteY42" fmla="*/ 204256 h 2985022"/>
              <a:gd name="connsiteX0" fmla="*/ 2790140 w 2798976"/>
              <a:gd name="connsiteY0" fmla="*/ 199331 h 2980097"/>
              <a:gd name="connsiteX1" fmla="*/ 2790140 w 2798976"/>
              <a:gd name="connsiteY1" fmla="*/ 2840931 h 2980097"/>
              <a:gd name="connsiteX2" fmla="*/ 2682190 w 2798976"/>
              <a:gd name="connsiteY2" fmla="*/ 2593281 h 2980097"/>
              <a:gd name="connsiteX3" fmla="*/ 2453590 w 2798976"/>
              <a:gd name="connsiteY3" fmla="*/ 2434531 h 2980097"/>
              <a:gd name="connsiteX4" fmla="*/ 2377390 w 2798976"/>
              <a:gd name="connsiteY4" fmla="*/ 2358331 h 2980097"/>
              <a:gd name="connsiteX5" fmla="*/ 2301190 w 2798976"/>
              <a:gd name="connsiteY5" fmla="*/ 2250381 h 2980097"/>
              <a:gd name="connsiteX6" fmla="*/ 2250390 w 2798976"/>
              <a:gd name="connsiteY6" fmla="*/ 2199581 h 2980097"/>
              <a:gd name="connsiteX7" fmla="*/ 2224990 w 2798976"/>
              <a:gd name="connsiteY7" fmla="*/ 2275781 h 2980097"/>
              <a:gd name="connsiteX8" fmla="*/ 2205940 w 2798976"/>
              <a:gd name="connsiteY8" fmla="*/ 2326581 h 2980097"/>
              <a:gd name="connsiteX9" fmla="*/ 2167840 w 2798976"/>
              <a:gd name="connsiteY9" fmla="*/ 2351981 h 2980097"/>
              <a:gd name="connsiteX10" fmla="*/ 1977340 w 2798976"/>
              <a:gd name="connsiteY10" fmla="*/ 2396431 h 2980097"/>
              <a:gd name="connsiteX11" fmla="*/ 1837640 w 2798976"/>
              <a:gd name="connsiteY11" fmla="*/ 2428181 h 2980097"/>
              <a:gd name="connsiteX12" fmla="*/ 1742390 w 2798976"/>
              <a:gd name="connsiteY12" fmla="*/ 2434531 h 2980097"/>
              <a:gd name="connsiteX13" fmla="*/ 1596340 w 2798976"/>
              <a:gd name="connsiteY13" fmla="*/ 2409131 h 2980097"/>
              <a:gd name="connsiteX14" fmla="*/ 1488390 w 2798976"/>
              <a:gd name="connsiteY14" fmla="*/ 2409131 h 2980097"/>
              <a:gd name="connsiteX15" fmla="*/ 1380440 w 2798976"/>
              <a:gd name="connsiteY15" fmla="*/ 2332931 h 2980097"/>
              <a:gd name="connsiteX16" fmla="*/ 1215340 w 2798976"/>
              <a:gd name="connsiteY16" fmla="*/ 2244031 h 2980097"/>
              <a:gd name="connsiteX17" fmla="*/ 1170890 w 2798976"/>
              <a:gd name="connsiteY17" fmla="*/ 2205931 h 2980097"/>
              <a:gd name="connsiteX18" fmla="*/ 1037540 w 2798976"/>
              <a:gd name="connsiteY18" fmla="*/ 2205931 h 2980097"/>
              <a:gd name="connsiteX19" fmla="*/ 859740 w 2798976"/>
              <a:gd name="connsiteY19" fmla="*/ 2142431 h 2980097"/>
              <a:gd name="connsiteX20" fmla="*/ 643840 w 2798976"/>
              <a:gd name="connsiteY20" fmla="*/ 2028131 h 2980097"/>
              <a:gd name="connsiteX21" fmla="*/ 523190 w 2798976"/>
              <a:gd name="connsiteY21" fmla="*/ 1951931 h 2980097"/>
              <a:gd name="connsiteX22" fmla="*/ 326340 w 2798976"/>
              <a:gd name="connsiteY22" fmla="*/ 1831281 h 2980097"/>
              <a:gd name="connsiteX23" fmla="*/ 256490 w 2798976"/>
              <a:gd name="connsiteY23" fmla="*/ 1736031 h 2980097"/>
              <a:gd name="connsiteX24" fmla="*/ 205690 w 2798976"/>
              <a:gd name="connsiteY24" fmla="*/ 1672531 h 2980097"/>
              <a:gd name="connsiteX25" fmla="*/ 231090 w 2798976"/>
              <a:gd name="connsiteY25" fmla="*/ 1583631 h 2980097"/>
              <a:gd name="connsiteX26" fmla="*/ 256490 w 2798976"/>
              <a:gd name="connsiteY26" fmla="*/ 1450281 h 2980097"/>
              <a:gd name="connsiteX27" fmla="*/ 154890 w 2798976"/>
              <a:gd name="connsiteY27" fmla="*/ 1297881 h 2980097"/>
              <a:gd name="connsiteX28" fmla="*/ 53290 w 2798976"/>
              <a:gd name="connsiteY28" fmla="*/ 1177231 h 2980097"/>
              <a:gd name="connsiteX29" fmla="*/ 15190 w 2798976"/>
              <a:gd name="connsiteY29" fmla="*/ 1158181 h 2980097"/>
              <a:gd name="connsiteX30" fmla="*/ 307290 w 2798976"/>
              <a:gd name="connsiteY30" fmla="*/ 1183581 h 2980097"/>
              <a:gd name="connsiteX31" fmla="*/ 923240 w 2798976"/>
              <a:gd name="connsiteY31" fmla="*/ 1177231 h 2980097"/>
              <a:gd name="connsiteX32" fmla="*/ 908086 w 2798976"/>
              <a:gd name="connsiteY32" fmla="*/ 1136332 h 2980097"/>
              <a:gd name="connsiteX33" fmla="*/ 916890 w 2798976"/>
              <a:gd name="connsiteY33" fmla="*/ 993081 h 2980097"/>
              <a:gd name="connsiteX34" fmla="*/ 916890 w 2798976"/>
              <a:gd name="connsiteY34" fmla="*/ 783531 h 2980097"/>
              <a:gd name="connsiteX35" fmla="*/ 910540 w 2798976"/>
              <a:gd name="connsiteY35" fmla="*/ 599381 h 2980097"/>
              <a:gd name="connsiteX36" fmla="*/ 923240 w 2798976"/>
              <a:gd name="connsiteY36" fmla="*/ 281881 h 2980097"/>
              <a:gd name="connsiteX37" fmla="*/ 929590 w 2798976"/>
              <a:gd name="connsiteY37" fmla="*/ 173931 h 2980097"/>
              <a:gd name="connsiteX38" fmla="*/ 1450290 w 2798976"/>
              <a:gd name="connsiteY38" fmla="*/ 186631 h 2980097"/>
              <a:gd name="connsiteX39" fmla="*/ 1939240 w 2798976"/>
              <a:gd name="connsiteY39" fmla="*/ 180281 h 2980097"/>
              <a:gd name="connsiteX40" fmla="*/ 2313890 w 2798976"/>
              <a:gd name="connsiteY40" fmla="*/ 192981 h 2980097"/>
              <a:gd name="connsiteX41" fmla="*/ 2502199 w 2798976"/>
              <a:gd name="connsiteY41" fmla="*/ 173524 h 2980097"/>
              <a:gd name="connsiteX42" fmla="*/ 2769055 w 2798976"/>
              <a:gd name="connsiteY42" fmla="*/ 185608 h 2980097"/>
              <a:gd name="connsiteX43" fmla="*/ 2790140 w 2798976"/>
              <a:gd name="connsiteY43" fmla="*/ 199331 h 29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98976" h="2980097">
                <a:moveTo>
                  <a:pt x="2790140" y="199331"/>
                </a:moveTo>
                <a:cubicBezTo>
                  <a:pt x="2793654" y="641885"/>
                  <a:pt x="2808132" y="2441939"/>
                  <a:pt x="2790140" y="2840931"/>
                </a:cubicBezTo>
                <a:cubicBezTo>
                  <a:pt x="2772148" y="3239923"/>
                  <a:pt x="2738282" y="2661014"/>
                  <a:pt x="2682190" y="2593281"/>
                </a:cubicBezTo>
                <a:cubicBezTo>
                  <a:pt x="2626098" y="2525548"/>
                  <a:pt x="2504390" y="2473689"/>
                  <a:pt x="2453590" y="2434531"/>
                </a:cubicBezTo>
                <a:cubicBezTo>
                  <a:pt x="2402790" y="2395373"/>
                  <a:pt x="2402790" y="2389023"/>
                  <a:pt x="2377390" y="2358331"/>
                </a:cubicBezTo>
                <a:cubicBezTo>
                  <a:pt x="2351990" y="2327639"/>
                  <a:pt x="2322357" y="2276839"/>
                  <a:pt x="2301190" y="2250381"/>
                </a:cubicBezTo>
                <a:cubicBezTo>
                  <a:pt x="2280023" y="2223923"/>
                  <a:pt x="2263090" y="2195348"/>
                  <a:pt x="2250390" y="2199581"/>
                </a:cubicBezTo>
                <a:cubicBezTo>
                  <a:pt x="2237690" y="2203814"/>
                  <a:pt x="2232398" y="2254614"/>
                  <a:pt x="2224990" y="2275781"/>
                </a:cubicBezTo>
                <a:cubicBezTo>
                  <a:pt x="2217582" y="2296948"/>
                  <a:pt x="2215465" y="2313881"/>
                  <a:pt x="2205940" y="2326581"/>
                </a:cubicBezTo>
                <a:cubicBezTo>
                  <a:pt x="2196415" y="2339281"/>
                  <a:pt x="2205940" y="2340339"/>
                  <a:pt x="2167840" y="2351981"/>
                </a:cubicBezTo>
                <a:cubicBezTo>
                  <a:pt x="2129740" y="2363623"/>
                  <a:pt x="1977340" y="2396431"/>
                  <a:pt x="1977340" y="2396431"/>
                </a:cubicBezTo>
                <a:cubicBezTo>
                  <a:pt x="1922307" y="2409131"/>
                  <a:pt x="1876798" y="2421831"/>
                  <a:pt x="1837640" y="2428181"/>
                </a:cubicBezTo>
                <a:cubicBezTo>
                  <a:pt x="1798482" y="2434531"/>
                  <a:pt x="1782607" y="2437706"/>
                  <a:pt x="1742390" y="2434531"/>
                </a:cubicBezTo>
                <a:cubicBezTo>
                  <a:pt x="1702173" y="2431356"/>
                  <a:pt x="1638673" y="2413364"/>
                  <a:pt x="1596340" y="2409131"/>
                </a:cubicBezTo>
                <a:cubicBezTo>
                  <a:pt x="1554007" y="2404898"/>
                  <a:pt x="1524373" y="2421831"/>
                  <a:pt x="1488390" y="2409131"/>
                </a:cubicBezTo>
                <a:cubicBezTo>
                  <a:pt x="1452407" y="2396431"/>
                  <a:pt x="1425948" y="2360448"/>
                  <a:pt x="1380440" y="2332931"/>
                </a:cubicBezTo>
                <a:cubicBezTo>
                  <a:pt x="1334932" y="2305414"/>
                  <a:pt x="1250265" y="2265198"/>
                  <a:pt x="1215340" y="2244031"/>
                </a:cubicBezTo>
                <a:cubicBezTo>
                  <a:pt x="1180415" y="2222864"/>
                  <a:pt x="1200523" y="2212281"/>
                  <a:pt x="1170890" y="2205931"/>
                </a:cubicBezTo>
                <a:cubicBezTo>
                  <a:pt x="1141257" y="2199581"/>
                  <a:pt x="1089398" y="2216514"/>
                  <a:pt x="1037540" y="2205931"/>
                </a:cubicBezTo>
                <a:cubicBezTo>
                  <a:pt x="985682" y="2195348"/>
                  <a:pt x="925357" y="2172064"/>
                  <a:pt x="859740" y="2142431"/>
                </a:cubicBezTo>
                <a:cubicBezTo>
                  <a:pt x="794123" y="2112798"/>
                  <a:pt x="699932" y="2059881"/>
                  <a:pt x="643840" y="2028131"/>
                </a:cubicBezTo>
                <a:cubicBezTo>
                  <a:pt x="587748" y="1996381"/>
                  <a:pt x="523190" y="1951931"/>
                  <a:pt x="523190" y="1951931"/>
                </a:cubicBezTo>
                <a:cubicBezTo>
                  <a:pt x="470273" y="1919123"/>
                  <a:pt x="370790" y="1867264"/>
                  <a:pt x="326340" y="1831281"/>
                </a:cubicBezTo>
                <a:cubicBezTo>
                  <a:pt x="281890" y="1795298"/>
                  <a:pt x="276598" y="1762489"/>
                  <a:pt x="256490" y="1736031"/>
                </a:cubicBezTo>
                <a:cubicBezTo>
                  <a:pt x="236382" y="1709573"/>
                  <a:pt x="209923" y="1697931"/>
                  <a:pt x="205690" y="1672531"/>
                </a:cubicBezTo>
                <a:cubicBezTo>
                  <a:pt x="201457" y="1647131"/>
                  <a:pt x="222623" y="1620673"/>
                  <a:pt x="231090" y="1583631"/>
                </a:cubicBezTo>
                <a:cubicBezTo>
                  <a:pt x="239557" y="1546589"/>
                  <a:pt x="269190" y="1497906"/>
                  <a:pt x="256490" y="1450281"/>
                </a:cubicBezTo>
                <a:cubicBezTo>
                  <a:pt x="243790" y="1402656"/>
                  <a:pt x="188757" y="1343389"/>
                  <a:pt x="154890" y="1297881"/>
                </a:cubicBezTo>
                <a:cubicBezTo>
                  <a:pt x="121023" y="1252373"/>
                  <a:pt x="76573" y="1200514"/>
                  <a:pt x="53290" y="1177231"/>
                </a:cubicBezTo>
                <a:cubicBezTo>
                  <a:pt x="30007" y="1153948"/>
                  <a:pt x="-27143" y="1157123"/>
                  <a:pt x="15190" y="1158181"/>
                </a:cubicBezTo>
                <a:cubicBezTo>
                  <a:pt x="57523" y="1159239"/>
                  <a:pt x="155948" y="1180406"/>
                  <a:pt x="307290" y="1183581"/>
                </a:cubicBezTo>
                <a:cubicBezTo>
                  <a:pt x="458632" y="1186756"/>
                  <a:pt x="823107" y="1185106"/>
                  <a:pt x="923240" y="1177231"/>
                </a:cubicBezTo>
                <a:cubicBezTo>
                  <a:pt x="1023373" y="1169356"/>
                  <a:pt x="909144" y="1167024"/>
                  <a:pt x="908086" y="1136332"/>
                </a:cubicBezTo>
                <a:cubicBezTo>
                  <a:pt x="907028" y="1105640"/>
                  <a:pt x="915423" y="1051881"/>
                  <a:pt x="916890" y="993081"/>
                </a:cubicBezTo>
                <a:cubicBezTo>
                  <a:pt x="918357" y="934281"/>
                  <a:pt x="917948" y="849148"/>
                  <a:pt x="916890" y="783531"/>
                </a:cubicBezTo>
                <a:cubicBezTo>
                  <a:pt x="915832" y="717914"/>
                  <a:pt x="909482" y="682989"/>
                  <a:pt x="910540" y="599381"/>
                </a:cubicBezTo>
                <a:cubicBezTo>
                  <a:pt x="911598" y="515773"/>
                  <a:pt x="920065" y="352789"/>
                  <a:pt x="923240" y="281881"/>
                </a:cubicBezTo>
                <a:cubicBezTo>
                  <a:pt x="926415" y="210973"/>
                  <a:pt x="841749" y="189806"/>
                  <a:pt x="929590" y="173931"/>
                </a:cubicBezTo>
                <a:cubicBezTo>
                  <a:pt x="1017431" y="158056"/>
                  <a:pt x="1450290" y="186631"/>
                  <a:pt x="1450290" y="186631"/>
                </a:cubicBezTo>
                <a:lnTo>
                  <a:pt x="1939240" y="180281"/>
                </a:lnTo>
                <a:cubicBezTo>
                  <a:pt x="2083173" y="181339"/>
                  <a:pt x="2220064" y="194107"/>
                  <a:pt x="2313890" y="192981"/>
                </a:cubicBezTo>
                <a:cubicBezTo>
                  <a:pt x="2407716" y="191855"/>
                  <a:pt x="2437982" y="206508"/>
                  <a:pt x="2502199" y="173524"/>
                </a:cubicBezTo>
                <a:cubicBezTo>
                  <a:pt x="2566416" y="140540"/>
                  <a:pt x="2721065" y="181307"/>
                  <a:pt x="2769055" y="185608"/>
                </a:cubicBezTo>
                <a:cubicBezTo>
                  <a:pt x="2817045" y="189909"/>
                  <a:pt x="2786626" y="-243223"/>
                  <a:pt x="2790140" y="199331"/>
                </a:cubicBezTo>
                <a:close/>
              </a:path>
            </a:pathLst>
          </a:custGeom>
          <a:solidFill>
            <a:srgbClr val="FFFF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46920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Maryland’s 3</a:t>
            </a:r>
            <a:r>
              <a:rPr lang="en-US" baseline="30000" dirty="0" smtClean="0"/>
              <a:t>rd</a:t>
            </a:r>
            <a:r>
              <a:rPr lang="en-US" dirty="0" smtClean="0"/>
              <a:t> District </a:t>
            </a:r>
            <a:br>
              <a:rPr lang="en-US" dirty="0" smtClean="0"/>
            </a:br>
            <a:r>
              <a:rPr lang="en-US" sz="4000" dirty="0" smtClean="0"/>
              <a:t>“The Praying Mantis”</a:t>
            </a:r>
            <a:endParaRPr lang="en-US" sz="4000" dirty="0"/>
          </a:p>
        </p:txBody>
      </p:sp>
      <p:grpSp>
        <p:nvGrpSpPr>
          <p:cNvPr id="4" name="Group 3"/>
          <p:cNvGrpSpPr/>
          <p:nvPr/>
        </p:nvGrpSpPr>
        <p:grpSpPr>
          <a:xfrm>
            <a:off x="0" y="6400800"/>
            <a:ext cx="9144000" cy="463951"/>
            <a:chOff x="0" y="6394049"/>
            <a:chExt cx="9144000" cy="463951"/>
          </a:xfrm>
        </p:grpSpPr>
        <p:pic>
          <p:nvPicPr>
            <p:cNvPr id="5" name="Picture 4"/>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6" name="Straight Connector 5"/>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7" name="AutoShape 2" descr="https://a.next.westlaw.com/Link/Document/Blob/I52E6E9D676DB4B929FA9441D9CFD919C.png?originationContext=document&amp;transitionType=DocumentImage&amp;uniqueId=cc239000-376e-4a79-8a97-2593c509600b&amp;contextData=(sc.UserEnteredCitation)"/>
          <p:cNvSpPr>
            <a:spLocks noChangeAspect="1" noChangeArrowheads="1"/>
          </p:cNvSpPr>
          <p:nvPr/>
        </p:nvSpPr>
        <p:spPr bwMode="auto">
          <a:xfrm>
            <a:off x="155575" y="-4427538"/>
            <a:ext cx="8029575" cy="922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a.next.westlaw.com/Link/Document/Blob/I52E6E9D676DB4B929FA9441D9CFD919C.png?originationContext=document&amp;transitionType=DocumentImage&amp;uniqueId=cc239000-376e-4a79-8a97-2593c509600b&amp;contextData=(sc.UserEnteredCitation)"/>
          <p:cNvSpPr>
            <a:spLocks noChangeAspect="1" noChangeArrowheads="1"/>
          </p:cNvSpPr>
          <p:nvPr/>
        </p:nvSpPr>
        <p:spPr bwMode="auto">
          <a:xfrm>
            <a:off x="307975" y="-4275138"/>
            <a:ext cx="8029575" cy="922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862" y="1404191"/>
            <a:ext cx="6916276" cy="4599976"/>
          </a:xfrm>
          <a:prstGeom prst="rect">
            <a:avLst/>
          </a:prstGeom>
        </p:spPr>
      </p:pic>
      <p:sp>
        <p:nvSpPr>
          <p:cNvPr id="12" name="Rectangle 11"/>
          <p:cNvSpPr/>
          <p:nvPr/>
        </p:nvSpPr>
        <p:spPr>
          <a:xfrm>
            <a:off x="307975" y="6084141"/>
            <a:ext cx="8378825" cy="292388"/>
          </a:xfrm>
          <a:prstGeom prst="rect">
            <a:avLst/>
          </a:prstGeom>
        </p:spPr>
        <p:txBody>
          <a:bodyPr wrap="square">
            <a:spAutoFit/>
          </a:bodyPr>
          <a:lstStyle/>
          <a:p>
            <a:r>
              <a:rPr lang="en-US" sz="1300" dirty="0">
                <a:hlinkClick r:id="rId6"/>
              </a:rPr>
              <a:t>https://www.washingtonpost.com/news/wonk/wp/2014/05/15/americas-most-gerrymandered-congressional-districts</a:t>
            </a:r>
            <a:r>
              <a:rPr lang="en-US" sz="1300" dirty="0" smtClean="0">
                <a:hlinkClick r:id="rId6"/>
              </a:rPr>
              <a:t>/</a:t>
            </a:r>
            <a:endParaRPr lang="en-US" sz="1300" dirty="0" smtClean="0"/>
          </a:p>
        </p:txBody>
      </p:sp>
    </p:spTree>
    <p:extLst>
      <p:ext uri="{BB962C8B-B14F-4D97-AF65-F5344CB8AC3E}">
        <p14:creationId xmlns:p14="http://schemas.microsoft.com/office/powerpoint/2010/main" val="228037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4" name="Title 1"/>
          <p:cNvSpPr>
            <a:spLocks noGrp="1"/>
          </p:cNvSpPr>
          <p:nvPr>
            <p:ph type="title"/>
          </p:nvPr>
        </p:nvSpPr>
        <p:spPr>
          <a:xfrm>
            <a:off x="152400" y="274638"/>
            <a:ext cx="8686800" cy="1143000"/>
          </a:xfrm>
        </p:spPr>
        <p:txBody>
          <a:bodyPr>
            <a:normAutofit/>
          </a:bodyPr>
          <a:lstStyle/>
          <a:p>
            <a:r>
              <a:rPr lang="en-US" sz="4000" dirty="0" smtClean="0"/>
              <a:t>Production in Paying Quantities (PPQ)</a:t>
            </a:r>
            <a:endParaRPr lang="en-US" sz="40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625" y="1571625"/>
            <a:ext cx="3714750" cy="3714750"/>
          </a:xfrm>
          <a:prstGeom prst="rect">
            <a:avLst/>
          </a:prstGeom>
        </p:spPr>
      </p:pic>
    </p:spTree>
    <p:extLst>
      <p:ext uri="{BB962C8B-B14F-4D97-AF65-F5344CB8AC3E}">
        <p14:creationId xmlns:p14="http://schemas.microsoft.com/office/powerpoint/2010/main" val="39843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443865" y="1770500"/>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600" dirty="0" smtClean="0">
                <a:latin typeface="Segoe UI" panose="020B0502040204020203" pitchFamily="34" charset="0"/>
                <a:ea typeface="Tahoma" pitchFamily="34" charset="0"/>
                <a:cs typeface="Segoe UI" panose="020B0502040204020203" pitchFamily="34" charset="0"/>
              </a:rPr>
              <a:t>1</a:t>
            </a:r>
            <a:r>
              <a:rPr lang="en-US" sz="2600" dirty="0">
                <a:latin typeface="Segoe UI" panose="020B0502040204020203" pitchFamily="34" charset="0"/>
                <a:ea typeface="Tahoma" pitchFamily="34" charset="0"/>
                <a:cs typeface="Segoe UI" panose="020B0502040204020203" pitchFamily="34" charset="0"/>
              </a:rPr>
              <a:t>: Income &gt; operating and marketing costs?</a:t>
            </a:r>
          </a:p>
          <a:p>
            <a:pPr lvl="2"/>
            <a:r>
              <a:rPr lang="en-US" sz="2200" dirty="0">
                <a:latin typeface="Segoe UI" panose="020B0502040204020203" pitchFamily="34" charset="0"/>
                <a:ea typeface="Tahoma" pitchFamily="34" charset="0"/>
                <a:cs typeface="Segoe UI" panose="020B0502040204020203" pitchFamily="34" charset="0"/>
              </a:rPr>
              <a:t>No requirement to show that well will ever pay out</a:t>
            </a:r>
          </a:p>
          <a:p>
            <a:pPr lvl="1"/>
            <a:r>
              <a:rPr lang="en-US" sz="2600" dirty="0">
                <a:latin typeface="Segoe UI" panose="020B0502040204020203" pitchFamily="34" charset="0"/>
                <a:ea typeface="Tahoma" pitchFamily="34" charset="0"/>
                <a:cs typeface="Segoe UI" panose="020B0502040204020203" pitchFamily="34" charset="0"/>
              </a:rPr>
              <a:t>2: “…whether or not under all the relevant circumstances a reasonably prudent operator would, for the purpose of making a profit and not merely for speculation, continue to operate a well in the manner in which the well in question was operated.”</a:t>
            </a:r>
          </a:p>
          <a:p>
            <a:r>
              <a:rPr lang="en-US" sz="3000" dirty="0">
                <a:latin typeface="Segoe UI" panose="020B0502040204020203" pitchFamily="34" charset="0"/>
                <a:ea typeface="Tahoma" pitchFamily="34" charset="0"/>
                <a:cs typeface="Segoe UI" panose="020B0502040204020203" pitchFamily="34" charset="0"/>
              </a:rPr>
              <a:t>Lessor has burden of proving </a:t>
            </a:r>
            <a:r>
              <a:rPr lang="en-US" sz="3000" i="1" dirty="0">
                <a:latin typeface="Segoe UI" panose="020B0502040204020203" pitchFamily="34" charset="0"/>
                <a:ea typeface="Tahoma" pitchFamily="34" charset="0"/>
                <a:cs typeface="Segoe UI" panose="020B0502040204020203" pitchFamily="34" charset="0"/>
              </a:rPr>
              <a:t>both</a:t>
            </a:r>
            <a:r>
              <a:rPr lang="en-US" sz="3000" dirty="0">
                <a:latin typeface="Segoe UI" panose="020B0502040204020203" pitchFamily="34" charset="0"/>
                <a:ea typeface="Tahoma" pitchFamily="34" charset="0"/>
                <a:cs typeface="Segoe UI" panose="020B0502040204020203" pitchFamily="34" charset="0"/>
              </a:rPr>
              <a:t> parts</a:t>
            </a:r>
          </a:p>
        </p:txBody>
      </p:sp>
      <p:sp>
        <p:nvSpPr>
          <p:cNvPr id="14" name="Title 1"/>
          <p:cNvSpPr>
            <a:spLocks noGrp="1"/>
          </p:cNvSpPr>
          <p:nvPr>
            <p:ph type="title"/>
          </p:nvPr>
        </p:nvSpPr>
        <p:spPr>
          <a:xfrm>
            <a:off x="152400" y="274638"/>
            <a:ext cx="8686800" cy="1143000"/>
          </a:xfrm>
        </p:spPr>
        <p:txBody>
          <a:bodyPr>
            <a:normAutofit/>
          </a:bodyPr>
          <a:lstStyle/>
          <a:p>
            <a:r>
              <a:rPr lang="en-US" sz="4000" dirty="0" smtClean="0"/>
              <a:t>PPQ Test: Clifton v. Koontz</a:t>
            </a:r>
            <a:endParaRPr lang="en-US" sz="4000" dirty="0"/>
          </a:p>
        </p:txBody>
      </p:sp>
    </p:spTree>
    <p:extLst>
      <p:ext uri="{BB962C8B-B14F-4D97-AF65-F5344CB8AC3E}">
        <p14:creationId xmlns:p14="http://schemas.microsoft.com/office/powerpoint/2010/main" val="201933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219200"/>
            <a:ext cx="8534400" cy="4958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latin typeface="Segoe UI" panose="020B0502040204020203" pitchFamily="34" charset="0"/>
                <a:ea typeface="Tahoma" pitchFamily="34" charset="0"/>
                <a:cs typeface="Segoe UI" panose="020B0502040204020203" pitchFamily="34" charset="0"/>
              </a:rPr>
              <a:t>What is “operating and marketing” cost?</a:t>
            </a:r>
          </a:p>
          <a:p>
            <a:pPr lvl="1"/>
            <a:r>
              <a:rPr lang="en-US" sz="2600" dirty="0">
                <a:latin typeface="Segoe UI" panose="020B0502040204020203" pitchFamily="34" charset="0"/>
                <a:ea typeface="Tahoma" pitchFamily="34" charset="0"/>
                <a:cs typeface="Segoe UI" panose="020B0502040204020203" pitchFamily="34" charset="0"/>
              </a:rPr>
              <a:t>Lifting expenses and fixed or periodic expenditures in the daily operation of the well</a:t>
            </a:r>
          </a:p>
          <a:p>
            <a:pPr lvl="1"/>
            <a:r>
              <a:rPr lang="en-US" sz="2600" dirty="0">
                <a:latin typeface="Segoe UI" panose="020B0502040204020203" pitchFamily="34" charset="0"/>
                <a:ea typeface="Tahoma" pitchFamily="34" charset="0"/>
                <a:cs typeface="Segoe UI" panose="020B0502040204020203" pitchFamily="34" charset="0"/>
              </a:rPr>
              <a:t>Taxes, labor, repairs</a:t>
            </a:r>
          </a:p>
          <a:p>
            <a:pPr lvl="1"/>
            <a:r>
              <a:rPr lang="en-US" sz="2600" dirty="0">
                <a:latin typeface="Segoe UI" panose="020B0502040204020203" pitchFamily="34" charset="0"/>
                <a:ea typeface="Tahoma" pitchFamily="34" charset="0"/>
                <a:cs typeface="Segoe UI" panose="020B0502040204020203" pitchFamily="34" charset="0"/>
              </a:rPr>
              <a:t>Overhead directly related to production (</a:t>
            </a:r>
            <a:r>
              <a:rPr lang="en-US" sz="2600" i="1" u="sng" dirty="0">
                <a:latin typeface="Segoe UI" panose="020B0502040204020203" pitchFamily="34" charset="0"/>
                <a:ea typeface="Tahoma" pitchFamily="34" charset="0"/>
                <a:cs typeface="Segoe UI" panose="020B0502040204020203" pitchFamily="34" charset="0"/>
              </a:rPr>
              <a:t>not</a:t>
            </a:r>
            <a:r>
              <a:rPr lang="en-US" sz="2600" dirty="0">
                <a:latin typeface="Segoe UI" panose="020B0502040204020203" pitchFamily="34" charset="0"/>
                <a:ea typeface="Tahoma" pitchFamily="34" charset="0"/>
                <a:cs typeface="Segoe UI" panose="020B0502040204020203" pitchFamily="34" charset="0"/>
              </a:rPr>
              <a:t> overhead that continues regardless of production)</a:t>
            </a:r>
          </a:p>
          <a:p>
            <a:pPr lvl="1"/>
            <a:r>
              <a:rPr lang="en-US" sz="2600" dirty="0">
                <a:latin typeface="Segoe UI" panose="020B0502040204020203" pitchFamily="34" charset="0"/>
                <a:ea typeface="Tahoma" pitchFamily="34" charset="0"/>
                <a:cs typeface="Segoe UI" panose="020B0502040204020203" pitchFamily="34" charset="0"/>
              </a:rPr>
              <a:t>Depreciation on salvageable equipment</a:t>
            </a:r>
          </a:p>
          <a:p>
            <a:pPr lvl="1"/>
            <a:r>
              <a:rPr lang="en-US" sz="2600" i="1" u="sng" dirty="0">
                <a:latin typeface="Segoe UI" panose="020B0502040204020203" pitchFamily="34" charset="0"/>
                <a:ea typeface="Tahoma" pitchFamily="34" charset="0"/>
                <a:cs typeface="Segoe UI" panose="020B0502040204020203" pitchFamily="34" charset="0"/>
              </a:rPr>
              <a:t>NOT</a:t>
            </a:r>
            <a:r>
              <a:rPr lang="en-US" sz="2600" dirty="0">
                <a:latin typeface="Segoe UI" panose="020B0502040204020203" pitchFamily="34" charset="0"/>
                <a:ea typeface="Tahoma" pitchFamily="34" charset="0"/>
                <a:cs typeface="Segoe UI" panose="020B0502040204020203" pitchFamily="34" charset="0"/>
              </a:rPr>
              <a:t> capital expenses, such as lease acquisition, drilling and equipping, or reworking (“sunk” costs)</a:t>
            </a:r>
            <a:endParaRPr lang="en-US" sz="2600" i="1" u="sng" dirty="0">
              <a:latin typeface="Segoe UI" panose="020B0502040204020203" pitchFamily="34" charset="0"/>
              <a:ea typeface="Tahoma" pitchFamily="34" charset="0"/>
              <a:cs typeface="Segoe UI" panose="020B0502040204020203" pitchFamily="34" charset="0"/>
            </a:endParaRPr>
          </a:p>
          <a:p>
            <a:pPr>
              <a:lnSpc>
                <a:spcPct val="90000"/>
              </a:lnSpc>
            </a:pPr>
            <a:r>
              <a:rPr lang="en-US" dirty="0" smtClean="0">
                <a:latin typeface="Segoe UI"/>
                <a:cs typeface="Segoe UI"/>
              </a:rPr>
              <a:t>“Breakeven point”</a:t>
            </a: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PPQ Part 1</a:t>
            </a:r>
            <a:endParaRPr lang="en-US" sz="4000" dirty="0"/>
          </a:p>
        </p:txBody>
      </p:sp>
    </p:spTree>
    <p:extLst>
      <p:ext uri="{BB962C8B-B14F-4D97-AF65-F5344CB8AC3E}">
        <p14:creationId xmlns:p14="http://schemas.microsoft.com/office/powerpoint/2010/main" val="854764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594069"/>
            <a:ext cx="8534400" cy="4744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US" dirty="0" smtClean="0">
              <a:latin typeface="Segoe UI"/>
              <a:cs typeface="Segoe UI"/>
            </a:endParaRPr>
          </a:p>
        </p:txBody>
      </p:sp>
      <p:grpSp>
        <p:nvGrpSpPr>
          <p:cNvPr id="9" name="Group 8"/>
          <p:cNvGrpSpPr/>
          <p:nvPr/>
        </p:nvGrpSpPr>
        <p:grpSpPr>
          <a:xfrm>
            <a:off x="0" y="6400800"/>
            <a:ext cx="9144000" cy="463951"/>
            <a:chOff x="0" y="6394049"/>
            <a:chExt cx="9144000" cy="463951"/>
          </a:xfrm>
        </p:grpSpPr>
        <p:pic>
          <p:nvPicPr>
            <p:cNvPr id="10" name="Picture 9"/>
            <p:cNvPicPr>
              <a:picLocks noChangeAspect="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6427094"/>
              <a:ext cx="2265045" cy="430906"/>
            </a:xfrm>
            <a:prstGeom prst="rect">
              <a:avLst/>
            </a:prstGeom>
          </p:spPr>
        </p:pic>
        <p:cxnSp>
          <p:nvCxnSpPr>
            <p:cNvPr id="13" name="Straight Connector 12"/>
            <p:cNvCxnSpPr/>
            <p:nvPr/>
          </p:nvCxnSpPr>
          <p:spPr>
            <a:xfrm>
              <a:off x="0" y="6394049"/>
              <a:ext cx="9144000" cy="0"/>
            </a:xfrm>
            <a:prstGeom prst="line">
              <a:avLst/>
            </a:prstGeom>
            <a:ln w="28575" cmpd="dbl"/>
          </p:spPr>
          <p:style>
            <a:lnRef idx="1">
              <a:schemeClr val="dk1"/>
            </a:lnRef>
            <a:fillRef idx="0">
              <a:schemeClr val="dk1"/>
            </a:fillRef>
            <a:effectRef idx="0">
              <a:schemeClr val="dk1"/>
            </a:effectRef>
            <a:fontRef idx="minor">
              <a:schemeClr val="tx1"/>
            </a:fontRef>
          </p:style>
        </p:cxnSp>
      </p:grpSp>
      <p:sp>
        <p:nvSpPr>
          <p:cNvPr id="11" name="Rectangle 3"/>
          <p:cNvSpPr txBox="1">
            <a:spLocks noChangeArrowheads="1"/>
          </p:cNvSpPr>
          <p:nvPr/>
        </p:nvSpPr>
        <p:spPr>
          <a:xfrm>
            <a:off x="304800" y="1164906"/>
            <a:ext cx="8534400" cy="571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latin typeface="Segoe UI"/>
                <a:cs typeface="Segoe UI"/>
              </a:rPr>
              <a:t>WTI Breakeven point: December 2014</a:t>
            </a:r>
          </a:p>
          <a:p>
            <a:pPr>
              <a:lnSpc>
                <a:spcPct val="90000"/>
              </a:lnSpc>
            </a:pPr>
            <a:endParaRPr lang="en-US" dirty="0" smtClean="0">
              <a:latin typeface="Segoe UI"/>
              <a:cs typeface="Segoe UI"/>
            </a:endParaRPr>
          </a:p>
        </p:txBody>
      </p:sp>
      <p:sp>
        <p:nvSpPr>
          <p:cNvPr id="14" name="Title 1"/>
          <p:cNvSpPr txBox="1">
            <a:spLocks/>
          </p:cNvSpPr>
          <p:nvPr/>
        </p:nvSpPr>
        <p:spPr>
          <a:xfrm>
            <a:off x="152400" y="274638"/>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PPQ Part 1</a:t>
            </a:r>
            <a:endParaRPr lang="en-US" sz="4000" dirty="0"/>
          </a:p>
        </p:txBody>
      </p:sp>
      <p:sp>
        <p:nvSpPr>
          <p:cNvPr id="3" name="TextBox 2"/>
          <p:cNvSpPr txBox="1"/>
          <p:nvPr/>
        </p:nvSpPr>
        <p:spPr>
          <a:xfrm>
            <a:off x="762000" y="6000407"/>
            <a:ext cx="8534400" cy="338554"/>
          </a:xfrm>
          <a:prstGeom prst="rect">
            <a:avLst/>
          </a:prstGeom>
          <a:noFill/>
        </p:spPr>
        <p:txBody>
          <a:bodyPr wrap="square" rtlCol="0">
            <a:spAutoFit/>
          </a:bodyPr>
          <a:lstStyle/>
          <a:p>
            <a:r>
              <a:rPr lang="en-US" sz="1600" dirty="0">
                <a:hlinkClick r:id="rId5"/>
              </a:rPr>
              <a:t>http://</a:t>
            </a:r>
            <a:r>
              <a:rPr lang="en-US" sz="1600" dirty="0" smtClean="0">
                <a:hlinkClick r:id="rId5"/>
              </a:rPr>
              <a:t>www.rystadenergy.com/AboutUs/NewsCenter/Newsletters/UsArchive/us-q1-2015</a:t>
            </a:r>
            <a:r>
              <a:rPr lang="en-US" sz="1600" dirty="0" smtClean="0"/>
              <a:t> </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360" y="1736312"/>
            <a:ext cx="5982879" cy="4023574"/>
          </a:xfrm>
          <a:prstGeom prst="rect">
            <a:avLst/>
          </a:prstGeom>
        </p:spPr>
      </p:pic>
    </p:spTree>
    <p:extLst>
      <p:ext uri="{BB962C8B-B14F-4D97-AF65-F5344CB8AC3E}">
        <p14:creationId xmlns:p14="http://schemas.microsoft.com/office/powerpoint/2010/main" val="1576649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40376</TotalTime>
  <Words>1914</Words>
  <Application>Microsoft Office PowerPoint</Application>
  <PresentationFormat>On-screen Show (4:3)</PresentationFormat>
  <Paragraphs>321</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Segoe UI</vt:lpstr>
      <vt:lpstr>Tahoma</vt:lpstr>
      <vt:lpstr>Office Theme</vt:lpstr>
      <vt:lpstr>PowerPoint Presentation</vt:lpstr>
      <vt:lpstr>Drilled but Uncompleted Wells (DUC)</vt:lpstr>
      <vt:lpstr>DUC contd.</vt:lpstr>
      <vt:lpstr>DUC contd.</vt:lpstr>
      <vt:lpstr>Lease Maintenance after the PT</vt:lpstr>
      <vt:lpstr>Production in Paying Quantities (PPQ)</vt:lpstr>
      <vt:lpstr>PPQ Test: Clifton v. Koontz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PPQ?: Savings Clauses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Continuous Operations</vt:lpstr>
      <vt:lpstr>Continuous Operations</vt:lpstr>
      <vt:lpstr>Levels of Scrutiny</vt:lpstr>
      <vt:lpstr>What “operations” are sufficient?</vt:lpstr>
      <vt:lpstr>Is physical activity alone sufficient?</vt:lpstr>
      <vt:lpstr>Drilling Operations</vt:lpstr>
      <vt:lpstr>Drilling Operations: Ex. 1 Yes</vt:lpstr>
      <vt:lpstr>Drilling Operations: Ex. 2 Yes</vt:lpstr>
      <vt:lpstr>Drilling Operations: Ex. 3 No</vt:lpstr>
      <vt:lpstr>Drilling Operations Ex. 4 No</vt:lpstr>
      <vt:lpstr>Actual Drilling Operations</vt:lpstr>
      <vt:lpstr>Continuous Development  &amp; Retained Acreage Clauses</vt:lpstr>
      <vt:lpstr>PowerPoint Presentation</vt:lpstr>
      <vt:lpstr>PowerPoint Presentation</vt:lpstr>
      <vt:lpstr>Time Between Operations</vt:lpstr>
      <vt:lpstr>Time Between Operations</vt:lpstr>
      <vt:lpstr>Time Between Operations</vt:lpstr>
      <vt:lpstr>Time Between Operations</vt:lpstr>
      <vt:lpstr>Size/Amount of Retained Acreage</vt:lpstr>
      <vt:lpstr>Size/Amount of Retained Acreage</vt:lpstr>
      <vt:lpstr>Size/Amount of Retained Acreage</vt:lpstr>
      <vt:lpstr>Effect of other lease clauses</vt:lpstr>
      <vt:lpstr>Effect of other lease clauses</vt:lpstr>
      <vt:lpstr>Effect of other lease clauses</vt:lpstr>
      <vt:lpstr>Lease Language &amp; Field Rules</vt:lpstr>
      <vt:lpstr>Pooling vs. Retained Acreage</vt:lpstr>
      <vt:lpstr>Pooling vs. Retained Acreage</vt:lpstr>
      <vt:lpstr>Good Faith vs. Bad Faith Pooling</vt:lpstr>
      <vt:lpstr>Gerrymandering</vt:lpstr>
      <vt:lpstr>Maryland’s 3rd District  “The Praying Mantis”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Pooling--Dupuis</dc:title>
  <dc:creator>Jimmy's laptop</dc:creator>
  <cp:lastModifiedBy>James Dupuis</cp:lastModifiedBy>
  <cp:revision>489</cp:revision>
  <cp:lastPrinted>2016-02-20T17:53:40Z</cp:lastPrinted>
  <dcterms:created xsi:type="dcterms:W3CDTF">2014-03-23T13:45:41Z</dcterms:created>
  <dcterms:modified xsi:type="dcterms:W3CDTF">2016-02-22T20:35:23Z</dcterms:modified>
</cp:coreProperties>
</file>