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8"/>
  </p:handoutMasterIdLst>
  <p:sldIdLst>
    <p:sldId id="256" r:id="rId2"/>
    <p:sldId id="340" r:id="rId3"/>
    <p:sldId id="341" r:id="rId4"/>
    <p:sldId id="343" r:id="rId5"/>
    <p:sldId id="345" r:id="rId6"/>
    <p:sldId id="346" r:id="rId7"/>
    <p:sldId id="349" r:id="rId8"/>
    <p:sldId id="359" r:id="rId9"/>
    <p:sldId id="354" r:id="rId10"/>
    <p:sldId id="281" r:id="rId11"/>
    <p:sldId id="347" r:id="rId12"/>
    <p:sldId id="289" r:id="rId13"/>
    <p:sldId id="286" r:id="rId14"/>
    <p:sldId id="290" r:id="rId15"/>
    <p:sldId id="295" r:id="rId16"/>
    <p:sldId id="292" r:id="rId17"/>
    <p:sldId id="299" r:id="rId18"/>
    <p:sldId id="288" r:id="rId19"/>
    <p:sldId id="296" r:id="rId20"/>
    <p:sldId id="355" r:id="rId21"/>
    <p:sldId id="284" r:id="rId22"/>
    <p:sldId id="298" r:id="rId23"/>
    <p:sldId id="356" r:id="rId24"/>
    <p:sldId id="301" r:id="rId25"/>
    <p:sldId id="306" r:id="rId26"/>
    <p:sldId id="305" r:id="rId27"/>
    <p:sldId id="353" r:id="rId28"/>
    <p:sldId id="357" r:id="rId29"/>
    <p:sldId id="302" r:id="rId30"/>
    <p:sldId id="309" r:id="rId31"/>
    <p:sldId id="313" r:id="rId32"/>
    <p:sldId id="311" r:id="rId33"/>
    <p:sldId id="362" r:id="rId34"/>
    <p:sldId id="367" r:id="rId35"/>
    <p:sldId id="366" r:id="rId36"/>
    <p:sldId id="351" r:id="rId37"/>
    <p:sldId id="314" r:id="rId38"/>
    <p:sldId id="338" r:id="rId39"/>
    <p:sldId id="337" r:id="rId40"/>
    <p:sldId id="310" r:id="rId41"/>
    <p:sldId id="315" r:id="rId42"/>
    <p:sldId id="318" r:id="rId43"/>
    <p:sldId id="320" r:id="rId44"/>
    <p:sldId id="319" r:id="rId45"/>
    <p:sldId id="317" r:id="rId46"/>
    <p:sldId id="316" r:id="rId47"/>
    <p:sldId id="321" r:id="rId48"/>
    <p:sldId id="328" r:id="rId49"/>
    <p:sldId id="323" r:id="rId50"/>
    <p:sldId id="333" r:id="rId51"/>
    <p:sldId id="334" r:id="rId52"/>
    <p:sldId id="324" r:id="rId53"/>
    <p:sldId id="329" r:id="rId54"/>
    <p:sldId id="330" r:id="rId55"/>
    <p:sldId id="331" r:id="rId56"/>
    <p:sldId id="263" r:id="rId5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6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577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577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r">
              <a:defRPr sz="1200"/>
            </a:lvl1pPr>
          </a:lstStyle>
          <a:p>
            <a:fld id="{02ED6803-4CE9-4FD5-A52D-E2E83FE57787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8"/>
            <a:ext cx="3038372" cy="465773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8"/>
            <a:ext cx="3038372" cy="465773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r">
              <a:defRPr sz="1200"/>
            </a:lvl1pPr>
          </a:lstStyle>
          <a:p>
            <a:fld id="{824EAB31-92BB-4A0E-9522-7D08B7AA6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44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02A8-58C7-4A4C-A0B9-109D348FE3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97B-1C5B-4C9A-B0EF-0C867074C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51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02A8-58C7-4A4C-A0B9-109D348FE3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97B-1C5B-4C9A-B0EF-0C867074C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5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02A8-58C7-4A4C-A0B9-109D348FE3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97B-1C5B-4C9A-B0EF-0C867074C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00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02A8-58C7-4A4C-A0B9-109D348FE3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97B-1C5B-4C9A-B0EF-0C867074C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4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02A8-58C7-4A4C-A0B9-109D348FE3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97B-1C5B-4C9A-B0EF-0C867074C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0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02A8-58C7-4A4C-A0B9-109D348FE3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97B-1C5B-4C9A-B0EF-0C867074C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7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02A8-58C7-4A4C-A0B9-109D348FE3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97B-1C5B-4C9A-B0EF-0C867074C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6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02A8-58C7-4A4C-A0B9-109D348FE3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97B-1C5B-4C9A-B0EF-0C867074C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6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02A8-58C7-4A4C-A0B9-109D348FE3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97B-1C5B-4C9A-B0EF-0C867074C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1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02A8-58C7-4A4C-A0B9-109D348FE3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97B-1C5B-4C9A-B0EF-0C867074C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02A8-58C7-4A4C-A0B9-109D348FE3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97B-1C5B-4C9A-B0EF-0C867074C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0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F02A8-58C7-4A4C-A0B9-109D348FE3F3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4C97B-1C5B-4C9A-B0EF-0C867074C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1122363"/>
            <a:ext cx="10453255" cy="2387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Cemetery Law for </a:t>
            </a:r>
            <a:r>
              <a:rPr lang="en-US" dirty="0" err="1" smtClean="0">
                <a:latin typeface="+mn-lt"/>
              </a:rPr>
              <a:t>Landmen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sz="4000" dirty="0">
                <a:latin typeface="+mn-lt"/>
              </a:rPr>
              <a:t>Is drilling a well in the dead center of a </a:t>
            </a:r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cemetery </a:t>
            </a:r>
            <a:r>
              <a:rPr lang="en-US" sz="4000" dirty="0">
                <a:latin typeface="+mn-lt"/>
              </a:rPr>
              <a:t>a grave mistake?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Jimmy Dupuis</a:t>
            </a:r>
          </a:p>
          <a:p>
            <a:r>
              <a:rPr lang="en-US" sz="3200" dirty="0" smtClean="0"/>
              <a:t>NHAPL Luncheon</a:t>
            </a:r>
          </a:p>
          <a:p>
            <a:r>
              <a:rPr lang="en-US" sz="3200" dirty="0" smtClean="0"/>
              <a:t>November 14, 2017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76" y="5818479"/>
            <a:ext cx="5143500" cy="8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 smtClean="0"/>
              <a:t>Place </a:t>
            </a:r>
            <a:r>
              <a:rPr lang="en-US" sz="3600" dirty="0"/>
              <a:t>that is used or intended to be used for </a:t>
            </a:r>
            <a:r>
              <a:rPr lang="en-US" sz="3600" dirty="0" smtClean="0"/>
              <a:t>interment</a:t>
            </a:r>
            <a:endParaRPr lang="en-US" sz="3200" dirty="0" smtClean="0"/>
          </a:p>
          <a:p>
            <a:pPr lvl="1"/>
            <a:endParaRPr lang="en-US" sz="3200" dirty="0" smtClean="0"/>
          </a:p>
          <a:p>
            <a:pPr lvl="1"/>
            <a:r>
              <a:rPr lang="en-US" sz="3200" dirty="0" smtClean="0"/>
              <a:t>Interment = permanent </a:t>
            </a:r>
            <a:r>
              <a:rPr lang="en-US" sz="3200" dirty="0"/>
              <a:t>disposition of </a:t>
            </a:r>
            <a:r>
              <a:rPr lang="en-US" sz="3200" dirty="0" smtClean="0"/>
              <a:t>human remains by:</a:t>
            </a:r>
          </a:p>
          <a:p>
            <a:pPr marL="457200" lvl="1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(1) </a:t>
            </a:r>
            <a:r>
              <a:rPr lang="en-US" sz="3200" dirty="0" smtClean="0"/>
              <a:t>entombment (mausoleum)</a:t>
            </a:r>
          </a:p>
          <a:p>
            <a:pPr marL="457200" lvl="1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(2) </a:t>
            </a:r>
            <a:r>
              <a:rPr lang="en-US" sz="3200" dirty="0" smtClean="0"/>
              <a:t>burial (graveyard)</a:t>
            </a:r>
          </a:p>
          <a:p>
            <a:pPr marL="457200" lvl="1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(3) </a:t>
            </a:r>
            <a:r>
              <a:rPr lang="en-US" sz="3200" dirty="0" smtClean="0"/>
              <a:t>placement </a:t>
            </a:r>
            <a:r>
              <a:rPr lang="en-US" sz="3200" dirty="0"/>
              <a:t>in a </a:t>
            </a:r>
            <a:r>
              <a:rPr lang="en-US" sz="3200" dirty="0" smtClean="0"/>
              <a:t>niche (columbarium)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r>
              <a:rPr lang="en-US" sz="3600" dirty="0"/>
              <a:t>Includes avenues, walks, and grounds devoted to shrubbery and ornamentation</a:t>
            </a:r>
          </a:p>
          <a:p>
            <a:endParaRPr lang="en-US" sz="3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a cemetery?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0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3229" y="698577"/>
            <a:ext cx="6015038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8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is a cemetery created?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“Formal” Dedication</a:t>
            </a:r>
          </a:p>
          <a:p>
            <a:endParaRPr lang="en-US" sz="3200" dirty="0"/>
          </a:p>
          <a:p>
            <a:r>
              <a:rPr lang="en-US" sz="3200" dirty="0" smtClean="0"/>
              <a:t>“Informal” Dedication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6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409" y="850504"/>
            <a:ext cx="9473419" cy="1542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“ </a:t>
            </a:r>
            <a:r>
              <a:rPr lang="en-US" sz="4000" dirty="0" smtClean="0"/>
              <a:t>… unto the said trustees … </a:t>
            </a:r>
            <a:r>
              <a:rPr lang="en-US" sz="4000" i="1" dirty="0" smtClean="0"/>
              <a:t>for the use and benefit of said church, as a public cemetery</a:t>
            </a:r>
            <a:r>
              <a:rPr lang="en-US" sz="4000" dirty="0" smtClean="0"/>
              <a:t>.”</a:t>
            </a:r>
            <a:endParaRPr lang="en-US" sz="4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137809" y="2392547"/>
            <a:ext cx="3836020" cy="3461843"/>
            <a:chOff x="7025267" y="1825625"/>
            <a:chExt cx="3836020" cy="3461843"/>
          </a:xfrm>
        </p:grpSpPr>
        <p:sp>
          <p:nvSpPr>
            <p:cNvPr id="4" name="Rectangle 3"/>
            <p:cNvSpPr/>
            <p:nvPr/>
          </p:nvSpPr>
          <p:spPr>
            <a:xfrm>
              <a:off x="7025268" y="1825625"/>
              <a:ext cx="3836019" cy="3456878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5400000">
              <a:off x="8240750" y="2666932"/>
              <a:ext cx="1405053" cy="383601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946909" y="3347842"/>
            <a:ext cx="434898" cy="41458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41561" y="4333342"/>
            <a:ext cx="434898" cy="41458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50933" y="3259426"/>
            <a:ext cx="4926980" cy="2060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/>
              <a:t>occupied with graves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/>
              <a:t>timber and underbrush, not suitable a burial ground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941561" y="6069973"/>
            <a:ext cx="10032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Barker </a:t>
            </a:r>
            <a:r>
              <a:rPr lang="en-US" sz="2400" i="1" dirty="0" smtClean="0"/>
              <a:t>v. </a:t>
            </a:r>
            <a:r>
              <a:rPr lang="en-US" sz="2400" i="1" dirty="0"/>
              <a:t>Hazel-Fain Oil </a:t>
            </a:r>
            <a:r>
              <a:rPr lang="en-US" sz="2400" i="1" dirty="0" smtClean="0"/>
              <a:t>Co.</a:t>
            </a:r>
            <a:r>
              <a:rPr lang="en-US" sz="2400" dirty="0" smtClean="0"/>
              <a:t>, </a:t>
            </a:r>
            <a:r>
              <a:rPr lang="en-US" sz="2400" dirty="0"/>
              <a:t>219 SW 874 (</a:t>
            </a:r>
            <a:r>
              <a:rPr lang="en-US" sz="2400" dirty="0" smtClean="0"/>
              <a:t>Tex. Civ. </a:t>
            </a:r>
            <a:r>
              <a:rPr lang="en-US" sz="2400" dirty="0"/>
              <a:t>App – Fort Worth 1920)</a:t>
            </a:r>
          </a:p>
        </p:txBody>
      </p:sp>
    </p:spTree>
    <p:extLst>
      <p:ext uri="{BB962C8B-B14F-4D97-AF65-F5344CB8AC3E}">
        <p14:creationId xmlns:p14="http://schemas.microsoft.com/office/powerpoint/2010/main" val="168183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4468"/>
            <a:ext cx="10515600" cy="583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Deed + Actual </a:t>
            </a:r>
            <a:r>
              <a:rPr lang="en-US" sz="4000" dirty="0" smtClean="0"/>
              <a:t>use of part of </a:t>
            </a:r>
            <a:r>
              <a:rPr lang="en-US" sz="4000" dirty="0" smtClean="0"/>
              <a:t>land </a:t>
            </a:r>
            <a:r>
              <a:rPr lang="en-US" sz="4000" dirty="0" smtClean="0"/>
              <a:t>as a </a:t>
            </a:r>
            <a:r>
              <a:rPr lang="en-US" sz="4000" dirty="0" smtClean="0"/>
              <a:t>cemetery</a:t>
            </a:r>
          </a:p>
          <a:p>
            <a:pPr marL="0" indent="0" algn="ctr">
              <a:buNone/>
            </a:pPr>
            <a:r>
              <a:rPr lang="en-US" sz="4000" dirty="0" smtClean="0"/>
              <a:t> </a:t>
            </a: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=</a:t>
            </a:r>
          </a:p>
          <a:p>
            <a:pPr marL="0" indent="0" algn="ctr">
              <a:buNone/>
            </a:pPr>
            <a:r>
              <a:rPr lang="en-US" sz="4000" dirty="0" smtClean="0"/>
              <a:t> </a:t>
            </a: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Dedication of </a:t>
            </a:r>
            <a:r>
              <a:rPr lang="en-US" sz="4000" dirty="0" smtClean="0"/>
              <a:t>the </a:t>
            </a:r>
            <a:r>
              <a:rPr lang="en-US" sz="4000" dirty="0" smtClean="0"/>
              <a:t>land to that </a:t>
            </a:r>
            <a:r>
              <a:rPr lang="en-US" sz="4000" dirty="0" smtClean="0"/>
              <a:t>purpose</a:t>
            </a:r>
          </a:p>
          <a:p>
            <a:pPr marL="0" indent="0">
              <a:buNone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97856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Does dedication require a deed?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5023625" cy="4351338"/>
          </a:xfrm>
        </p:spPr>
        <p:txBody>
          <a:bodyPr/>
          <a:lstStyle/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No</a:t>
            </a:r>
            <a:r>
              <a:rPr lang="en-US" sz="3200" dirty="0"/>
              <a:t>, physical presence of tombstones and graves is sufficient to effectuate a dedication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097655" y="2061825"/>
            <a:ext cx="3836019" cy="3456878"/>
            <a:chOff x="4177991" y="2270372"/>
            <a:chExt cx="3836019" cy="3456878"/>
          </a:xfrm>
        </p:grpSpPr>
        <p:sp>
          <p:nvSpPr>
            <p:cNvPr id="5" name="Rectangle 4"/>
            <p:cNvSpPr/>
            <p:nvPr/>
          </p:nvSpPr>
          <p:spPr>
            <a:xfrm>
              <a:off x="4177991" y="2270372"/>
              <a:ext cx="3836019" cy="34568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438185" y="2598234"/>
              <a:ext cx="100361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48559" y="2598234"/>
              <a:ext cx="100361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60434" y="3032574"/>
              <a:ext cx="100361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60795" y="2596554"/>
              <a:ext cx="100361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48198" y="3042981"/>
              <a:ext cx="100361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87737" y="4748559"/>
              <a:ext cx="100361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0498" y="4854497"/>
              <a:ext cx="100361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015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long does a dedication last?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Until (1) the dedication is removed by court order, or (2) </a:t>
            </a:r>
            <a:r>
              <a:rPr lang="en-US" sz="3200" dirty="0" smtClean="0"/>
              <a:t>the maintenance of the cemetery is enjoined or abated as a nuisance</a:t>
            </a:r>
          </a:p>
          <a:p>
            <a:endParaRPr lang="en-US" sz="3200" dirty="0"/>
          </a:p>
          <a:p>
            <a:r>
              <a:rPr lang="en-US" sz="3200" dirty="0" smtClean="0"/>
              <a:t>Not affected by dissolution of the cemetery organization, non-use as a cemetery, forced sale</a:t>
            </a:r>
          </a:p>
          <a:p>
            <a:endParaRPr lang="en-US" sz="3200" dirty="0"/>
          </a:p>
          <a:p>
            <a:r>
              <a:rPr lang="en-US" sz="3200" dirty="0"/>
              <a:t>Dedication is not</a:t>
            </a:r>
            <a:r>
              <a:rPr lang="en-US" sz="3200" b="1" dirty="0"/>
              <a:t> </a:t>
            </a:r>
            <a:r>
              <a:rPr lang="en-US" sz="3200" dirty="0"/>
              <a:t>abandoned if grounds no longer cared for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672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678" y="365125"/>
            <a:ext cx="10749776" cy="1325563"/>
          </a:xfrm>
        </p:spPr>
        <p:txBody>
          <a:bodyPr/>
          <a:lstStyle/>
          <a:p>
            <a:pPr algn="ctr"/>
            <a:r>
              <a:rPr lang="en-US" dirty="0" smtClean="0"/>
              <a:t>Can you un-dedicate an abandoned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District </a:t>
            </a:r>
            <a:r>
              <a:rPr lang="en-US" sz="3200" dirty="0" smtClean="0"/>
              <a:t>court can order the removal of a dedication for cemetery purposes if it finds the removal to be “in the public </a:t>
            </a:r>
            <a:r>
              <a:rPr lang="en-US" sz="3200" dirty="0" smtClean="0"/>
              <a:t>interest”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All </a:t>
            </a:r>
            <a:r>
              <a:rPr lang="en-US" sz="3200" dirty="0" smtClean="0"/>
              <a:t>human remains must </a:t>
            </a:r>
            <a:r>
              <a:rPr lang="en-US" sz="3200" dirty="0" smtClean="0"/>
              <a:t>be </a:t>
            </a:r>
            <a:r>
              <a:rPr lang="en-US" sz="3200" dirty="0" smtClean="0"/>
              <a:t>removed – </a:t>
            </a:r>
            <a:r>
              <a:rPr lang="en-US" sz="3200" dirty="0" smtClean="0"/>
              <a:t>sent to </a:t>
            </a:r>
            <a:r>
              <a:rPr lang="en-US" sz="3200" dirty="0" smtClean="0"/>
              <a:t>perpetual care cemetery or municipal or county </a:t>
            </a:r>
            <a:r>
              <a:rPr lang="en-US" sz="3200" dirty="0" smtClean="0"/>
              <a:t>cemetery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4816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30507" y="1768927"/>
            <a:ext cx="3836019" cy="34568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90701" y="2096789"/>
            <a:ext cx="100361" cy="301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01075" y="2096789"/>
            <a:ext cx="100361" cy="301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12950" y="2531129"/>
            <a:ext cx="100361" cy="301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13311" y="2095109"/>
            <a:ext cx="100361" cy="301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00714" y="2541536"/>
            <a:ext cx="100361" cy="301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740253" y="4247114"/>
            <a:ext cx="100361" cy="301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993014" y="4353052"/>
            <a:ext cx="100361" cy="301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474375" y="2128005"/>
            <a:ext cx="914400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7167382" y="1493337"/>
            <a:ext cx="1528386" cy="674975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9992476">
            <a:off x="2378266" y="4345057"/>
            <a:ext cx="5170451" cy="24904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7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if you discover an unknown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AutoNum type="arabicParenBoth"/>
            </a:pPr>
            <a:r>
              <a:rPr lang="en-US" sz="3200" dirty="0" smtClean="0"/>
              <a:t>File </a:t>
            </a:r>
            <a:r>
              <a:rPr lang="en-US" sz="3200" dirty="0"/>
              <a:t>notice of discovery </a:t>
            </a:r>
            <a:r>
              <a:rPr lang="en-US" sz="3200" dirty="0" smtClean="0"/>
              <a:t>with </a:t>
            </a:r>
            <a:r>
              <a:rPr lang="en-US" sz="3200" dirty="0"/>
              <a:t>the County </a:t>
            </a:r>
            <a:r>
              <a:rPr lang="en-US" sz="3200" dirty="0" smtClean="0"/>
              <a:t>clerk, and </a:t>
            </a:r>
          </a:p>
          <a:p>
            <a:pPr marL="514350" indent="-514350">
              <a:buAutoNum type="arabicParenBoth"/>
            </a:pPr>
            <a:endParaRPr lang="en-US" sz="3200" dirty="0" smtClean="0"/>
          </a:p>
          <a:p>
            <a:pPr marL="514350" indent="-514350">
              <a:buAutoNum type="arabicParenBoth"/>
            </a:pPr>
            <a:r>
              <a:rPr lang="en-US" sz="3200" dirty="0" smtClean="0"/>
              <a:t>mail </a:t>
            </a:r>
            <a:r>
              <a:rPr lang="en-US" sz="3200" dirty="0"/>
              <a:t>notice to landowner on record in appraisal district within 10 days of the discovery</a:t>
            </a:r>
          </a:p>
          <a:p>
            <a:endParaRPr lang="en-US" sz="3200" dirty="0" smtClean="0"/>
          </a:p>
          <a:p>
            <a:r>
              <a:rPr lang="en-US" sz="3200" dirty="0" smtClean="0"/>
              <a:t>Notice </a:t>
            </a:r>
            <a:r>
              <a:rPr lang="en-US" sz="3200" dirty="0"/>
              <a:t>must </a:t>
            </a:r>
            <a:r>
              <a:rPr lang="en-US" sz="3200" dirty="0" smtClean="0"/>
              <a:t>contain:</a:t>
            </a:r>
          </a:p>
          <a:p>
            <a:pPr lvl="1"/>
            <a:r>
              <a:rPr lang="en-US" sz="2800" dirty="0" smtClean="0"/>
              <a:t>legal </a:t>
            </a:r>
            <a:r>
              <a:rPr lang="en-US" sz="2800" dirty="0"/>
              <a:t>description of </a:t>
            </a:r>
            <a:r>
              <a:rPr lang="en-US" sz="2800" dirty="0" smtClean="0"/>
              <a:t>tract</a:t>
            </a:r>
          </a:p>
          <a:p>
            <a:pPr lvl="1"/>
            <a:r>
              <a:rPr lang="en-US" sz="2800" dirty="0" smtClean="0"/>
              <a:t>approximate </a:t>
            </a:r>
            <a:r>
              <a:rPr lang="en-US" sz="2800" dirty="0"/>
              <a:t>location of the </a:t>
            </a:r>
            <a:r>
              <a:rPr lang="en-US" sz="2800" dirty="0" smtClean="0"/>
              <a:t>cemetery</a:t>
            </a:r>
          </a:p>
          <a:p>
            <a:pPr lvl="1"/>
            <a:r>
              <a:rPr lang="en-US" sz="2800" dirty="0" smtClean="0"/>
              <a:t>what </a:t>
            </a:r>
            <a:r>
              <a:rPr lang="en-US" sz="2800" dirty="0"/>
              <a:t>evidence of the cemetery that was </a:t>
            </a:r>
            <a:r>
              <a:rPr lang="en-US" sz="2800" dirty="0" smtClean="0"/>
              <a:t>discovered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542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459" y="97469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/>
              <a:t>Wadi</a:t>
            </a:r>
            <a:r>
              <a:rPr lang="en-US" dirty="0" smtClean="0"/>
              <a:t>-us-Salaam</a:t>
            </a:r>
            <a:br>
              <a:rPr lang="en-US" dirty="0" smtClean="0"/>
            </a:br>
            <a:r>
              <a:rPr lang="en-US" sz="3200" dirty="0" smtClean="0">
                <a:latin typeface="+mn-lt"/>
              </a:rPr>
              <a:t>1,485.5 acres	5,000,000 burials</a:t>
            </a:r>
            <a:endParaRPr lang="en-US" sz="32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625" y="1423032"/>
            <a:ext cx="6000750" cy="5280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160" y="1423032"/>
            <a:ext cx="5503946" cy="531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if you discover an unknown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52411" cy="4351338"/>
          </a:xfrm>
        </p:spPr>
        <p:txBody>
          <a:bodyPr>
            <a:noAutofit/>
          </a:bodyPr>
          <a:lstStyle/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County clerk </a:t>
            </a:r>
            <a:r>
              <a:rPr lang="en-US" sz="3200" dirty="0"/>
              <a:t>sends copy of notice to </a:t>
            </a:r>
            <a:r>
              <a:rPr lang="en-US" sz="3200" dirty="0" smtClean="0"/>
              <a:t>Texas </a:t>
            </a:r>
            <a:r>
              <a:rPr lang="en-US" sz="3200" dirty="0"/>
              <a:t>Historical Commission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753" y="1316664"/>
            <a:ext cx="3714750" cy="503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can you do on cemetery lands?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Property must be used exclusively for “cemetery purposes”</a:t>
            </a:r>
          </a:p>
          <a:p>
            <a:endParaRPr lang="en-US" sz="3200" dirty="0"/>
          </a:p>
          <a:p>
            <a:r>
              <a:rPr lang="en-US" sz="3200" dirty="0" smtClean="0"/>
              <a:t>Any purpose necessary or incidental to establishing, maintaining, managing, operating, improving, or conducting a cemetery, interring remains, or caring for, preserving, and embellishing cemetery property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0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Authority of Cemetery Keeper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 smtClean="0"/>
          </a:p>
          <a:p>
            <a:r>
              <a:rPr lang="en-US" sz="3200" dirty="0" smtClean="0"/>
              <a:t>The p</a:t>
            </a:r>
            <a:r>
              <a:rPr lang="en-US" sz="3200" dirty="0" smtClean="0"/>
              <a:t>erson </a:t>
            </a:r>
            <a:r>
              <a:rPr lang="en-US" sz="3200" dirty="0" smtClean="0"/>
              <a:t>in charge of a cemetery (superintendent, sexton) has all the same powers, duties, and immunities granted by law to: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A </a:t>
            </a:r>
            <a:r>
              <a:rPr lang="en-US" sz="2800" dirty="0" smtClean="0"/>
              <a:t>police officer in the municipality where the cemetery is located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Constable </a:t>
            </a:r>
            <a:r>
              <a:rPr lang="en-US" sz="2800" dirty="0" smtClean="0"/>
              <a:t>or sheriff of the county, if not in a </a:t>
            </a:r>
            <a:r>
              <a:rPr lang="en-US" sz="2800" dirty="0" smtClean="0"/>
              <a:t>municipality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180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Authority of Cemetery Keeper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 smtClean="0"/>
          </a:p>
          <a:p>
            <a:r>
              <a:rPr lang="en-US" sz="3200" dirty="0" smtClean="0"/>
              <a:t>Duties </a:t>
            </a:r>
            <a:r>
              <a:rPr lang="en-US" sz="3200" dirty="0" smtClean="0"/>
              <a:t>include maintain order, enforce the cemetery organization’s rules, state law, and municipal ordinances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Applies </a:t>
            </a:r>
            <a:r>
              <a:rPr lang="en-US" sz="2800" dirty="0" smtClean="0"/>
              <a:t>not only in the cemetery, but also outside the cemetery “as near the cemetery as necessary to protect cemetery </a:t>
            </a:r>
            <a:r>
              <a:rPr lang="en-US" sz="2800" dirty="0" smtClean="0"/>
              <a:t>property”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244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Cemetery ownership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Cemetery corporation or association</a:t>
            </a:r>
          </a:p>
          <a:p>
            <a:endParaRPr lang="en-US" sz="3200" dirty="0"/>
          </a:p>
          <a:p>
            <a:r>
              <a:rPr lang="en-US" sz="3200" dirty="0" smtClean="0"/>
              <a:t>Church or religious society (trustees, pastor, board)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State, County, Municipality</a:t>
            </a:r>
          </a:p>
        </p:txBody>
      </p:sp>
    </p:spTree>
    <p:extLst>
      <p:ext uri="{BB962C8B-B14F-4D97-AF65-F5344CB8AC3E}">
        <p14:creationId xmlns:p14="http://schemas.microsoft.com/office/powerpoint/2010/main" val="26088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Cemetery ownership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Record/legal title, for the benefit of:</a:t>
            </a:r>
          </a:p>
          <a:p>
            <a:pPr lvl="1"/>
            <a:endParaRPr lang="en-US" sz="3000" dirty="0" smtClean="0"/>
          </a:p>
          <a:p>
            <a:pPr lvl="1"/>
            <a:r>
              <a:rPr lang="en-US" sz="3000" dirty="0" smtClean="0"/>
              <a:t>Owners of the right to be buried </a:t>
            </a:r>
          </a:p>
          <a:p>
            <a:pPr lvl="1"/>
            <a:endParaRPr lang="en-US" sz="3000" dirty="0" smtClean="0"/>
          </a:p>
          <a:p>
            <a:pPr lvl="1"/>
            <a:r>
              <a:rPr lang="en-US" sz="3000" dirty="0" smtClean="0"/>
              <a:t>Loved ones of those buried</a:t>
            </a:r>
          </a:p>
        </p:txBody>
      </p:sp>
    </p:spTree>
    <p:extLst>
      <p:ext uri="{BB962C8B-B14F-4D97-AF65-F5344CB8AC3E}">
        <p14:creationId xmlns:p14="http://schemas.microsoft.com/office/powerpoint/2010/main" val="403710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do you own when you buy a plot?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An </a:t>
            </a:r>
            <a:r>
              <a:rPr lang="en-US" sz="3200" dirty="0"/>
              <a:t>interest in land passes to the purchaser, but NOT ordinary fee </a:t>
            </a:r>
            <a:r>
              <a:rPr lang="en-US" sz="3200" dirty="0" smtClean="0"/>
              <a:t>title</a:t>
            </a:r>
          </a:p>
          <a:p>
            <a:endParaRPr lang="en-US" sz="3200" dirty="0" smtClean="0"/>
          </a:p>
          <a:p>
            <a:r>
              <a:rPr lang="en-US" sz="3200" dirty="0" smtClean="0"/>
              <a:t>Right of burial = analogous to an easement, license, privilege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3106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748992"/>
            <a:ext cx="8001000" cy="53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4125" y="782889"/>
            <a:ext cx="71437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do you own when you buy a plot?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After interment, plot cannot be sold or mortgaged</a:t>
            </a:r>
          </a:p>
          <a:p>
            <a:endParaRPr lang="en-US" sz="3200" dirty="0"/>
          </a:p>
          <a:p>
            <a:r>
              <a:rPr lang="en-US" sz="3200" dirty="0" smtClean="0"/>
              <a:t>Relatives of person buried in a plot have no rights except visitation, ornamentation, protection from desecration</a:t>
            </a:r>
          </a:p>
          <a:p>
            <a:pPr lvl="1"/>
            <a:r>
              <a:rPr lang="en-US" sz="2800" dirty="0" smtClean="0"/>
              <a:t>No ownership of minerals or right to receive lease benefits</a:t>
            </a:r>
          </a:p>
        </p:txBody>
      </p:sp>
    </p:spTree>
    <p:extLst>
      <p:ext uri="{BB962C8B-B14F-4D97-AF65-F5344CB8AC3E}">
        <p14:creationId xmlns:p14="http://schemas.microsoft.com/office/powerpoint/2010/main" val="123885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Calvary Cemetery, Queens, NY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9" y="1690688"/>
            <a:ext cx="7308056" cy="48720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811" y="2900028"/>
            <a:ext cx="3610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365 acres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3,000,000 burials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5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Can you buy an oil and gas lease </a:t>
            </a:r>
            <a:br>
              <a:rPr lang="en-US" dirty="0" smtClean="0"/>
            </a:br>
            <a:r>
              <a:rPr lang="en-US" dirty="0" smtClean="0"/>
              <a:t>on cemetery lands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Historically, no</a:t>
            </a:r>
          </a:p>
          <a:p>
            <a:r>
              <a:rPr lang="en-US" sz="3200" dirty="0" smtClean="0"/>
              <a:t>Currently, yes</a:t>
            </a:r>
          </a:p>
          <a:p>
            <a:endParaRPr lang="en-US" sz="3200" dirty="0"/>
          </a:p>
          <a:p>
            <a:r>
              <a:rPr lang="en-US" sz="3200" dirty="0" smtClean="0"/>
              <a:t>Surface use restrictions in oil and gas lease?</a:t>
            </a:r>
            <a:endParaRPr lang="en-US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69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Can you drill a well in a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</a:t>
            </a:r>
          </a:p>
          <a:p>
            <a:endParaRPr lang="en-US" sz="3200" dirty="0" smtClean="0"/>
          </a:p>
          <a:p>
            <a:r>
              <a:rPr lang="en-US" sz="3200" dirty="0"/>
              <a:t>“Those who have loved ones buried [in the cemetery] are entitled to have the hallowed spots protected from the heedless search for hidden wealth and from the rapacious hands who would convert its sacred confines into a place of money getting</a:t>
            </a:r>
            <a:r>
              <a:rPr lang="en-US" sz="3200" dirty="0" smtClean="0"/>
              <a:t>.”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i="1" dirty="0" smtClean="0"/>
              <a:t>	Cochran v. Hill</a:t>
            </a:r>
            <a:r>
              <a:rPr lang="en-US" dirty="0" smtClean="0"/>
              <a:t>, 255 SW 768 </a:t>
            </a:r>
            <a:r>
              <a:rPr lang="en-US" dirty="0"/>
              <a:t>(Tex. Civ. App. – </a:t>
            </a:r>
            <a:r>
              <a:rPr lang="en-US" dirty="0" smtClean="0"/>
              <a:t>Fort Worth 1923)</a:t>
            </a:r>
            <a:endParaRPr lang="en-US" i="1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201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Can you drill a well near a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Yes, as long as the operations do not desecrate the adjacent cemetery lands</a:t>
            </a:r>
          </a:p>
          <a:p>
            <a:endParaRPr lang="en-US" sz="3200" dirty="0"/>
          </a:p>
          <a:p>
            <a:r>
              <a:rPr lang="en-US" sz="3200" dirty="0" smtClean="0"/>
              <a:t>59 feet from cemetery boundary</a:t>
            </a:r>
          </a:p>
          <a:p>
            <a:pPr lvl="1"/>
            <a:r>
              <a:rPr lang="en-US" sz="2800" dirty="0" smtClean="0"/>
              <a:t>No oil was allowed to mar the graves</a:t>
            </a:r>
          </a:p>
          <a:p>
            <a:pPr lvl="1"/>
            <a:r>
              <a:rPr lang="en-US" sz="2800" dirty="0" smtClean="0"/>
              <a:t>No trash or other property in the cemetery</a:t>
            </a:r>
          </a:p>
          <a:p>
            <a:pPr lvl="1"/>
            <a:r>
              <a:rPr lang="en-US" i="1" dirty="0" smtClean="0"/>
              <a:t>Meadows v. Edwards</a:t>
            </a:r>
            <a:r>
              <a:rPr lang="en-US" dirty="0" smtClean="0"/>
              <a:t>, 116 SW 2d 831 (Tex. Civ. App. – Texarkana 1938)</a:t>
            </a:r>
          </a:p>
          <a:p>
            <a:pPr lvl="1"/>
            <a:endParaRPr lang="en-US" i="1" dirty="0"/>
          </a:p>
          <a:p>
            <a:r>
              <a:rPr lang="en-US" dirty="0" smtClean="0"/>
              <a:t>Noise, dust, view, nuisance?</a:t>
            </a:r>
          </a:p>
        </p:txBody>
      </p:sp>
    </p:spTree>
    <p:extLst>
      <p:ext uri="{BB962C8B-B14F-4D97-AF65-F5344CB8AC3E}">
        <p14:creationId xmlns:p14="http://schemas.microsoft.com/office/powerpoint/2010/main" val="37952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2" descr="Image result for cemetery bluebonn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608389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7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2" descr="Image result for cemetery bluebonn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608389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915" r="5319" b="32942"/>
          <a:stretch/>
        </p:blipFill>
        <p:spPr>
          <a:xfrm>
            <a:off x="609600" y="587365"/>
            <a:ext cx="4300025" cy="26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2" descr="Image result for cemetery bluebonn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608389"/>
            <a:ext cx="10972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3104"/>
          <a:stretch/>
        </p:blipFill>
        <p:spPr>
          <a:xfrm rot="190041">
            <a:off x="676734" y="720297"/>
            <a:ext cx="4191000" cy="25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1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-276559"/>
            <a:ext cx="54864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Can you put a p</a:t>
            </a:r>
            <a:r>
              <a:rPr lang="en-US" dirty="0" smtClean="0"/>
              <a:t>ipeline, road, wind turbine, cell tower, othe</a:t>
            </a:r>
            <a:r>
              <a:rPr lang="en-US" dirty="0" smtClean="0"/>
              <a:t>r public utility </a:t>
            </a:r>
            <a:r>
              <a:rPr lang="en-US" dirty="0" smtClean="0"/>
              <a:t>through a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Yes, but only with the consent of:</a:t>
            </a:r>
          </a:p>
          <a:p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(1)  The directors of cemetery organization, or</a:t>
            </a:r>
          </a:p>
          <a:p>
            <a:pPr marL="0" indent="0">
              <a:buNone/>
            </a:pPr>
            <a:r>
              <a:rPr lang="en-US" sz="3200" dirty="0" smtClean="0"/>
              <a:t>(2)  At least 2/3 of the owners of plots in the cemetery</a:t>
            </a:r>
          </a:p>
        </p:txBody>
      </p:sp>
    </p:spTree>
    <p:extLst>
      <p:ext uri="{BB962C8B-B14F-4D97-AF65-F5344CB8AC3E}">
        <p14:creationId xmlns:p14="http://schemas.microsoft.com/office/powerpoint/2010/main" val="91037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00" y="-285750"/>
            <a:ext cx="9525000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29560"/>
            <a:ext cx="8763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Captain Joe Byrd Cemetery, Huntsville TX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2967" y="1456916"/>
            <a:ext cx="8290560" cy="6217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811" y="2900028"/>
            <a:ext cx="3610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22 acres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2,100+ burials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474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Can you drill a well under a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Probably, but that cannot desecrate the cemetery.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Directional well from tract next to a cemetery, bottomed underneath the cemetery</a:t>
            </a:r>
          </a:p>
          <a:p>
            <a:r>
              <a:rPr lang="en-US" sz="3200" dirty="0" smtClean="0"/>
              <a:t>Legality of th</a:t>
            </a:r>
            <a:r>
              <a:rPr lang="en-US" sz="3200" dirty="0" smtClean="0"/>
              <a:t>e well was not an issue in the lawsuit</a:t>
            </a:r>
            <a:endParaRPr lang="en-US" sz="2800" dirty="0" smtClean="0"/>
          </a:p>
          <a:p>
            <a:pPr lvl="1"/>
            <a:r>
              <a:rPr lang="en-US" i="1" dirty="0" smtClean="0"/>
              <a:t>Lake v. Reid</a:t>
            </a:r>
            <a:r>
              <a:rPr lang="en-US" dirty="0" smtClean="0"/>
              <a:t>, 252 SW 2d 978 (Tex. Civ. App. – Texarkana 1952)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23116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Can you drill a well under a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No cases to date on the issue of horizontal wells and cemeteries</a:t>
            </a:r>
          </a:p>
          <a:p>
            <a:endParaRPr lang="en-US" sz="3200" dirty="0" smtClean="0"/>
          </a:p>
          <a:p>
            <a:r>
              <a:rPr lang="en-US" sz="3200" dirty="0" smtClean="0"/>
              <a:t>Case law and rules were established when vertical wells were the norm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Can you drill a well under a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Both"/>
            </a:pPr>
            <a:endParaRPr lang="en-US" sz="3200" dirty="0" smtClean="0"/>
          </a:p>
          <a:p>
            <a:pPr marL="514350" indent="-514350">
              <a:buAutoNum type="arabicParenBoth"/>
            </a:pPr>
            <a:r>
              <a:rPr lang="en-US" sz="3200" dirty="0" smtClean="0"/>
              <a:t>If activities do not desecrate the cemetery, you can drill 59 feet from boundary (</a:t>
            </a:r>
            <a:r>
              <a:rPr lang="en-US" sz="3200" i="1" dirty="0"/>
              <a:t>Meadows v. </a:t>
            </a:r>
            <a:r>
              <a:rPr lang="en-US" sz="3200" i="1" dirty="0" smtClean="0"/>
              <a:t>Edwards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06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Can you drill a well under a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Both" startAt="2"/>
            </a:pPr>
            <a:endParaRPr lang="en-US" sz="3200" dirty="0" smtClean="0"/>
          </a:p>
          <a:p>
            <a:pPr marL="514350" indent="-514350">
              <a:buAutoNum type="arabicParenBoth" startAt="2"/>
            </a:pPr>
            <a:r>
              <a:rPr lang="en-US" sz="3200" dirty="0" smtClean="0"/>
              <a:t>“Cemetery purposes” includes activities necessary or incidental to maintaining, improving, caring for, and embellishing cemetery property</a:t>
            </a:r>
          </a:p>
          <a:p>
            <a:pPr marL="514350" indent="-514350">
              <a:buAutoNum type="arabicParenBoth" startAt="2"/>
            </a:pPr>
            <a:endParaRPr lang="en-US" sz="3200" dirty="0" smtClean="0"/>
          </a:p>
          <a:p>
            <a:pPr lvl="1"/>
            <a:r>
              <a:rPr lang="en-US" sz="2800" dirty="0" smtClean="0"/>
              <a:t>Requires that money received be used for “cemetery purposes”?</a:t>
            </a:r>
          </a:p>
        </p:txBody>
      </p:sp>
    </p:spTree>
    <p:extLst>
      <p:ext uri="{BB962C8B-B14F-4D97-AF65-F5344CB8AC3E}">
        <p14:creationId xmlns:p14="http://schemas.microsoft.com/office/powerpoint/2010/main" val="19150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Can you drill a well under a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Both" startAt="3"/>
            </a:pPr>
            <a:endParaRPr lang="en-US" sz="3200" dirty="0" smtClean="0"/>
          </a:p>
          <a:p>
            <a:pPr marL="514350" indent="-514350">
              <a:buAutoNum type="arabicParenBoth" startAt="3"/>
            </a:pPr>
            <a:r>
              <a:rPr lang="en-US" sz="3200" dirty="0" smtClean="0"/>
              <a:t>You can run a pipeline, road, electric line, wind turbine, cell tower, or other public utility with consent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364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Can you drill a well under a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Both" startAt="4"/>
            </a:pPr>
            <a:endParaRPr lang="en-US" sz="3200" dirty="0" smtClean="0"/>
          </a:p>
          <a:p>
            <a:pPr marL="514350" indent="-514350">
              <a:buAutoNum type="arabicParenBoth" startAt="4"/>
            </a:pPr>
            <a:r>
              <a:rPr lang="en-US" sz="3200" dirty="0" smtClean="0"/>
              <a:t>Subsurface trespass law may be relevant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i="1" dirty="0" smtClean="0"/>
              <a:t>Coastal v. Garza Energy Trust</a:t>
            </a:r>
            <a:r>
              <a:rPr lang="en-US" sz="3200" dirty="0" smtClean="0"/>
              <a:t>, 268 SW 3d 1 (Tex. 2008)</a:t>
            </a:r>
            <a:endParaRPr lang="en-US" dirty="0" smtClean="0"/>
          </a:p>
          <a:p>
            <a:pPr lvl="1"/>
            <a:r>
              <a:rPr lang="en-US" sz="2800" dirty="0"/>
              <a:t>ROC precluded claim of subsurface trespass</a:t>
            </a:r>
          </a:p>
          <a:p>
            <a:pPr lvl="1"/>
            <a:r>
              <a:rPr lang="en-US" sz="2800" i="1" u="sng" dirty="0" smtClean="0"/>
              <a:t>ad </a:t>
            </a:r>
            <a:r>
              <a:rPr lang="en-US" sz="2800" i="1" u="sng" dirty="0" err="1" smtClean="0"/>
              <a:t>coelum</a:t>
            </a:r>
            <a:r>
              <a:rPr lang="en-US" sz="2800" i="1" u="sng" dirty="0" smtClean="0"/>
              <a:t> </a:t>
            </a:r>
            <a:r>
              <a:rPr lang="en-US" sz="2800" u="sng" dirty="0" smtClean="0"/>
              <a:t>doctrine</a:t>
            </a:r>
            <a:r>
              <a:rPr lang="en-US" sz="2800" dirty="0" smtClean="0"/>
              <a:t>: whoever owns the soil owns up to heaven and down to hell</a:t>
            </a:r>
            <a:endParaRPr lang="en-US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65825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Can you drill a well under a cemetery?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/>
          </a:p>
          <a:p>
            <a:pPr marL="514350" indent="-514350">
              <a:buAutoNum type="arabicParenBoth" startAt="5"/>
            </a:pPr>
            <a:r>
              <a:rPr lang="en-US" sz="3200" dirty="0" smtClean="0"/>
              <a:t>Texas Cemetery Association</a:t>
            </a:r>
          </a:p>
          <a:p>
            <a:endParaRPr lang="en-US" sz="3200" dirty="0" smtClean="0"/>
          </a:p>
          <a:p>
            <a:pPr lvl="1"/>
            <a:r>
              <a:rPr lang="en-US" sz="2800" dirty="0" smtClean="0"/>
              <a:t>Encourages development of oil and gas under cemeteries</a:t>
            </a:r>
          </a:p>
          <a:p>
            <a:pPr lvl="1"/>
            <a:r>
              <a:rPr lang="en-US" sz="2800" dirty="0" smtClean="0"/>
              <a:t>Money received by cemeteries is a benefit to the cemetery association and loved ones</a:t>
            </a:r>
          </a:p>
          <a:p>
            <a:pPr lvl="1"/>
            <a:r>
              <a:rPr lang="en-US" sz="2800" dirty="0" smtClean="0"/>
              <a:t>Assist with upkeep, perpetual maintenance and repair of cemetery property</a:t>
            </a:r>
          </a:p>
        </p:txBody>
      </p:sp>
    </p:spTree>
    <p:extLst>
      <p:ext uri="{BB962C8B-B14F-4D97-AF65-F5344CB8AC3E}">
        <p14:creationId xmlns:p14="http://schemas.microsoft.com/office/powerpoint/2010/main" val="359954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 Mexico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Little or no state law – often looks to TX law</a:t>
            </a:r>
          </a:p>
          <a:p>
            <a:endParaRPr lang="en-US" sz="3200" dirty="0" smtClean="0"/>
          </a:p>
          <a:p>
            <a:r>
              <a:rPr lang="en-US" sz="3200" dirty="0" smtClean="0"/>
              <a:t>Municipal Cemeteries</a:t>
            </a:r>
          </a:p>
          <a:p>
            <a:pPr lvl="1"/>
            <a:r>
              <a:rPr lang="en-US" sz="2800" dirty="0" smtClean="0"/>
              <a:t>Cemetery Board</a:t>
            </a:r>
          </a:p>
          <a:p>
            <a:pPr lvl="1"/>
            <a:r>
              <a:rPr lang="en-US" sz="2800" dirty="0" smtClean="0"/>
              <a:t>Condemnation power</a:t>
            </a:r>
          </a:p>
          <a:p>
            <a:endParaRPr lang="en-US" sz="3200" dirty="0" smtClean="0"/>
          </a:p>
          <a:p>
            <a:r>
              <a:rPr lang="en-US" sz="3200" dirty="0" smtClean="0"/>
              <a:t>Endowed care, or perpetual care cemeteries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63" y="99494"/>
            <a:ext cx="2383743" cy="1591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537" y="129102"/>
            <a:ext cx="2590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4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 Mexico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u="sng" dirty="0" smtClean="0"/>
          </a:p>
          <a:p>
            <a:endParaRPr lang="en-US" sz="3200" u="sng" dirty="0" smtClean="0"/>
          </a:p>
          <a:p>
            <a:r>
              <a:rPr lang="en-US" sz="3200" u="sng" dirty="0" smtClean="0"/>
              <a:t>N</a:t>
            </a:r>
            <a:r>
              <a:rPr lang="en-US" sz="3200" dirty="0" smtClean="0"/>
              <a:t>ative </a:t>
            </a:r>
            <a:r>
              <a:rPr lang="en-US" sz="3200" u="sng" dirty="0"/>
              <a:t>A</a:t>
            </a:r>
            <a:r>
              <a:rPr lang="en-US" sz="3200" dirty="0"/>
              <a:t>merican </a:t>
            </a:r>
            <a:r>
              <a:rPr lang="en-US" sz="3200" u="sng" dirty="0"/>
              <a:t>G</a:t>
            </a:r>
            <a:r>
              <a:rPr lang="en-US" sz="3200" dirty="0"/>
              <a:t>raves </a:t>
            </a:r>
            <a:r>
              <a:rPr lang="en-US" sz="3200" u="sng" dirty="0"/>
              <a:t>P</a:t>
            </a:r>
            <a:r>
              <a:rPr lang="en-US" sz="3200" dirty="0"/>
              <a:t>rotection and </a:t>
            </a:r>
            <a:r>
              <a:rPr lang="en-US" sz="3200" u="sng" dirty="0"/>
              <a:t>R</a:t>
            </a:r>
            <a:r>
              <a:rPr lang="en-US" sz="3200" dirty="0"/>
              <a:t>epatriation </a:t>
            </a:r>
            <a:r>
              <a:rPr lang="en-US" sz="3200" u="sng" dirty="0"/>
              <a:t>A</a:t>
            </a:r>
            <a:r>
              <a:rPr lang="en-US" sz="3200" dirty="0"/>
              <a:t>ct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Inadvertent discovery of Native American cultural items on Federal lands – NOT state or private </a:t>
            </a:r>
            <a:r>
              <a:rPr lang="en-US" sz="2800" dirty="0" smtClean="0"/>
              <a:t>lands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63" y="99494"/>
            <a:ext cx="2383743" cy="1591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537" y="129102"/>
            <a:ext cx="2590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Oklahoma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48" y="100013"/>
            <a:ext cx="2381250" cy="1590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002" y="144121"/>
            <a:ext cx="2952750" cy="154305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 smtClean="0"/>
          </a:p>
          <a:p>
            <a:r>
              <a:rPr lang="en-US" sz="3200" dirty="0" smtClean="0"/>
              <a:t>Early case law: prohibited leasing cemetery lands for oil and gas purposes</a:t>
            </a:r>
          </a:p>
          <a:p>
            <a:endParaRPr lang="en-US" sz="3200" dirty="0"/>
          </a:p>
          <a:p>
            <a:r>
              <a:rPr lang="en-US" sz="3200" dirty="0" smtClean="0"/>
              <a:t>Injunction for “drilling for oil in the cemetery”</a:t>
            </a:r>
          </a:p>
        </p:txBody>
      </p:sp>
    </p:spTree>
    <p:extLst>
      <p:ext uri="{BB962C8B-B14F-4D97-AF65-F5344CB8AC3E}">
        <p14:creationId xmlns:p14="http://schemas.microsoft.com/office/powerpoint/2010/main" val="334651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0369" y="203302"/>
            <a:ext cx="4841558" cy="647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5205" y="1171102"/>
            <a:ext cx="549827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Evergreen Cemetery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Paris, TX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40,000 graves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Willett Babcock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Cabinet Maker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87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Oklahoma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1428"/>
          </a:xfrm>
        </p:spPr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Use of “for cemetery purposes only” does not operate to reserve mineral rights</a:t>
            </a:r>
          </a:p>
          <a:p>
            <a:endParaRPr lang="en-US" sz="3200" dirty="0" smtClean="0"/>
          </a:p>
          <a:p>
            <a:r>
              <a:rPr lang="en-US" sz="3200" dirty="0" smtClean="0"/>
              <a:t>“for cemetery purposes only” does not preclude leasing for oil and gas purposes</a:t>
            </a:r>
          </a:p>
          <a:p>
            <a:endParaRPr lang="en-US" sz="3200" dirty="0" smtClean="0"/>
          </a:p>
          <a:p>
            <a:pPr marL="0" indent="0">
              <a:buNone/>
            </a:pPr>
            <a:r>
              <a:rPr lang="en-US" sz="2400" i="1" dirty="0" smtClean="0"/>
              <a:t>Choctaw </a:t>
            </a:r>
            <a:r>
              <a:rPr lang="en-US" sz="2400" i="1" dirty="0"/>
              <a:t>and Chickasaw Nations v. Board of County Commissioners of Love County, OK</a:t>
            </a:r>
            <a:r>
              <a:rPr lang="en-US" sz="2400" dirty="0"/>
              <a:t>, 361 F2d 932 (10</a:t>
            </a:r>
            <a:r>
              <a:rPr lang="en-US" sz="2400" baseline="30000" dirty="0"/>
              <a:t>th</a:t>
            </a:r>
            <a:r>
              <a:rPr lang="en-US" sz="2400" dirty="0"/>
              <a:t> Cir. 1966)</a:t>
            </a:r>
            <a:endParaRPr lang="en-US" sz="2400" i="1" dirty="0"/>
          </a:p>
          <a:p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48" y="100013"/>
            <a:ext cx="2381250" cy="1590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002" y="144121"/>
            <a:ext cx="29527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2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Oklahoma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Statutory support for drilling horizontally under a cemetery?</a:t>
            </a:r>
          </a:p>
          <a:p>
            <a:pPr lvl="1"/>
            <a:r>
              <a:rPr lang="en-US" sz="2800" dirty="0" smtClean="0"/>
              <a:t>Explicit public polity to guard against cemeteries becoming a burden upon the community and taxpayers of the community</a:t>
            </a:r>
          </a:p>
          <a:p>
            <a:endParaRPr lang="en-US" sz="3200" i="1" dirty="0"/>
          </a:p>
          <a:p>
            <a:r>
              <a:rPr lang="en-US" sz="3200" dirty="0" smtClean="0"/>
              <a:t>Maybe, if the drilling do not desecrate the cemetery, and the funds are used to protect</a:t>
            </a:r>
            <a:r>
              <a:rPr lang="en-US" sz="3200" smtClean="0"/>
              <a:t>, preserve, </a:t>
            </a:r>
            <a:r>
              <a:rPr lang="en-US" sz="3200" dirty="0" smtClean="0"/>
              <a:t>improve, and embellish the cemetery.</a:t>
            </a:r>
            <a:endParaRPr lang="en-US" dirty="0"/>
          </a:p>
          <a:p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48" y="100013"/>
            <a:ext cx="2381250" cy="1590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002" y="144121"/>
            <a:ext cx="29527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Louisiana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endParaRPr lang="en-US" sz="3200" i="1" dirty="0" smtClean="0"/>
          </a:p>
          <a:p>
            <a:pPr lvl="1"/>
            <a:r>
              <a:rPr lang="en-US" sz="3200" dirty="0" smtClean="0"/>
              <a:t>Graves not actually disturbed</a:t>
            </a:r>
          </a:p>
          <a:p>
            <a:pPr lvl="1"/>
            <a:endParaRPr lang="en-US" sz="3200" dirty="0" smtClean="0"/>
          </a:p>
          <a:p>
            <a:pPr lvl="1"/>
            <a:r>
              <a:rPr lang="en-US" sz="3200" dirty="0" smtClean="0"/>
              <a:t>But plaintiffs were awarded significant damages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 smtClean="0"/>
          </a:p>
          <a:p>
            <a:pPr marL="0" indent="0">
              <a:buNone/>
            </a:pPr>
            <a:r>
              <a:rPr lang="en-US" sz="2600" i="1" dirty="0" smtClean="0"/>
              <a:t>Humphreys </a:t>
            </a:r>
            <a:r>
              <a:rPr lang="en-US" sz="2600" i="1" dirty="0"/>
              <a:t>et al. v. Bennett Oil Corp.</a:t>
            </a:r>
            <a:r>
              <a:rPr lang="en-US" sz="2600" dirty="0"/>
              <a:t>, 197 So. 222 (La. 1940) </a:t>
            </a:r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49" y="176213"/>
            <a:ext cx="2381250" cy="1514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026" y="15862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7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Louisiana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endParaRPr lang="en-US" sz="3200" i="1" dirty="0" smtClean="0"/>
          </a:p>
          <a:p>
            <a:pPr lvl="1"/>
            <a:r>
              <a:rPr lang="en-US" sz="3200" dirty="0" smtClean="0"/>
              <a:t>Use </a:t>
            </a:r>
            <a:r>
              <a:rPr lang="en-US" sz="3200" dirty="0"/>
              <a:t>of the cemetery plot divested it of its sacred character, violated and profaned the sanctity of the graves.  This was a desecration calculated to wound the feelings of the living who had relatives buried </a:t>
            </a:r>
            <a:r>
              <a:rPr lang="en-US" sz="3200" dirty="0" smtClean="0"/>
              <a:t>there</a:t>
            </a:r>
          </a:p>
          <a:p>
            <a:pPr lvl="1"/>
            <a:endParaRPr lang="en-US" sz="2800" dirty="0"/>
          </a:p>
          <a:p>
            <a:pPr marL="0" indent="0">
              <a:buNone/>
            </a:pPr>
            <a:r>
              <a:rPr lang="en-US" sz="2600" i="1" dirty="0"/>
              <a:t>Humphreys et al. v. Bennett Oil Corp.</a:t>
            </a:r>
            <a:r>
              <a:rPr lang="en-US" sz="2600" dirty="0"/>
              <a:t>, 197 So. 222 (La. 1940) </a:t>
            </a:r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49" y="176213"/>
            <a:ext cx="2381250" cy="1514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026" y="15862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Louisiana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endParaRPr lang="en-US" sz="3200" i="1" dirty="0" smtClean="0"/>
          </a:p>
          <a:p>
            <a:pPr lvl="1"/>
            <a:r>
              <a:rPr lang="en-US" sz="3200" dirty="0" smtClean="0"/>
              <a:t>There </a:t>
            </a:r>
            <a:r>
              <a:rPr lang="en-US" sz="3200" dirty="0"/>
              <a:t>is testimony in the record that a marble slab, once used to mark the grave of a child, was placed at the door of the office </a:t>
            </a:r>
            <a:r>
              <a:rPr lang="en-US" sz="3200" dirty="0" smtClean="0"/>
              <a:t>building and used as a step</a:t>
            </a:r>
          </a:p>
          <a:p>
            <a:pPr lvl="1"/>
            <a:endParaRPr lang="en-US" sz="2800" dirty="0"/>
          </a:p>
          <a:p>
            <a:pPr marL="0" indent="0">
              <a:buNone/>
            </a:pPr>
            <a:r>
              <a:rPr lang="en-US" sz="2600" i="1" dirty="0"/>
              <a:t>Humphreys et al. v. Bennett Oil Corp.</a:t>
            </a:r>
            <a:r>
              <a:rPr lang="en-US" sz="2600" dirty="0"/>
              <a:t>, 197 So. 222 (La. 1940) </a:t>
            </a:r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49" y="176213"/>
            <a:ext cx="2381250" cy="1514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026" y="15862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Louisiana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9243"/>
          </a:xfrm>
        </p:spPr>
        <p:txBody>
          <a:bodyPr>
            <a:normAutofit/>
          </a:bodyPr>
          <a:lstStyle/>
          <a:p>
            <a:endParaRPr lang="en-US" sz="3200" dirty="0" smtClean="0"/>
          </a:p>
          <a:p>
            <a:endParaRPr lang="en-US" sz="3200" i="1" dirty="0" smtClean="0"/>
          </a:p>
          <a:p>
            <a:r>
              <a:rPr lang="en-US" sz="3200" dirty="0"/>
              <a:t>Oil and gas lease </a:t>
            </a:r>
            <a:r>
              <a:rPr lang="en-US" sz="3200" dirty="0" smtClean="0"/>
              <a:t>on cemetery land is </a:t>
            </a:r>
            <a:r>
              <a:rPr lang="en-US" sz="3200" dirty="0"/>
              <a:t>required to contain a stipulation that no drilling operations are allowed on the cemetery.  (La. R.S. 8:901)</a:t>
            </a:r>
          </a:p>
          <a:p>
            <a:endParaRPr lang="en-US" sz="3200" dirty="0"/>
          </a:p>
          <a:p>
            <a:r>
              <a:rPr lang="en-US" sz="3200" dirty="0"/>
              <a:t>Louisiana Cemetery </a:t>
            </a:r>
            <a:r>
              <a:rPr lang="en-US" sz="3200" dirty="0" smtClean="0"/>
              <a:t>Board:</a:t>
            </a:r>
            <a:endParaRPr lang="en-US" sz="3200" dirty="0"/>
          </a:p>
          <a:p>
            <a:pPr lvl="1"/>
            <a:r>
              <a:rPr lang="en-US" sz="2800" dirty="0"/>
              <a:t>Drilling under cemetery in a manner that does not disturb the graves is permissible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49" y="176213"/>
            <a:ext cx="2381250" cy="1514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026" y="15862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02790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1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750" y="1027906"/>
            <a:ext cx="78105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6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 are cemeteries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Owner of cemetery lands is limited in its use</a:t>
            </a:r>
          </a:p>
          <a:p>
            <a:endParaRPr lang="en-US" sz="3200" dirty="0"/>
          </a:p>
          <a:p>
            <a:r>
              <a:rPr lang="en-US" sz="3200" dirty="0" smtClean="0"/>
              <a:t>Public Policy (all states)</a:t>
            </a:r>
          </a:p>
          <a:p>
            <a:pPr lvl="1"/>
            <a:r>
              <a:rPr lang="en-US" sz="2800" dirty="0" smtClean="0"/>
              <a:t>protects cemeteries from desecration</a:t>
            </a:r>
          </a:p>
          <a:p>
            <a:pPr lvl="1"/>
            <a:r>
              <a:rPr lang="en-US" sz="2800" dirty="0" smtClean="0"/>
              <a:t>prevents injury to the public, and actions detrimental to the community and the public good</a:t>
            </a:r>
          </a:p>
          <a:p>
            <a:pPr lvl="1"/>
            <a:r>
              <a:rPr lang="en-US" sz="2800" dirty="0"/>
              <a:t>restricts freedom of contract and </a:t>
            </a:r>
            <a:r>
              <a:rPr lang="en-US" sz="2800" dirty="0" smtClean="0"/>
              <a:t>ownership</a:t>
            </a:r>
          </a:p>
          <a:p>
            <a:pPr lvl="1"/>
            <a:endParaRPr lang="en-US" dirty="0" smtClean="0"/>
          </a:p>
          <a:p>
            <a:r>
              <a:rPr lang="en-US" sz="3200" dirty="0" smtClean="0"/>
              <a:t>Dedication: once a cemetery, always a cemetery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0087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 are cemeteries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Exempt from condemnation by expropriation, taxation, liens</a:t>
            </a:r>
          </a:p>
          <a:p>
            <a:endParaRPr lang="en-US" sz="3200" dirty="0" smtClean="0"/>
          </a:p>
          <a:p>
            <a:r>
              <a:rPr lang="en-US" sz="3200" dirty="0" smtClean="0"/>
              <a:t>Owner holds title “in trust” </a:t>
            </a:r>
            <a:r>
              <a:rPr lang="en-US" sz="3200" dirty="0" err="1" smtClean="0"/>
              <a:t>fbo</a:t>
            </a:r>
            <a:r>
              <a:rPr lang="en-US" sz="3200" dirty="0" smtClean="0"/>
              <a:t> family members and other loved ones of the deceased, who have visitation rights, and standing to sue for desecration</a:t>
            </a:r>
          </a:p>
          <a:p>
            <a:endParaRPr lang="en-US" sz="3200" dirty="0"/>
          </a:p>
          <a:p>
            <a:r>
              <a:rPr lang="en-US" sz="3200" dirty="0" smtClean="0"/>
              <a:t>Status as cemetery is not always evident from deed records</a:t>
            </a:r>
          </a:p>
        </p:txBody>
      </p:sp>
    </p:spTree>
    <p:extLst>
      <p:ext uri="{BB962C8B-B14F-4D97-AF65-F5344CB8AC3E}">
        <p14:creationId xmlns:p14="http://schemas.microsoft.com/office/powerpoint/2010/main" val="136134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Source of cemetery law?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Common Law</a:t>
            </a:r>
          </a:p>
          <a:p>
            <a:endParaRPr lang="en-US" sz="3200" dirty="0"/>
          </a:p>
          <a:p>
            <a:r>
              <a:rPr lang="en-US" sz="3200" dirty="0" smtClean="0"/>
              <a:t>TX Case Law</a:t>
            </a:r>
          </a:p>
          <a:p>
            <a:endParaRPr lang="en-US" sz="3200" dirty="0"/>
          </a:p>
          <a:p>
            <a:r>
              <a:rPr lang="en-US" sz="3200" dirty="0" smtClean="0"/>
              <a:t>TX Statutes: </a:t>
            </a:r>
            <a:r>
              <a:rPr lang="en-US" sz="3200" dirty="0"/>
              <a:t>Health &amp; Safety </a:t>
            </a:r>
            <a:r>
              <a:rPr lang="en-US" sz="3200" dirty="0" smtClean="0"/>
              <a:t>Code, </a:t>
            </a:r>
            <a:r>
              <a:rPr lang="en-US" sz="3200" dirty="0"/>
              <a:t>Chapters </a:t>
            </a:r>
            <a:r>
              <a:rPr lang="en-US" sz="3200" dirty="0" smtClean="0"/>
              <a:t>711 </a:t>
            </a:r>
            <a:r>
              <a:rPr lang="en-US" sz="3200" dirty="0"/>
              <a:t>to 716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28090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21082</TotalTime>
  <Words>1649</Words>
  <Application>Microsoft Office PowerPoint</Application>
  <PresentationFormat>Widescreen</PresentationFormat>
  <Paragraphs>266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Cemetery Law for Landmen Is drilling a well in the dead center of a  cemetery a grave mistake? </vt:lpstr>
      <vt:lpstr>Wadi-us-Salaam 1,485.5 acres 5,000,000 burials</vt:lpstr>
      <vt:lpstr>Calvary Cemetery, Queens, NY</vt:lpstr>
      <vt:lpstr>Captain Joe Byrd Cemetery, Huntsville TX</vt:lpstr>
      <vt:lpstr>PowerPoint Presentation</vt:lpstr>
      <vt:lpstr>PowerPoint Presentation</vt:lpstr>
      <vt:lpstr>Why are cemeteries important?</vt:lpstr>
      <vt:lpstr>Why are cemeteries important?</vt:lpstr>
      <vt:lpstr>Source of cemetery law?</vt:lpstr>
      <vt:lpstr>What is a cemetery?</vt:lpstr>
      <vt:lpstr>PowerPoint Presentation</vt:lpstr>
      <vt:lpstr>How is a cemetery created?</vt:lpstr>
      <vt:lpstr>PowerPoint Presentation</vt:lpstr>
      <vt:lpstr>PowerPoint Presentation</vt:lpstr>
      <vt:lpstr>Does dedication require a deed?</vt:lpstr>
      <vt:lpstr>How long does a dedication last?</vt:lpstr>
      <vt:lpstr>Can you un-dedicate an abandoned cemetery?</vt:lpstr>
      <vt:lpstr>PowerPoint Presentation</vt:lpstr>
      <vt:lpstr>What if you discover an unknown cemetery?</vt:lpstr>
      <vt:lpstr>What if you discover an unknown cemetery?</vt:lpstr>
      <vt:lpstr>What can you do on cemetery lands?</vt:lpstr>
      <vt:lpstr>Authority of Cemetery Keeper</vt:lpstr>
      <vt:lpstr>Authority of Cemetery Keeper</vt:lpstr>
      <vt:lpstr>Cemetery ownership</vt:lpstr>
      <vt:lpstr>Cemetery ownership</vt:lpstr>
      <vt:lpstr>What do you own when you buy a plot?</vt:lpstr>
      <vt:lpstr>PowerPoint Presentation</vt:lpstr>
      <vt:lpstr>PowerPoint Presentation</vt:lpstr>
      <vt:lpstr>What do you own when you buy a plot?</vt:lpstr>
      <vt:lpstr>Can you buy an oil and gas lease  on cemetery lands?</vt:lpstr>
      <vt:lpstr>Can you drill a well in a cemetery?</vt:lpstr>
      <vt:lpstr>Can you drill a well near a cemetery?</vt:lpstr>
      <vt:lpstr>PowerPoint Presentation</vt:lpstr>
      <vt:lpstr>PowerPoint Presentation</vt:lpstr>
      <vt:lpstr>PowerPoint Presentation</vt:lpstr>
      <vt:lpstr>PowerPoint Presentation</vt:lpstr>
      <vt:lpstr>Can you put a pipeline, road, wind turbine, cell tower, other public utility through a cemetery?</vt:lpstr>
      <vt:lpstr>PowerPoint Presentation</vt:lpstr>
      <vt:lpstr>PowerPoint Presentation</vt:lpstr>
      <vt:lpstr>Can you drill a well under a cemetery?</vt:lpstr>
      <vt:lpstr>Can you drill a well under a cemetery?</vt:lpstr>
      <vt:lpstr>Can you drill a well under a cemetery?</vt:lpstr>
      <vt:lpstr>Can you drill a well under a cemetery?</vt:lpstr>
      <vt:lpstr>Can you drill a well under a cemetery?</vt:lpstr>
      <vt:lpstr>Can you drill a well under a cemetery?</vt:lpstr>
      <vt:lpstr>Can you drill a well under a cemetery?</vt:lpstr>
      <vt:lpstr>New Mexico</vt:lpstr>
      <vt:lpstr>New Mexico</vt:lpstr>
      <vt:lpstr>Oklahoma</vt:lpstr>
      <vt:lpstr>Oklahoma</vt:lpstr>
      <vt:lpstr>Oklahoma</vt:lpstr>
      <vt:lpstr>Louisiana</vt:lpstr>
      <vt:lpstr>Louisiana</vt:lpstr>
      <vt:lpstr>Louisiana</vt:lpstr>
      <vt:lpstr>Louisiana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Cemetery Law for Landmen </dc:title>
  <dc:creator>James Dupuis</dc:creator>
  <cp:lastModifiedBy>James Dupuis</cp:lastModifiedBy>
  <cp:revision>122</cp:revision>
  <cp:lastPrinted>2017-11-14T14:42:32Z</cp:lastPrinted>
  <dcterms:created xsi:type="dcterms:W3CDTF">2017-10-22T18:14:56Z</dcterms:created>
  <dcterms:modified xsi:type="dcterms:W3CDTF">2017-11-14T16:15:39Z</dcterms:modified>
</cp:coreProperties>
</file>