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57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426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0602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1368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93920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5723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1361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72032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6516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1719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940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396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203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9521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2837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37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0640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3893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93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20467" y="1772411"/>
            <a:ext cx="4470400" cy="3348354"/>
          </a:xfrm>
          <a:custGeom>
            <a:avLst/>
            <a:gdLst/>
            <a:ahLst/>
            <a:cxnLst/>
            <a:rect l="l" t="t" r="r" b="b"/>
            <a:pathLst>
              <a:path w="4470400" h="3348354">
                <a:moveTo>
                  <a:pt x="1508506" y="134874"/>
                </a:moveTo>
                <a:lnTo>
                  <a:pt x="997204" y="695071"/>
                </a:lnTo>
                <a:lnTo>
                  <a:pt x="104775" y="747395"/>
                </a:lnTo>
                <a:lnTo>
                  <a:pt x="0" y="994917"/>
                </a:lnTo>
                <a:lnTo>
                  <a:pt x="590676" y="1628139"/>
                </a:lnTo>
                <a:lnTo>
                  <a:pt x="970152" y="1431289"/>
                </a:lnTo>
                <a:lnTo>
                  <a:pt x="1575181" y="1721739"/>
                </a:lnTo>
                <a:lnTo>
                  <a:pt x="1772031" y="2124837"/>
                </a:lnTo>
                <a:lnTo>
                  <a:pt x="1719707" y="2300859"/>
                </a:lnTo>
                <a:lnTo>
                  <a:pt x="1784731" y="2632583"/>
                </a:lnTo>
                <a:lnTo>
                  <a:pt x="1824482" y="3172079"/>
                </a:lnTo>
                <a:lnTo>
                  <a:pt x="2323084" y="3348228"/>
                </a:lnTo>
                <a:lnTo>
                  <a:pt x="2677160" y="3213354"/>
                </a:lnTo>
                <a:lnTo>
                  <a:pt x="2545334" y="2819781"/>
                </a:lnTo>
                <a:lnTo>
                  <a:pt x="3161537" y="2467483"/>
                </a:lnTo>
                <a:lnTo>
                  <a:pt x="3621912" y="2446909"/>
                </a:lnTo>
                <a:lnTo>
                  <a:pt x="3883914" y="2156460"/>
                </a:lnTo>
                <a:lnTo>
                  <a:pt x="3749040" y="1588389"/>
                </a:lnTo>
                <a:lnTo>
                  <a:pt x="4138041" y="1417065"/>
                </a:lnTo>
                <a:lnTo>
                  <a:pt x="4469891" y="720471"/>
                </a:lnTo>
                <a:lnTo>
                  <a:pt x="3998341" y="0"/>
                </a:lnTo>
              </a:path>
            </a:pathLst>
          </a:custGeom>
          <a:ln w="15240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67561" y="1773173"/>
            <a:ext cx="6296025" cy="3755390"/>
          </a:xfrm>
          <a:custGeom>
            <a:avLst/>
            <a:gdLst/>
            <a:ahLst/>
            <a:cxnLst/>
            <a:rect l="l" t="t" r="r" b="b"/>
            <a:pathLst>
              <a:path w="6296025" h="3755390">
                <a:moveTo>
                  <a:pt x="2258822" y="103124"/>
                </a:moveTo>
                <a:lnTo>
                  <a:pt x="1822323" y="415798"/>
                </a:lnTo>
                <a:lnTo>
                  <a:pt x="1482598" y="342773"/>
                </a:lnTo>
                <a:lnTo>
                  <a:pt x="839724" y="498348"/>
                </a:lnTo>
                <a:lnTo>
                  <a:pt x="276225" y="519049"/>
                </a:lnTo>
                <a:lnTo>
                  <a:pt x="0" y="996696"/>
                </a:lnTo>
                <a:lnTo>
                  <a:pt x="144449" y="1152271"/>
                </a:lnTo>
                <a:lnTo>
                  <a:pt x="366649" y="1037971"/>
                </a:lnTo>
                <a:lnTo>
                  <a:pt x="682625" y="1090295"/>
                </a:lnTo>
                <a:lnTo>
                  <a:pt x="800100" y="1348993"/>
                </a:lnTo>
                <a:lnTo>
                  <a:pt x="550799" y="1618868"/>
                </a:lnTo>
                <a:lnTo>
                  <a:pt x="839724" y="1815718"/>
                </a:lnTo>
                <a:lnTo>
                  <a:pt x="1154049" y="1753742"/>
                </a:lnTo>
                <a:lnTo>
                  <a:pt x="1430274" y="1929892"/>
                </a:lnTo>
                <a:lnTo>
                  <a:pt x="1993773" y="1950593"/>
                </a:lnTo>
                <a:lnTo>
                  <a:pt x="2557272" y="2261616"/>
                </a:lnTo>
                <a:lnTo>
                  <a:pt x="2689098" y="2655316"/>
                </a:lnTo>
                <a:lnTo>
                  <a:pt x="2569972" y="3361563"/>
                </a:lnTo>
                <a:lnTo>
                  <a:pt x="2689098" y="3599561"/>
                </a:lnTo>
                <a:lnTo>
                  <a:pt x="3384296" y="3558286"/>
                </a:lnTo>
                <a:lnTo>
                  <a:pt x="3633597" y="3755136"/>
                </a:lnTo>
                <a:lnTo>
                  <a:pt x="4117721" y="3247263"/>
                </a:lnTo>
                <a:lnTo>
                  <a:pt x="4027297" y="2883789"/>
                </a:lnTo>
                <a:lnTo>
                  <a:pt x="4473321" y="2655316"/>
                </a:lnTo>
                <a:lnTo>
                  <a:pt x="4787646" y="2728214"/>
                </a:lnTo>
                <a:lnTo>
                  <a:pt x="5206746" y="2563241"/>
                </a:lnTo>
                <a:lnTo>
                  <a:pt x="5405120" y="1863344"/>
                </a:lnTo>
                <a:lnTo>
                  <a:pt x="5782945" y="1463293"/>
                </a:lnTo>
                <a:lnTo>
                  <a:pt x="6295644" y="1422018"/>
                </a:lnTo>
                <a:lnTo>
                  <a:pt x="6203569" y="1163320"/>
                </a:lnTo>
                <a:lnTo>
                  <a:pt x="5824220" y="893572"/>
                </a:lnTo>
                <a:lnTo>
                  <a:pt x="6059170" y="333248"/>
                </a:lnTo>
                <a:lnTo>
                  <a:pt x="5698744" y="0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765" y="1698498"/>
            <a:ext cx="9100185" cy="4932045"/>
          </a:xfrm>
          <a:custGeom>
            <a:avLst/>
            <a:gdLst/>
            <a:ahLst/>
            <a:cxnLst/>
            <a:rect l="l" t="t" r="r" b="b"/>
            <a:pathLst>
              <a:path w="9100185" h="4932045">
                <a:moveTo>
                  <a:pt x="128587" y="0"/>
                </a:moveTo>
                <a:lnTo>
                  <a:pt x="211137" y="520573"/>
                </a:lnTo>
                <a:lnTo>
                  <a:pt x="0" y="1057148"/>
                </a:lnTo>
                <a:lnTo>
                  <a:pt x="131762" y="1938020"/>
                </a:lnTo>
                <a:lnTo>
                  <a:pt x="655650" y="2404745"/>
                </a:lnTo>
                <a:lnTo>
                  <a:pt x="1398651" y="2698369"/>
                </a:lnTo>
                <a:lnTo>
                  <a:pt x="2286127" y="2620645"/>
                </a:lnTo>
                <a:lnTo>
                  <a:pt x="2786126" y="3079369"/>
                </a:lnTo>
                <a:lnTo>
                  <a:pt x="2624201" y="3374516"/>
                </a:lnTo>
                <a:lnTo>
                  <a:pt x="1803400" y="3399916"/>
                </a:lnTo>
                <a:lnTo>
                  <a:pt x="1446276" y="3207893"/>
                </a:lnTo>
                <a:lnTo>
                  <a:pt x="1173200" y="3399916"/>
                </a:lnTo>
                <a:lnTo>
                  <a:pt x="1514475" y="4006278"/>
                </a:lnTo>
                <a:lnTo>
                  <a:pt x="1544701" y="4611039"/>
                </a:lnTo>
                <a:lnTo>
                  <a:pt x="2398776" y="4931664"/>
                </a:lnTo>
                <a:lnTo>
                  <a:pt x="2609977" y="4638014"/>
                </a:lnTo>
                <a:lnTo>
                  <a:pt x="3297301" y="4439602"/>
                </a:lnTo>
                <a:lnTo>
                  <a:pt x="4143502" y="4701514"/>
                </a:lnTo>
                <a:lnTo>
                  <a:pt x="5115052" y="4463415"/>
                </a:lnTo>
                <a:lnTo>
                  <a:pt x="5465953" y="4638014"/>
                </a:lnTo>
                <a:lnTo>
                  <a:pt x="6129528" y="4203103"/>
                </a:lnTo>
                <a:lnTo>
                  <a:pt x="6548628" y="3668141"/>
                </a:lnTo>
                <a:lnTo>
                  <a:pt x="6935978" y="3679316"/>
                </a:lnTo>
                <a:lnTo>
                  <a:pt x="7229729" y="3880866"/>
                </a:lnTo>
                <a:lnTo>
                  <a:pt x="7961503" y="3399916"/>
                </a:lnTo>
                <a:lnTo>
                  <a:pt x="8579104" y="3468243"/>
                </a:lnTo>
                <a:lnTo>
                  <a:pt x="9099804" y="3284093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4047" y="1818132"/>
            <a:ext cx="8750935" cy="4381500"/>
          </a:xfrm>
          <a:custGeom>
            <a:avLst/>
            <a:gdLst/>
            <a:ahLst/>
            <a:cxnLst/>
            <a:rect l="l" t="t" r="r" b="b"/>
            <a:pathLst>
              <a:path w="8750935" h="4381500">
                <a:moveTo>
                  <a:pt x="381025" y="0"/>
                </a:moveTo>
                <a:lnTo>
                  <a:pt x="0" y="533400"/>
                </a:lnTo>
                <a:lnTo>
                  <a:pt x="130187" y="1303273"/>
                </a:lnTo>
                <a:lnTo>
                  <a:pt x="385787" y="1385823"/>
                </a:lnTo>
                <a:lnTo>
                  <a:pt x="750925" y="1725548"/>
                </a:lnTo>
                <a:lnTo>
                  <a:pt x="884288" y="2287523"/>
                </a:lnTo>
                <a:lnTo>
                  <a:pt x="1331976" y="2379598"/>
                </a:lnTo>
                <a:lnTo>
                  <a:pt x="1997202" y="2141473"/>
                </a:lnTo>
                <a:lnTo>
                  <a:pt x="2074926" y="2370073"/>
                </a:lnTo>
                <a:lnTo>
                  <a:pt x="2573528" y="2401823"/>
                </a:lnTo>
                <a:lnTo>
                  <a:pt x="2956052" y="2960623"/>
                </a:lnTo>
                <a:lnTo>
                  <a:pt x="2648077" y="3438525"/>
                </a:lnTo>
                <a:lnTo>
                  <a:pt x="2076577" y="3519424"/>
                </a:lnTo>
                <a:lnTo>
                  <a:pt x="1574927" y="3448050"/>
                </a:lnTo>
                <a:lnTo>
                  <a:pt x="1433576" y="3562350"/>
                </a:lnTo>
                <a:lnTo>
                  <a:pt x="1600327" y="3833812"/>
                </a:lnTo>
                <a:lnTo>
                  <a:pt x="1574927" y="4029075"/>
                </a:lnTo>
                <a:lnTo>
                  <a:pt x="1805051" y="4381500"/>
                </a:lnTo>
                <a:lnTo>
                  <a:pt x="2637028" y="4164012"/>
                </a:lnTo>
                <a:lnTo>
                  <a:pt x="2738628" y="3956050"/>
                </a:lnTo>
                <a:lnTo>
                  <a:pt x="3008503" y="4049712"/>
                </a:lnTo>
                <a:lnTo>
                  <a:pt x="3711829" y="3886200"/>
                </a:lnTo>
                <a:lnTo>
                  <a:pt x="3878453" y="4308475"/>
                </a:lnTo>
                <a:lnTo>
                  <a:pt x="4556379" y="4033837"/>
                </a:lnTo>
                <a:lnTo>
                  <a:pt x="5181854" y="4113212"/>
                </a:lnTo>
                <a:lnTo>
                  <a:pt x="5591556" y="3852862"/>
                </a:lnTo>
                <a:lnTo>
                  <a:pt x="5705856" y="3303524"/>
                </a:lnTo>
                <a:lnTo>
                  <a:pt x="6370955" y="3313049"/>
                </a:lnTo>
                <a:lnTo>
                  <a:pt x="6461506" y="3054349"/>
                </a:lnTo>
                <a:lnTo>
                  <a:pt x="6729857" y="3065398"/>
                </a:lnTo>
                <a:lnTo>
                  <a:pt x="7088632" y="3324225"/>
                </a:lnTo>
                <a:lnTo>
                  <a:pt x="7677658" y="2879724"/>
                </a:lnTo>
                <a:lnTo>
                  <a:pt x="8295132" y="2833623"/>
                </a:lnTo>
                <a:lnTo>
                  <a:pt x="8520557" y="2493898"/>
                </a:lnTo>
                <a:lnTo>
                  <a:pt x="8750808" y="2516123"/>
                </a:lnTo>
              </a:path>
            </a:pathLst>
          </a:custGeom>
          <a:ln w="15240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684007" y="1562100"/>
            <a:ext cx="1254760" cy="1888489"/>
          </a:xfrm>
          <a:custGeom>
            <a:avLst/>
            <a:gdLst/>
            <a:ahLst/>
            <a:cxnLst/>
            <a:rect l="l" t="t" r="r" b="b"/>
            <a:pathLst>
              <a:path w="1254759" h="1888489">
                <a:moveTo>
                  <a:pt x="220725" y="0"/>
                </a:moveTo>
                <a:lnTo>
                  <a:pt x="333375" y="370077"/>
                </a:lnTo>
                <a:lnTo>
                  <a:pt x="252475" y="1021079"/>
                </a:lnTo>
                <a:lnTo>
                  <a:pt x="720851" y="1224407"/>
                </a:lnTo>
                <a:lnTo>
                  <a:pt x="960501" y="1661160"/>
                </a:lnTo>
                <a:lnTo>
                  <a:pt x="1254252" y="1888236"/>
                </a:lnTo>
                <a:lnTo>
                  <a:pt x="857376" y="1764411"/>
                </a:lnTo>
                <a:lnTo>
                  <a:pt x="576326" y="1402334"/>
                </a:lnTo>
                <a:lnTo>
                  <a:pt x="220725" y="1353058"/>
                </a:lnTo>
                <a:lnTo>
                  <a:pt x="0" y="792479"/>
                </a:lnTo>
                <a:lnTo>
                  <a:pt x="76200" y="331850"/>
                </a:lnTo>
              </a:path>
            </a:pathLst>
          </a:custGeom>
          <a:ln w="15240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213597" y="1422653"/>
            <a:ext cx="919480" cy="1774189"/>
          </a:xfrm>
          <a:custGeom>
            <a:avLst/>
            <a:gdLst/>
            <a:ahLst/>
            <a:cxnLst/>
            <a:rect l="l" t="t" r="r" b="b"/>
            <a:pathLst>
              <a:path w="919479" h="1774189">
                <a:moveTo>
                  <a:pt x="0" y="0"/>
                </a:moveTo>
                <a:lnTo>
                  <a:pt x="203200" y="520954"/>
                </a:lnTo>
                <a:lnTo>
                  <a:pt x="14224" y="1046607"/>
                </a:lnTo>
                <a:lnTo>
                  <a:pt x="63500" y="1211707"/>
                </a:lnTo>
                <a:lnTo>
                  <a:pt x="371348" y="1173607"/>
                </a:lnTo>
                <a:lnTo>
                  <a:pt x="545973" y="1675511"/>
                </a:lnTo>
                <a:lnTo>
                  <a:pt x="918972" y="1773936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25034" y="1536953"/>
            <a:ext cx="3919220" cy="3804285"/>
          </a:xfrm>
          <a:custGeom>
            <a:avLst/>
            <a:gdLst/>
            <a:ahLst/>
            <a:cxnLst/>
            <a:rect l="l" t="t" r="r" b="b"/>
            <a:pathLst>
              <a:path w="3919220" h="3804285">
                <a:moveTo>
                  <a:pt x="1774824" y="0"/>
                </a:moveTo>
                <a:lnTo>
                  <a:pt x="1871725" y="357250"/>
                </a:lnTo>
                <a:lnTo>
                  <a:pt x="2211450" y="538226"/>
                </a:lnTo>
                <a:lnTo>
                  <a:pt x="2228849" y="869950"/>
                </a:lnTo>
                <a:lnTo>
                  <a:pt x="2130424" y="1162177"/>
                </a:lnTo>
                <a:lnTo>
                  <a:pt x="2276474" y="1468501"/>
                </a:lnTo>
                <a:lnTo>
                  <a:pt x="2309875" y="1760601"/>
                </a:lnTo>
                <a:lnTo>
                  <a:pt x="2081275" y="1813052"/>
                </a:lnTo>
                <a:lnTo>
                  <a:pt x="1470024" y="2197227"/>
                </a:lnTo>
                <a:lnTo>
                  <a:pt x="1547875" y="2311527"/>
                </a:lnTo>
                <a:lnTo>
                  <a:pt x="1517649" y="2578227"/>
                </a:lnTo>
                <a:lnTo>
                  <a:pt x="1241425" y="2884678"/>
                </a:lnTo>
                <a:lnTo>
                  <a:pt x="855726" y="3140329"/>
                </a:lnTo>
                <a:lnTo>
                  <a:pt x="241300" y="3216529"/>
                </a:lnTo>
                <a:lnTo>
                  <a:pt x="30225" y="3573653"/>
                </a:lnTo>
                <a:lnTo>
                  <a:pt x="0" y="3803904"/>
                </a:lnTo>
                <a:lnTo>
                  <a:pt x="338200" y="3459353"/>
                </a:lnTo>
                <a:lnTo>
                  <a:pt x="998601" y="3318129"/>
                </a:lnTo>
                <a:lnTo>
                  <a:pt x="1419224" y="3026029"/>
                </a:lnTo>
                <a:lnTo>
                  <a:pt x="1952624" y="3153029"/>
                </a:lnTo>
                <a:lnTo>
                  <a:pt x="2647949" y="3026029"/>
                </a:lnTo>
                <a:lnTo>
                  <a:pt x="3148075" y="2770378"/>
                </a:lnTo>
                <a:lnTo>
                  <a:pt x="3197224" y="2540127"/>
                </a:lnTo>
                <a:lnTo>
                  <a:pt x="3551300" y="2375027"/>
                </a:lnTo>
                <a:lnTo>
                  <a:pt x="3744975" y="2463927"/>
                </a:lnTo>
                <a:lnTo>
                  <a:pt x="3918966" y="2350584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756659" y="1693164"/>
            <a:ext cx="2220595" cy="2143125"/>
          </a:xfrm>
          <a:custGeom>
            <a:avLst/>
            <a:gdLst/>
            <a:ahLst/>
            <a:cxnLst/>
            <a:rect l="l" t="t" r="r" b="b"/>
            <a:pathLst>
              <a:path w="2220595" h="2143125">
                <a:moveTo>
                  <a:pt x="983995" y="246252"/>
                </a:moveTo>
                <a:lnTo>
                  <a:pt x="668147" y="246252"/>
                </a:lnTo>
                <a:lnTo>
                  <a:pt x="325374" y="805307"/>
                </a:lnTo>
                <a:lnTo>
                  <a:pt x="0" y="1068959"/>
                </a:lnTo>
                <a:lnTo>
                  <a:pt x="772922" y="1243711"/>
                </a:lnTo>
                <a:lnTo>
                  <a:pt x="674497" y="1602739"/>
                </a:lnTo>
                <a:lnTo>
                  <a:pt x="979297" y="1725040"/>
                </a:lnTo>
                <a:lnTo>
                  <a:pt x="790448" y="2142744"/>
                </a:lnTo>
                <a:lnTo>
                  <a:pt x="1525269" y="1644014"/>
                </a:lnTo>
                <a:lnTo>
                  <a:pt x="1469770" y="1232535"/>
                </a:lnTo>
                <a:lnTo>
                  <a:pt x="1874519" y="1189736"/>
                </a:lnTo>
                <a:lnTo>
                  <a:pt x="2220467" y="954659"/>
                </a:lnTo>
                <a:lnTo>
                  <a:pt x="2087117" y="660781"/>
                </a:lnTo>
                <a:lnTo>
                  <a:pt x="2128392" y="311276"/>
                </a:lnTo>
                <a:lnTo>
                  <a:pt x="1858644" y="260476"/>
                </a:lnTo>
                <a:lnTo>
                  <a:pt x="1472945" y="0"/>
                </a:lnTo>
                <a:lnTo>
                  <a:pt x="983995" y="246252"/>
                </a:lnTo>
                <a:close/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786371" y="3224783"/>
            <a:ext cx="1993900" cy="1285240"/>
          </a:xfrm>
          <a:custGeom>
            <a:avLst/>
            <a:gdLst/>
            <a:ahLst/>
            <a:cxnLst/>
            <a:rect l="l" t="t" r="r" b="b"/>
            <a:pathLst>
              <a:path w="1993900" h="1285239">
                <a:moveTo>
                  <a:pt x="1141095" y="290194"/>
                </a:moveTo>
                <a:lnTo>
                  <a:pt x="1206246" y="52324"/>
                </a:lnTo>
                <a:lnTo>
                  <a:pt x="1402969" y="0"/>
                </a:lnTo>
                <a:lnTo>
                  <a:pt x="1560068" y="123698"/>
                </a:lnTo>
                <a:lnTo>
                  <a:pt x="1717294" y="393318"/>
                </a:lnTo>
                <a:lnTo>
                  <a:pt x="1993392" y="363219"/>
                </a:lnTo>
                <a:lnTo>
                  <a:pt x="1980692" y="569467"/>
                </a:lnTo>
                <a:lnTo>
                  <a:pt x="1612519" y="683640"/>
                </a:lnTo>
                <a:lnTo>
                  <a:pt x="1395095" y="661415"/>
                </a:lnTo>
                <a:lnTo>
                  <a:pt x="1141095" y="762888"/>
                </a:lnTo>
                <a:lnTo>
                  <a:pt x="938022" y="1003934"/>
                </a:lnTo>
                <a:lnTo>
                  <a:pt x="671322" y="851788"/>
                </a:lnTo>
                <a:lnTo>
                  <a:pt x="406273" y="1284732"/>
                </a:lnTo>
                <a:lnTo>
                  <a:pt x="104775" y="1211833"/>
                </a:lnTo>
                <a:lnTo>
                  <a:pt x="0" y="953261"/>
                </a:lnTo>
                <a:lnTo>
                  <a:pt x="249174" y="766063"/>
                </a:lnTo>
                <a:lnTo>
                  <a:pt x="393573" y="445642"/>
                </a:lnTo>
                <a:lnTo>
                  <a:pt x="695198" y="237870"/>
                </a:lnTo>
                <a:lnTo>
                  <a:pt x="1141095" y="299719"/>
                </a:lnTo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625340" y="5518403"/>
            <a:ext cx="4518660" cy="1251585"/>
          </a:xfrm>
          <a:custGeom>
            <a:avLst/>
            <a:gdLst/>
            <a:ahLst/>
            <a:cxnLst/>
            <a:rect l="l" t="t" r="r" b="b"/>
            <a:pathLst>
              <a:path w="4518659" h="1251584">
                <a:moveTo>
                  <a:pt x="4505833" y="25400"/>
                </a:moveTo>
                <a:lnTo>
                  <a:pt x="3958082" y="0"/>
                </a:lnTo>
                <a:lnTo>
                  <a:pt x="3616706" y="128612"/>
                </a:lnTo>
                <a:lnTo>
                  <a:pt x="3073781" y="69862"/>
                </a:lnTo>
                <a:lnTo>
                  <a:pt x="2760980" y="562089"/>
                </a:lnTo>
                <a:lnTo>
                  <a:pt x="2540254" y="336613"/>
                </a:lnTo>
                <a:lnTo>
                  <a:pt x="2146554" y="489051"/>
                </a:lnTo>
                <a:lnTo>
                  <a:pt x="2294255" y="817727"/>
                </a:lnTo>
                <a:lnTo>
                  <a:pt x="1702054" y="654177"/>
                </a:lnTo>
                <a:lnTo>
                  <a:pt x="1409827" y="857427"/>
                </a:lnTo>
                <a:lnTo>
                  <a:pt x="0" y="1047965"/>
                </a:lnTo>
                <a:lnTo>
                  <a:pt x="457200" y="1251204"/>
                </a:lnTo>
                <a:lnTo>
                  <a:pt x="1651127" y="1073365"/>
                </a:lnTo>
                <a:lnTo>
                  <a:pt x="2019554" y="1187691"/>
                </a:lnTo>
                <a:lnTo>
                  <a:pt x="3327781" y="1097191"/>
                </a:lnTo>
                <a:lnTo>
                  <a:pt x="3683381" y="1187691"/>
                </a:lnTo>
                <a:lnTo>
                  <a:pt x="3899281" y="946340"/>
                </a:lnTo>
                <a:lnTo>
                  <a:pt x="4305808" y="1136878"/>
                </a:lnTo>
                <a:lnTo>
                  <a:pt x="4312158" y="538276"/>
                </a:lnTo>
                <a:lnTo>
                  <a:pt x="4518660" y="411534"/>
                </a:lnTo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641080" y="1463039"/>
            <a:ext cx="502920" cy="1356360"/>
          </a:xfrm>
          <a:custGeom>
            <a:avLst/>
            <a:gdLst/>
            <a:ahLst/>
            <a:cxnLst/>
            <a:rect l="l" t="t" r="r" b="b"/>
            <a:pathLst>
              <a:path w="502920" h="1356360">
                <a:moveTo>
                  <a:pt x="0" y="0"/>
                </a:moveTo>
                <a:lnTo>
                  <a:pt x="168148" y="497077"/>
                </a:lnTo>
                <a:lnTo>
                  <a:pt x="168148" y="1006983"/>
                </a:lnTo>
                <a:lnTo>
                  <a:pt x="425069" y="1356360"/>
                </a:lnTo>
                <a:lnTo>
                  <a:pt x="440944" y="916432"/>
                </a:lnTo>
                <a:lnTo>
                  <a:pt x="377444" y="635254"/>
                </a:lnTo>
                <a:lnTo>
                  <a:pt x="502920" y="387153"/>
                </a:lnTo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863840" y="5664708"/>
            <a:ext cx="1026160" cy="622300"/>
          </a:xfrm>
          <a:custGeom>
            <a:avLst/>
            <a:gdLst/>
            <a:ahLst/>
            <a:cxnLst/>
            <a:rect l="l" t="t" r="r" b="b"/>
            <a:pathLst>
              <a:path w="1026159" h="622300">
                <a:moveTo>
                  <a:pt x="800226" y="0"/>
                </a:moveTo>
                <a:lnTo>
                  <a:pt x="508000" y="96761"/>
                </a:lnTo>
                <a:lnTo>
                  <a:pt x="377825" y="172897"/>
                </a:lnTo>
                <a:lnTo>
                  <a:pt x="228600" y="342620"/>
                </a:lnTo>
                <a:lnTo>
                  <a:pt x="0" y="621791"/>
                </a:lnTo>
                <a:lnTo>
                  <a:pt x="571626" y="417169"/>
                </a:lnTo>
                <a:lnTo>
                  <a:pt x="685926" y="288683"/>
                </a:lnTo>
                <a:lnTo>
                  <a:pt x="1025651" y="225234"/>
                </a:lnTo>
                <a:lnTo>
                  <a:pt x="800226" y="0"/>
                </a:lnTo>
                <a:close/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47" y="3810000"/>
            <a:ext cx="4343400" cy="3048000"/>
          </a:xfrm>
          <a:custGeom>
            <a:avLst/>
            <a:gdLst/>
            <a:ahLst/>
            <a:cxnLst/>
            <a:rect l="l" t="t" r="r" b="b"/>
            <a:pathLst>
              <a:path w="4343400" h="3048000">
                <a:moveTo>
                  <a:pt x="0" y="0"/>
                </a:moveTo>
                <a:lnTo>
                  <a:pt x="152399" y="533400"/>
                </a:lnTo>
                <a:lnTo>
                  <a:pt x="609600" y="609600"/>
                </a:lnTo>
                <a:lnTo>
                  <a:pt x="914400" y="1143000"/>
                </a:lnTo>
                <a:lnTo>
                  <a:pt x="838200" y="1524000"/>
                </a:lnTo>
                <a:lnTo>
                  <a:pt x="1066800" y="1752600"/>
                </a:lnTo>
                <a:lnTo>
                  <a:pt x="914400" y="2209800"/>
                </a:lnTo>
                <a:lnTo>
                  <a:pt x="990600" y="2590800"/>
                </a:lnTo>
                <a:lnTo>
                  <a:pt x="2362200" y="2971798"/>
                </a:lnTo>
                <a:lnTo>
                  <a:pt x="2667000" y="2743200"/>
                </a:lnTo>
                <a:lnTo>
                  <a:pt x="3505200" y="2743200"/>
                </a:lnTo>
                <a:lnTo>
                  <a:pt x="3657600" y="2590800"/>
                </a:lnTo>
                <a:lnTo>
                  <a:pt x="4343400" y="2971798"/>
                </a:lnTo>
                <a:lnTo>
                  <a:pt x="4191004" y="3047996"/>
                </a:lnTo>
              </a:path>
              <a:path w="4343400" h="3048000">
                <a:moveTo>
                  <a:pt x="4190991" y="3047996"/>
                </a:moveTo>
                <a:lnTo>
                  <a:pt x="3657600" y="2895600"/>
                </a:lnTo>
                <a:lnTo>
                  <a:pt x="3429000" y="2971798"/>
                </a:lnTo>
                <a:lnTo>
                  <a:pt x="2590825" y="3047996"/>
                </a:lnTo>
              </a:path>
              <a:path w="4343400" h="3048000">
                <a:moveTo>
                  <a:pt x="2285976" y="3047996"/>
                </a:moveTo>
                <a:lnTo>
                  <a:pt x="761999" y="2895600"/>
                </a:lnTo>
                <a:lnTo>
                  <a:pt x="304800" y="2971798"/>
                </a:lnTo>
                <a:lnTo>
                  <a:pt x="152399" y="2667000"/>
                </a:lnTo>
                <a:lnTo>
                  <a:pt x="457200" y="2286000"/>
                </a:lnTo>
                <a:lnTo>
                  <a:pt x="533400" y="1752600"/>
                </a:lnTo>
                <a:lnTo>
                  <a:pt x="228600" y="1371600"/>
                </a:lnTo>
                <a:lnTo>
                  <a:pt x="381000" y="990600"/>
                </a:lnTo>
                <a:lnTo>
                  <a:pt x="76200" y="838200"/>
                </a:lnTo>
                <a:lnTo>
                  <a:pt x="0" y="0"/>
                </a:lnTo>
              </a:path>
            </a:pathLst>
          </a:custGeom>
          <a:ln w="914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707" y="3640073"/>
            <a:ext cx="2193900" cy="26944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3379" y="3973067"/>
            <a:ext cx="551688" cy="2019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77404" y="4828081"/>
            <a:ext cx="335828" cy="2942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700783" y="2039111"/>
            <a:ext cx="5742432" cy="2781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20467" y="1772411"/>
            <a:ext cx="4470400" cy="3348354"/>
          </a:xfrm>
          <a:custGeom>
            <a:avLst/>
            <a:gdLst/>
            <a:ahLst/>
            <a:cxnLst/>
            <a:rect l="l" t="t" r="r" b="b"/>
            <a:pathLst>
              <a:path w="4470400" h="3348354">
                <a:moveTo>
                  <a:pt x="1508506" y="134874"/>
                </a:moveTo>
                <a:lnTo>
                  <a:pt x="997204" y="695071"/>
                </a:lnTo>
                <a:lnTo>
                  <a:pt x="104775" y="747395"/>
                </a:lnTo>
                <a:lnTo>
                  <a:pt x="0" y="994917"/>
                </a:lnTo>
                <a:lnTo>
                  <a:pt x="590676" y="1628139"/>
                </a:lnTo>
                <a:lnTo>
                  <a:pt x="970152" y="1431289"/>
                </a:lnTo>
                <a:lnTo>
                  <a:pt x="1575181" y="1721739"/>
                </a:lnTo>
                <a:lnTo>
                  <a:pt x="1772031" y="2124837"/>
                </a:lnTo>
                <a:lnTo>
                  <a:pt x="1719707" y="2300859"/>
                </a:lnTo>
                <a:lnTo>
                  <a:pt x="1784731" y="2632583"/>
                </a:lnTo>
                <a:lnTo>
                  <a:pt x="1824482" y="3172079"/>
                </a:lnTo>
                <a:lnTo>
                  <a:pt x="2323084" y="3348228"/>
                </a:lnTo>
                <a:lnTo>
                  <a:pt x="2677160" y="3213354"/>
                </a:lnTo>
                <a:lnTo>
                  <a:pt x="2545334" y="2819781"/>
                </a:lnTo>
                <a:lnTo>
                  <a:pt x="3161537" y="2467483"/>
                </a:lnTo>
                <a:lnTo>
                  <a:pt x="3621912" y="2446909"/>
                </a:lnTo>
                <a:lnTo>
                  <a:pt x="3883914" y="2156460"/>
                </a:lnTo>
                <a:lnTo>
                  <a:pt x="3749040" y="1588389"/>
                </a:lnTo>
                <a:lnTo>
                  <a:pt x="4138041" y="1417065"/>
                </a:lnTo>
                <a:lnTo>
                  <a:pt x="4469891" y="720471"/>
                </a:lnTo>
                <a:lnTo>
                  <a:pt x="3998341" y="0"/>
                </a:lnTo>
              </a:path>
            </a:pathLst>
          </a:custGeom>
          <a:ln w="15240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67561" y="1773173"/>
            <a:ext cx="6296025" cy="3755390"/>
          </a:xfrm>
          <a:custGeom>
            <a:avLst/>
            <a:gdLst/>
            <a:ahLst/>
            <a:cxnLst/>
            <a:rect l="l" t="t" r="r" b="b"/>
            <a:pathLst>
              <a:path w="6296025" h="3755390">
                <a:moveTo>
                  <a:pt x="2258822" y="103124"/>
                </a:moveTo>
                <a:lnTo>
                  <a:pt x="1822323" y="415798"/>
                </a:lnTo>
                <a:lnTo>
                  <a:pt x="1482598" y="342773"/>
                </a:lnTo>
                <a:lnTo>
                  <a:pt x="839724" y="498348"/>
                </a:lnTo>
                <a:lnTo>
                  <a:pt x="276225" y="519049"/>
                </a:lnTo>
                <a:lnTo>
                  <a:pt x="0" y="996696"/>
                </a:lnTo>
                <a:lnTo>
                  <a:pt x="144449" y="1152271"/>
                </a:lnTo>
                <a:lnTo>
                  <a:pt x="366649" y="1037971"/>
                </a:lnTo>
                <a:lnTo>
                  <a:pt x="682625" y="1090295"/>
                </a:lnTo>
                <a:lnTo>
                  <a:pt x="800100" y="1348993"/>
                </a:lnTo>
                <a:lnTo>
                  <a:pt x="550799" y="1618868"/>
                </a:lnTo>
                <a:lnTo>
                  <a:pt x="839724" y="1815718"/>
                </a:lnTo>
                <a:lnTo>
                  <a:pt x="1154049" y="1753742"/>
                </a:lnTo>
                <a:lnTo>
                  <a:pt x="1430274" y="1929892"/>
                </a:lnTo>
                <a:lnTo>
                  <a:pt x="1993773" y="1950593"/>
                </a:lnTo>
                <a:lnTo>
                  <a:pt x="2557272" y="2261616"/>
                </a:lnTo>
                <a:lnTo>
                  <a:pt x="2689098" y="2655316"/>
                </a:lnTo>
                <a:lnTo>
                  <a:pt x="2569972" y="3361563"/>
                </a:lnTo>
                <a:lnTo>
                  <a:pt x="2689098" y="3599561"/>
                </a:lnTo>
                <a:lnTo>
                  <a:pt x="3384296" y="3558286"/>
                </a:lnTo>
                <a:lnTo>
                  <a:pt x="3633597" y="3755136"/>
                </a:lnTo>
                <a:lnTo>
                  <a:pt x="4117721" y="3247263"/>
                </a:lnTo>
                <a:lnTo>
                  <a:pt x="4027297" y="2883789"/>
                </a:lnTo>
                <a:lnTo>
                  <a:pt x="4473321" y="2655316"/>
                </a:lnTo>
                <a:lnTo>
                  <a:pt x="4787646" y="2728214"/>
                </a:lnTo>
                <a:lnTo>
                  <a:pt x="5206746" y="2563241"/>
                </a:lnTo>
                <a:lnTo>
                  <a:pt x="5405120" y="1863344"/>
                </a:lnTo>
                <a:lnTo>
                  <a:pt x="5782945" y="1463293"/>
                </a:lnTo>
                <a:lnTo>
                  <a:pt x="6295644" y="1422018"/>
                </a:lnTo>
                <a:lnTo>
                  <a:pt x="6203569" y="1163320"/>
                </a:lnTo>
                <a:lnTo>
                  <a:pt x="5824220" y="893572"/>
                </a:lnTo>
                <a:lnTo>
                  <a:pt x="6059170" y="333248"/>
                </a:lnTo>
                <a:lnTo>
                  <a:pt x="5698744" y="0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765" y="1698498"/>
            <a:ext cx="9100185" cy="4932045"/>
          </a:xfrm>
          <a:custGeom>
            <a:avLst/>
            <a:gdLst/>
            <a:ahLst/>
            <a:cxnLst/>
            <a:rect l="l" t="t" r="r" b="b"/>
            <a:pathLst>
              <a:path w="9100185" h="4932045">
                <a:moveTo>
                  <a:pt x="128587" y="0"/>
                </a:moveTo>
                <a:lnTo>
                  <a:pt x="211137" y="520573"/>
                </a:lnTo>
                <a:lnTo>
                  <a:pt x="0" y="1057148"/>
                </a:lnTo>
                <a:lnTo>
                  <a:pt x="131762" y="1938020"/>
                </a:lnTo>
                <a:lnTo>
                  <a:pt x="655650" y="2404745"/>
                </a:lnTo>
                <a:lnTo>
                  <a:pt x="1398651" y="2698369"/>
                </a:lnTo>
                <a:lnTo>
                  <a:pt x="2286127" y="2620645"/>
                </a:lnTo>
                <a:lnTo>
                  <a:pt x="2786126" y="3079369"/>
                </a:lnTo>
                <a:lnTo>
                  <a:pt x="2624201" y="3374516"/>
                </a:lnTo>
                <a:lnTo>
                  <a:pt x="1803400" y="3399916"/>
                </a:lnTo>
                <a:lnTo>
                  <a:pt x="1446276" y="3207893"/>
                </a:lnTo>
                <a:lnTo>
                  <a:pt x="1173200" y="3399916"/>
                </a:lnTo>
                <a:lnTo>
                  <a:pt x="1514475" y="4006278"/>
                </a:lnTo>
                <a:lnTo>
                  <a:pt x="1544701" y="4611039"/>
                </a:lnTo>
                <a:lnTo>
                  <a:pt x="2398776" y="4931664"/>
                </a:lnTo>
                <a:lnTo>
                  <a:pt x="2609977" y="4638014"/>
                </a:lnTo>
                <a:lnTo>
                  <a:pt x="3297301" y="4439602"/>
                </a:lnTo>
                <a:lnTo>
                  <a:pt x="4143502" y="4701514"/>
                </a:lnTo>
                <a:lnTo>
                  <a:pt x="5115052" y="4463415"/>
                </a:lnTo>
                <a:lnTo>
                  <a:pt x="5465953" y="4638014"/>
                </a:lnTo>
                <a:lnTo>
                  <a:pt x="6129528" y="4203103"/>
                </a:lnTo>
                <a:lnTo>
                  <a:pt x="6548628" y="3668141"/>
                </a:lnTo>
                <a:lnTo>
                  <a:pt x="6935978" y="3679316"/>
                </a:lnTo>
                <a:lnTo>
                  <a:pt x="7229729" y="3880866"/>
                </a:lnTo>
                <a:lnTo>
                  <a:pt x="7961503" y="3399916"/>
                </a:lnTo>
                <a:lnTo>
                  <a:pt x="8579104" y="3468243"/>
                </a:lnTo>
                <a:lnTo>
                  <a:pt x="9099804" y="3284093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84047" y="1818132"/>
            <a:ext cx="8750935" cy="4381500"/>
          </a:xfrm>
          <a:custGeom>
            <a:avLst/>
            <a:gdLst/>
            <a:ahLst/>
            <a:cxnLst/>
            <a:rect l="l" t="t" r="r" b="b"/>
            <a:pathLst>
              <a:path w="8750935" h="4381500">
                <a:moveTo>
                  <a:pt x="381025" y="0"/>
                </a:moveTo>
                <a:lnTo>
                  <a:pt x="0" y="533400"/>
                </a:lnTo>
                <a:lnTo>
                  <a:pt x="130187" y="1303273"/>
                </a:lnTo>
                <a:lnTo>
                  <a:pt x="385787" y="1385823"/>
                </a:lnTo>
                <a:lnTo>
                  <a:pt x="750925" y="1725548"/>
                </a:lnTo>
                <a:lnTo>
                  <a:pt x="884288" y="2287523"/>
                </a:lnTo>
                <a:lnTo>
                  <a:pt x="1331976" y="2379598"/>
                </a:lnTo>
                <a:lnTo>
                  <a:pt x="1997202" y="2141473"/>
                </a:lnTo>
                <a:lnTo>
                  <a:pt x="2074926" y="2370073"/>
                </a:lnTo>
                <a:lnTo>
                  <a:pt x="2573528" y="2401823"/>
                </a:lnTo>
                <a:lnTo>
                  <a:pt x="2956052" y="2960623"/>
                </a:lnTo>
                <a:lnTo>
                  <a:pt x="2648077" y="3438525"/>
                </a:lnTo>
                <a:lnTo>
                  <a:pt x="2076577" y="3519424"/>
                </a:lnTo>
                <a:lnTo>
                  <a:pt x="1574927" y="3448050"/>
                </a:lnTo>
                <a:lnTo>
                  <a:pt x="1433576" y="3562350"/>
                </a:lnTo>
                <a:lnTo>
                  <a:pt x="1600327" y="3833812"/>
                </a:lnTo>
                <a:lnTo>
                  <a:pt x="1574927" y="4029075"/>
                </a:lnTo>
                <a:lnTo>
                  <a:pt x="1805051" y="4381500"/>
                </a:lnTo>
                <a:lnTo>
                  <a:pt x="2637028" y="4164012"/>
                </a:lnTo>
                <a:lnTo>
                  <a:pt x="2738628" y="3956050"/>
                </a:lnTo>
                <a:lnTo>
                  <a:pt x="3008503" y="4049712"/>
                </a:lnTo>
                <a:lnTo>
                  <a:pt x="3711829" y="3886200"/>
                </a:lnTo>
                <a:lnTo>
                  <a:pt x="3878453" y="4308475"/>
                </a:lnTo>
                <a:lnTo>
                  <a:pt x="4556379" y="4033837"/>
                </a:lnTo>
                <a:lnTo>
                  <a:pt x="5181854" y="4113212"/>
                </a:lnTo>
                <a:lnTo>
                  <a:pt x="5591556" y="3852862"/>
                </a:lnTo>
                <a:lnTo>
                  <a:pt x="5705856" y="3303524"/>
                </a:lnTo>
                <a:lnTo>
                  <a:pt x="6370955" y="3313049"/>
                </a:lnTo>
                <a:lnTo>
                  <a:pt x="6461506" y="3054349"/>
                </a:lnTo>
                <a:lnTo>
                  <a:pt x="6729857" y="3065398"/>
                </a:lnTo>
                <a:lnTo>
                  <a:pt x="7088632" y="3324225"/>
                </a:lnTo>
                <a:lnTo>
                  <a:pt x="7677658" y="2879724"/>
                </a:lnTo>
                <a:lnTo>
                  <a:pt x="8295132" y="2833623"/>
                </a:lnTo>
                <a:lnTo>
                  <a:pt x="8520557" y="2493898"/>
                </a:lnTo>
                <a:lnTo>
                  <a:pt x="8750808" y="2516123"/>
                </a:lnTo>
              </a:path>
            </a:pathLst>
          </a:custGeom>
          <a:ln w="15240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684007" y="1562100"/>
            <a:ext cx="1254760" cy="1888489"/>
          </a:xfrm>
          <a:custGeom>
            <a:avLst/>
            <a:gdLst/>
            <a:ahLst/>
            <a:cxnLst/>
            <a:rect l="l" t="t" r="r" b="b"/>
            <a:pathLst>
              <a:path w="1254759" h="1888489">
                <a:moveTo>
                  <a:pt x="220725" y="0"/>
                </a:moveTo>
                <a:lnTo>
                  <a:pt x="333375" y="370077"/>
                </a:lnTo>
                <a:lnTo>
                  <a:pt x="252475" y="1021079"/>
                </a:lnTo>
                <a:lnTo>
                  <a:pt x="720851" y="1224407"/>
                </a:lnTo>
                <a:lnTo>
                  <a:pt x="960501" y="1661160"/>
                </a:lnTo>
                <a:lnTo>
                  <a:pt x="1254252" y="1888236"/>
                </a:lnTo>
                <a:lnTo>
                  <a:pt x="857376" y="1764411"/>
                </a:lnTo>
                <a:lnTo>
                  <a:pt x="576326" y="1402334"/>
                </a:lnTo>
                <a:lnTo>
                  <a:pt x="220725" y="1353058"/>
                </a:lnTo>
                <a:lnTo>
                  <a:pt x="0" y="792479"/>
                </a:lnTo>
                <a:lnTo>
                  <a:pt x="76200" y="331850"/>
                </a:lnTo>
              </a:path>
            </a:pathLst>
          </a:custGeom>
          <a:ln w="15240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8213597" y="1422653"/>
            <a:ext cx="919480" cy="1774189"/>
          </a:xfrm>
          <a:custGeom>
            <a:avLst/>
            <a:gdLst/>
            <a:ahLst/>
            <a:cxnLst/>
            <a:rect l="l" t="t" r="r" b="b"/>
            <a:pathLst>
              <a:path w="919479" h="1774189">
                <a:moveTo>
                  <a:pt x="0" y="0"/>
                </a:moveTo>
                <a:lnTo>
                  <a:pt x="203200" y="520954"/>
                </a:lnTo>
                <a:lnTo>
                  <a:pt x="14224" y="1046607"/>
                </a:lnTo>
                <a:lnTo>
                  <a:pt x="63500" y="1211707"/>
                </a:lnTo>
                <a:lnTo>
                  <a:pt x="371348" y="1173607"/>
                </a:lnTo>
                <a:lnTo>
                  <a:pt x="545973" y="1675511"/>
                </a:lnTo>
                <a:lnTo>
                  <a:pt x="918972" y="1773936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5225034" y="1536953"/>
            <a:ext cx="3919220" cy="3804285"/>
          </a:xfrm>
          <a:custGeom>
            <a:avLst/>
            <a:gdLst/>
            <a:ahLst/>
            <a:cxnLst/>
            <a:rect l="l" t="t" r="r" b="b"/>
            <a:pathLst>
              <a:path w="3919220" h="3804285">
                <a:moveTo>
                  <a:pt x="1774824" y="0"/>
                </a:moveTo>
                <a:lnTo>
                  <a:pt x="1871725" y="357250"/>
                </a:lnTo>
                <a:lnTo>
                  <a:pt x="2211450" y="538226"/>
                </a:lnTo>
                <a:lnTo>
                  <a:pt x="2228849" y="869950"/>
                </a:lnTo>
                <a:lnTo>
                  <a:pt x="2130424" y="1162177"/>
                </a:lnTo>
                <a:lnTo>
                  <a:pt x="2276474" y="1468501"/>
                </a:lnTo>
                <a:lnTo>
                  <a:pt x="2309875" y="1760601"/>
                </a:lnTo>
                <a:lnTo>
                  <a:pt x="2081275" y="1813052"/>
                </a:lnTo>
                <a:lnTo>
                  <a:pt x="1470024" y="2197227"/>
                </a:lnTo>
                <a:lnTo>
                  <a:pt x="1547875" y="2311527"/>
                </a:lnTo>
                <a:lnTo>
                  <a:pt x="1517649" y="2578227"/>
                </a:lnTo>
                <a:lnTo>
                  <a:pt x="1241425" y="2884678"/>
                </a:lnTo>
                <a:lnTo>
                  <a:pt x="855726" y="3140329"/>
                </a:lnTo>
                <a:lnTo>
                  <a:pt x="241300" y="3216529"/>
                </a:lnTo>
                <a:lnTo>
                  <a:pt x="30225" y="3573653"/>
                </a:lnTo>
                <a:lnTo>
                  <a:pt x="0" y="3803904"/>
                </a:lnTo>
                <a:lnTo>
                  <a:pt x="338200" y="3459353"/>
                </a:lnTo>
                <a:lnTo>
                  <a:pt x="998601" y="3318129"/>
                </a:lnTo>
                <a:lnTo>
                  <a:pt x="1419224" y="3026029"/>
                </a:lnTo>
                <a:lnTo>
                  <a:pt x="1952624" y="3153029"/>
                </a:lnTo>
                <a:lnTo>
                  <a:pt x="2647949" y="3026029"/>
                </a:lnTo>
                <a:lnTo>
                  <a:pt x="3148075" y="2770378"/>
                </a:lnTo>
                <a:lnTo>
                  <a:pt x="3197224" y="2540127"/>
                </a:lnTo>
                <a:lnTo>
                  <a:pt x="3551300" y="2375027"/>
                </a:lnTo>
                <a:lnTo>
                  <a:pt x="3744975" y="2463927"/>
                </a:lnTo>
                <a:lnTo>
                  <a:pt x="3918966" y="2350584"/>
                </a:lnTo>
              </a:path>
            </a:pathLst>
          </a:custGeom>
          <a:ln w="1676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756659" y="1693164"/>
            <a:ext cx="2220595" cy="2143125"/>
          </a:xfrm>
          <a:custGeom>
            <a:avLst/>
            <a:gdLst/>
            <a:ahLst/>
            <a:cxnLst/>
            <a:rect l="l" t="t" r="r" b="b"/>
            <a:pathLst>
              <a:path w="2220595" h="2143125">
                <a:moveTo>
                  <a:pt x="983995" y="246252"/>
                </a:moveTo>
                <a:lnTo>
                  <a:pt x="668147" y="246252"/>
                </a:lnTo>
                <a:lnTo>
                  <a:pt x="325374" y="805307"/>
                </a:lnTo>
                <a:lnTo>
                  <a:pt x="0" y="1068959"/>
                </a:lnTo>
                <a:lnTo>
                  <a:pt x="772922" y="1243711"/>
                </a:lnTo>
                <a:lnTo>
                  <a:pt x="674497" y="1602739"/>
                </a:lnTo>
                <a:lnTo>
                  <a:pt x="979297" y="1725040"/>
                </a:lnTo>
                <a:lnTo>
                  <a:pt x="790448" y="2142744"/>
                </a:lnTo>
                <a:lnTo>
                  <a:pt x="1525269" y="1644014"/>
                </a:lnTo>
                <a:lnTo>
                  <a:pt x="1469770" y="1232535"/>
                </a:lnTo>
                <a:lnTo>
                  <a:pt x="1874519" y="1189736"/>
                </a:lnTo>
                <a:lnTo>
                  <a:pt x="2220467" y="954659"/>
                </a:lnTo>
                <a:lnTo>
                  <a:pt x="2087117" y="660781"/>
                </a:lnTo>
                <a:lnTo>
                  <a:pt x="2128392" y="311276"/>
                </a:lnTo>
                <a:lnTo>
                  <a:pt x="1858644" y="260476"/>
                </a:lnTo>
                <a:lnTo>
                  <a:pt x="1472945" y="0"/>
                </a:lnTo>
                <a:lnTo>
                  <a:pt x="983995" y="246252"/>
                </a:lnTo>
                <a:close/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786371" y="3224783"/>
            <a:ext cx="1993900" cy="1285240"/>
          </a:xfrm>
          <a:custGeom>
            <a:avLst/>
            <a:gdLst/>
            <a:ahLst/>
            <a:cxnLst/>
            <a:rect l="l" t="t" r="r" b="b"/>
            <a:pathLst>
              <a:path w="1993900" h="1285239">
                <a:moveTo>
                  <a:pt x="1141095" y="290194"/>
                </a:moveTo>
                <a:lnTo>
                  <a:pt x="1206246" y="52324"/>
                </a:lnTo>
                <a:lnTo>
                  <a:pt x="1402969" y="0"/>
                </a:lnTo>
                <a:lnTo>
                  <a:pt x="1560068" y="123698"/>
                </a:lnTo>
                <a:lnTo>
                  <a:pt x="1717294" y="393318"/>
                </a:lnTo>
                <a:lnTo>
                  <a:pt x="1993392" y="363219"/>
                </a:lnTo>
                <a:lnTo>
                  <a:pt x="1980692" y="569467"/>
                </a:lnTo>
                <a:lnTo>
                  <a:pt x="1612519" y="683640"/>
                </a:lnTo>
                <a:lnTo>
                  <a:pt x="1395095" y="661415"/>
                </a:lnTo>
                <a:lnTo>
                  <a:pt x="1141095" y="762888"/>
                </a:lnTo>
                <a:lnTo>
                  <a:pt x="938022" y="1003934"/>
                </a:lnTo>
                <a:lnTo>
                  <a:pt x="671322" y="851788"/>
                </a:lnTo>
                <a:lnTo>
                  <a:pt x="406273" y="1284732"/>
                </a:lnTo>
                <a:lnTo>
                  <a:pt x="104775" y="1211833"/>
                </a:lnTo>
                <a:lnTo>
                  <a:pt x="0" y="953261"/>
                </a:lnTo>
                <a:lnTo>
                  <a:pt x="249174" y="766063"/>
                </a:lnTo>
                <a:lnTo>
                  <a:pt x="393573" y="445642"/>
                </a:lnTo>
                <a:lnTo>
                  <a:pt x="695198" y="237870"/>
                </a:lnTo>
                <a:lnTo>
                  <a:pt x="1141095" y="299719"/>
                </a:lnTo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4625340" y="5518403"/>
            <a:ext cx="4518660" cy="1251585"/>
          </a:xfrm>
          <a:custGeom>
            <a:avLst/>
            <a:gdLst/>
            <a:ahLst/>
            <a:cxnLst/>
            <a:rect l="l" t="t" r="r" b="b"/>
            <a:pathLst>
              <a:path w="4518659" h="1251584">
                <a:moveTo>
                  <a:pt x="4505833" y="25400"/>
                </a:moveTo>
                <a:lnTo>
                  <a:pt x="3958082" y="0"/>
                </a:lnTo>
                <a:lnTo>
                  <a:pt x="3616706" y="128612"/>
                </a:lnTo>
                <a:lnTo>
                  <a:pt x="3073781" y="69862"/>
                </a:lnTo>
                <a:lnTo>
                  <a:pt x="2760980" y="562089"/>
                </a:lnTo>
                <a:lnTo>
                  <a:pt x="2540254" y="336613"/>
                </a:lnTo>
                <a:lnTo>
                  <a:pt x="2146554" y="489051"/>
                </a:lnTo>
                <a:lnTo>
                  <a:pt x="2294255" y="817727"/>
                </a:lnTo>
                <a:lnTo>
                  <a:pt x="1702054" y="654177"/>
                </a:lnTo>
                <a:lnTo>
                  <a:pt x="1409827" y="857427"/>
                </a:lnTo>
                <a:lnTo>
                  <a:pt x="0" y="1047965"/>
                </a:lnTo>
                <a:lnTo>
                  <a:pt x="457200" y="1251204"/>
                </a:lnTo>
                <a:lnTo>
                  <a:pt x="1651127" y="1073365"/>
                </a:lnTo>
                <a:lnTo>
                  <a:pt x="2019554" y="1187691"/>
                </a:lnTo>
                <a:lnTo>
                  <a:pt x="3327781" y="1097191"/>
                </a:lnTo>
                <a:lnTo>
                  <a:pt x="3683381" y="1187691"/>
                </a:lnTo>
                <a:lnTo>
                  <a:pt x="3899281" y="946340"/>
                </a:lnTo>
                <a:lnTo>
                  <a:pt x="4305808" y="1136878"/>
                </a:lnTo>
                <a:lnTo>
                  <a:pt x="4312158" y="538276"/>
                </a:lnTo>
                <a:lnTo>
                  <a:pt x="4518660" y="411534"/>
                </a:lnTo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641080" y="1463039"/>
            <a:ext cx="502920" cy="1356360"/>
          </a:xfrm>
          <a:custGeom>
            <a:avLst/>
            <a:gdLst/>
            <a:ahLst/>
            <a:cxnLst/>
            <a:rect l="l" t="t" r="r" b="b"/>
            <a:pathLst>
              <a:path w="502920" h="1356360">
                <a:moveTo>
                  <a:pt x="0" y="0"/>
                </a:moveTo>
                <a:lnTo>
                  <a:pt x="168148" y="497077"/>
                </a:lnTo>
                <a:lnTo>
                  <a:pt x="168148" y="1006983"/>
                </a:lnTo>
                <a:lnTo>
                  <a:pt x="425069" y="1356360"/>
                </a:lnTo>
                <a:lnTo>
                  <a:pt x="440944" y="916432"/>
                </a:lnTo>
                <a:lnTo>
                  <a:pt x="377444" y="635254"/>
                </a:lnTo>
                <a:lnTo>
                  <a:pt x="502920" y="387153"/>
                </a:lnTo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863840" y="5664708"/>
            <a:ext cx="1026160" cy="622300"/>
          </a:xfrm>
          <a:custGeom>
            <a:avLst/>
            <a:gdLst/>
            <a:ahLst/>
            <a:cxnLst/>
            <a:rect l="l" t="t" r="r" b="b"/>
            <a:pathLst>
              <a:path w="1026159" h="622300">
                <a:moveTo>
                  <a:pt x="800226" y="0"/>
                </a:moveTo>
                <a:lnTo>
                  <a:pt x="508000" y="96761"/>
                </a:lnTo>
                <a:lnTo>
                  <a:pt x="377825" y="172897"/>
                </a:lnTo>
                <a:lnTo>
                  <a:pt x="228600" y="342620"/>
                </a:lnTo>
                <a:lnTo>
                  <a:pt x="0" y="621791"/>
                </a:lnTo>
                <a:lnTo>
                  <a:pt x="571626" y="417169"/>
                </a:lnTo>
                <a:lnTo>
                  <a:pt x="685926" y="288683"/>
                </a:lnTo>
                <a:lnTo>
                  <a:pt x="1025651" y="225234"/>
                </a:lnTo>
                <a:lnTo>
                  <a:pt x="800226" y="0"/>
                </a:lnTo>
                <a:close/>
              </a:path>
            </a:pathLst>
          </a:custGeom>
          <a:ln w="18288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247" y="3810000"/>
            <a:ext cx="4343400" cy="3048000"/>
          </a:xfrm>
          <a:custGeom>
            <a:avLst/>
            <a:gdLst/>
            <a:ahLst/>
            <a:cxnLst/>
            <a:rect l="l" t="t" r="r" b="b"/>
            <a:pathLst>
              <a:path w="4343400" h="3048000">
                <a:moveTo>
                  <a:pt x="0" y="0"/>
                </a:moveTo>
                <a:lnTo>
                  <a:pt x="152399" y="533400"/>
                </a:lnTo>
                <a:lnTo>
                  <a:pt x="609600" y="609600"/>
                </a:lnTo>
                <a:lnTo>
                  <a:pt x="914400" y="1143000"/>
                </a:lnTo>
                <a:lnTo>
                  <a:pt x="838200" y="1524000"/>
                </a:lnTo>
                <a:lnTo>
                  <a:pt x="1066800" y="1752600"/>
                </a:lnTo>
                <a:lnTo>
                  <a:pt x="914400" y="2209800"/>
                </a:lnTo>
                <a:lnTo>
                  <a:pt x="990600" y="2590800"/>
                </a:lnTo>
                <a:lnTo>
                  <a:pt x="2362200" y="2971798"/>
                </a:lnTo>
                <a:lnTo>
                  <a:pt x="2667000" y="2743200"/>
                </a:lnTo>
                <a:lnTo>
                  <a:pt x="3505200" y="2743200"/>
                </a:lnTo>
                <a:lnTo>
                  <a:pt x="3657600" y="2590800"/>
                </a:lnTo>
                <a:lnTo>
                  <a:pt x="4343400" y="2971798"/>
                </a:lnTo>
                <a:lnTo>
                  <a:pt x="4191004" y="3047996"/>
                </a:lnTo>
              </a:path>
              <a:path w="4343400" h="3048000">
                <a:moveTo>
                  <a:pt x="4190991" y="3047996"/>
                </a:moveTo>
                <a:lnTo>
                  <a:pt x="3657600" y="2895600"/>
                </a:lnTo>
                <a:lnTo>
                  <a:pt x="3429000" y="2971798"/>
                </a:lnTo>
                <a:lnTo>
                  <a:pt x="2590825" y="3047996"/>
                </a:lnTo>
              </a:path>
              <a:path w="4343400" h="3048000">
                <a:moveTo>
                  <a:pt x="2285976" y="3047996"/>
                </a:moveTo>
                <a:lnTo>
                  <a:pt x="761999" y="2895600"/>
                </a:lnTo>
                <a:lnTo>
                  <a:pt x="304800" y="2971798"/>
                </a:lnTo>
                <a:lnTo>
                  <a:pt x="152399" y="2667000"/>
                </a:lnTo>
                <a:lnTo>
                  <a:pt x="457200" y="2286000"/>
                </a:lnTo>
                <a:lnTo>
                  <a:pt x="533400" y="1752600"/>
                </a:lnTo>
                <a:lnTo>
                  <a:pt x="228600" y="1371600"/>
                </a:lnTo>
                <a:lnTo>
                  <a:pt x="381000" y="990600"/>
                </a:lnTo>
                <a:lnTo>
                  <a:pt x="76200" y="838200"/>
                </a:lnTo>
                <a:lnTo>
                  <a:pt x="0" y="0"/>
                </a:lnTo>
              </a:path>
            </a:pathLst>
          </a:custGeom>
          <a:ln w="9144">
            <a:solidFill>
              <a:srgbClr val="5B5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707" y="3640073"/>
            <a:ext cx="2193900" cy="26944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73379" y="3973067"/>
            <a:ext cx="551688" cy="20193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477404" y="4828081"/>
            <a:ext cx="335828" cy="29428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95652" y="222452"/>
            <a:ext cx="5552694" cy="1229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FFC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491" y="1700435"/>
            <a:ext cx="8383016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12/5/2018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25980"/>
            <a:ext cx="9144000" cy="1354217"/>
          </a:xfrm>
        </p:spPr>
        <p:txBody>
          <a:bodyPr/>
          <a:lstStyle/>
          <a:p>
            <a:pPr algn="ctr"/>
            <a:r>
              <a:rPr lang="en-US" dirty="0"/>
              <a:t>Allocation Wells &amp;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PSA </a:t>
            </a:r>
            <a:r>
              <a:rPr lang="en-US" dirty="0"/>
              <a:t>Permitting/Drilling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0" y="3840480"/>
            <a:ext cx="9143999" cy="1600438"/>
          </a:xfrm>
        </p:spPr>
        <p:txBody>
          <a:bodyPr/>
          <a:lstStyle/>
          <a:p>
            <a:pPr algn="ctr"/>
            <a:r>
              <a:rPr lang="en-US" sz="2400" dirty="0" smtClean="0"/>
              <a:t>North Houston Association of Professional </a:t>
            </a:r>
            <a:r>
              <a:rPr lang="en-US" sz="2400" dirty="0" err="1" smtClean="0"/>
              <a:t>Landmen</a:t>
            </a:r>
            <a:endParaRPr lang="en-US" sz="2400" dirty="0" smtClean="0"/>
          </a:p>
          <a:p>
            <a:pPr algn="ctr"/>
            <a:r>
              <a:rPr lang="en-US" sz="2400" dirty="0" smtClean="0"/>
              <a:t>December 11,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573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380491" y="1700435"/>
            <a:ext cx="7841615" cy="92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ocation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Wells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 pooling,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.e., do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limin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fo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 pooling?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80491" y="1700435"/>
            <a:ext cx="7110730" cy="385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What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m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ethod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op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rator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most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fre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q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uently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using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 account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royalty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owners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whe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dri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ling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allo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ati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wells?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036445" algn="l"/>
              </a:tabLst>
            </a:pPr>
            <a:r>
              <a:rPr lang="en-US" sz="3200" spc="165" dirty="0">
                <a:solidFill>
                  <a:srgbClr val="A2C145"/>
                </a:solidFill>
                <a:latin typeface="Arial"/>
                <a:cs typeface="Arial"/>
              </a:rPr>
              <a:t> </a:t>
            </a:r>
            <a:r>
              <a:rPr lang="en-US" sz="3200" spc="165" dirty="0" smtClean="0">
                <a:solidFill>
                  <a:srgbClr val="A2C145"/>
                </a:solidFill>
                <a:latin typeface="Arial"/>
                <a:cs typeface="Arial"/>
              </a:rPr>
              <a:t>       ► 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length</a:t>
            </a:r>
            <a:r>
              <a:rPr sz="32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of</a:t>
            </a:r>
            <a:r>
              <a:rPr lang="en-US" sz="320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la</a:t>
            </a:r>
            <a:r>
              <a:rPr sz="3200" spc="-20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-5" dirty="0" smtClean="0">
                <a:solidFill>
                  <a:srgbClr val="FFFFFF"/>
                </a:solidFill>
                <a:latin typeface="Tahoma"/>
                <a:cs typeface="Tahoma"/>
              </a:rPr>
              <a:t>eral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3200" spc="165" dirty="0" smtClean="0">
                <a:solidFill>
                  <a:srgbClr val="A2C145"/>
                </a:solidFill>
                <a:latin typeface="Arial"/>
                <a:cs typeface="Arial"/>
              </a:rPr>
              <a:t>        ► 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number</a:t>
            </a:r>
            <a:r>
              <a:rPr sz="3200" spc="-3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p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rfora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ions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sz="3200" spc="165" dirty="0" smtClean="0">
                <a:solidFill>
                  <a:srgbClr val="A2C145"/>
                </a:solidFill>
                <a:latin typeface="Arial"/>
                <a:cs typeface="Arial"/>
              </a:rPr>
              <a:t>        ► </a:t>
            </a:r>
            <a:r>
              <a:rPr sz="3200" spc="-5" dirty="0" smtClean="0">
                <a:solidFill>
                  <a:srgbClr val="FFFFFF"/>
                </a:solidFill>
                <a:latin typeface="Tahoma"/>
                <a:cs typeface="Tahoma"/>
              </a:rPr>
              <a:t>surfac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acres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3200" spc="165" dirty="0" smtClean="0">
                <a:solidFill>
                  <a:srgbClr val="A2C145"/>
                </a:solidFill>
                <a:latin typeface="Arial"/>
                <a:cs typeface="Arial"/>
              </a:rPr>
              <a:t>        ► 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other</a:t>
            </a:r>
            <a:r>
              <a:rPr sz="3200" spc="-1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methods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 txBox="1"/>
          <p:nvPr/>
        </p:nvSpPr>
        <p:spPr>
          <a:xfrm>
            <a:off x="380491" y="1700435"/>
            <a:ext cx="8296909" cy="41447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05155" indent="-3429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Ho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 handle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location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well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hat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cross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diff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ren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JOA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contrac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areas?</a:t>
            </a:r>
            <a:endParaRPr sz="32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lang="en-US" sz="2550" spc="165" dirty="0" smtClean="0">
                <a:solidFill>
                  <a:srgbClr val="A2C145"/>
                </a:solidFill>
                <a:latin typeface="Arial"/>
                <a:cs typeface="Arial"/>
              </a:rPr>
              <a:t>	</a:t>
            </a:r>
            <a:r>
              <a:rPr sz="2550" spc="165" dirty="0" smtClean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Amend</a:t>
            </a:r>
            <a:r>
              <a:rPr sz="3200" spc="-1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JOA</a:t>
            </a:r>
            <a:endParaRPr sz="3200" dirty="0">
              <a:latin typeface="Tahoma"/>
              <a:cs typeface="Tahoma"/>
            </a:endParaRPr>
          </a:p>
          <a:p>
            <a:pPr marL="1262063" marR="5080" indent="-347663">
              <a:lnSpc>
                <a:spcPct val="100000"/>
              </a:lnSpc>
              <a:spcBef>
                <a:spcPts val="765"/>
              </a:spcBef>
            </a:pPr>
            <a:r>
              <a:rPr sz="2550" spc="165" dirty="0" smtClean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Alloca</a:t>
            </a:r>
            <a:r>
              <a:rPr sz="3200" spc="-20" dirty="0" smtClean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 smtClean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production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betw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 JOA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contract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areas,</a:t>
            </a:r>
            <a:r>
              <a:rPr sz="3200" spc="-3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and 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f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JOA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supportin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32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language, and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wha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is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ris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k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not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being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able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nforce</a:t>
            </a:r>
            <a:r>
              <a:rPr sz="32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no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-consent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nalties.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0491" y="1700435"/>
            <a:ext cx="6901815" cy="19932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recen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landowner</a:t>
            </a:r>
            <a:r>
              <a:rPr sz="3200" spc="-4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lease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forms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addr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ssin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alloca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ion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well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either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preventing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or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encour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ging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them?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Examples?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0491" y="1700435"/>
            <a:ext cx="8204200" cy="140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3296285" algn="l"/>
              </a:tabLst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Those p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sk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y non-p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rforatio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zon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and Rule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37 issues.	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Ho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operators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handing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si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uat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ons?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97155" indent="-342900">
              <a:lnSpc>
                <a:spcPct val="100000"/>
              </a:lnSpc>
              <a:tabLst>
                <a:tab pos="833119" algn="l"/>
                <a:tab pos="3846195" algn="l"/>
                <a:tab pos="6546850" algn="l"/>
              </a:tabLst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dirty="0"/>
              <a:t>Are</a:t>
            </a:r>
            <a:r>
              <a:rPr spc="-5" dirty="0"/>
              <a:t> ther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b</a:t>
            </a:r>
            <a:r>
              <a:rPr spc="5" dirty="0"/>
              <a:t>e</a:t>
            </a:r>
            <a:r>
              <a:rPr spc="-5" dirty="0"/>
              <a:t>tte</a:t>
            </a:r>
            <a:r>
              <a:rPr dirty="0"/>
              <a:t>r</a:t>
            </a:r>
            <a:r>
              <a:rPr spc="5" dirty="0"/>
              <a:t> </a:t>
            </a:r>
            <a:r>
              <a:rPr dirty="0"/>
              <a:t>or	more</a:t>
            </a:r>
            <a:r>
              <a:rPr spc="-25" dirty="0"/>
              <a:t> </a:t>
            </a:r>
            <a:r>
              <a:rPr dirty="0"/>
              <a:t>accura</a:t>
            </a:r>
            <a:r>
              <a:rPr spc="-15" dirty="0"/>
              <a:t>t</a:t>
            </a:r>
            <a:r>
              <a:rPr dirty="0"/>
              <a:t>e	measures of	</a:t>
            </a:r>
            <a:r>
              <a:rPr spc="5" dirty="0"/>
              <a:t>p</a:t>
            </a:r>
            <a:r>
              <a:rPr spc="-5" dirty="0"/>
              <a:t>roductio</a:t>
            </a:r>
            <a:r>
              <a:rPr dirty="0"/>
              <a:t>n</a:t>
            </a:r>
            <a:r>
              <a:rPr spc="20" dirty="0"/>
              <a:t> </a:t>
            </a:r>
            <a:r>
              <a:rPr spc="-5" dirty="0"/>
              <a:t>fro</a:t>
            </a:r>
            <a:r>
              <a:rPr dirty="0"/>
              <a:t>m</a:t>
            </a:r>
            <a:r>
              <a:rPr spc="-10" dirty="0"/>
              <a:t> </a:t>
            </a:r>
            <a:r>
              <a:rPr spc="-5" dirty="0"/>
              <a:t>eac</a:t>
            </a:r>
            <a:r>
              <a:rPr dirty="0"/>
              <a:t>h</a:t>
            </a:r>
            <a:r>
              <a:rPr spc="-5" dirty="0"/>
              <a:t> tract?</a:t>
            </a:r>
            <a:endParaRPr sz="25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tabLst>
                <a:tab pos="5606415" algn="l"/>
              </a:tabLst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pc="-5" dirty="0"/>
              <a:t>Sp</a:t>
            </a:r>
            <a:r>
              <a:rPr spc="5" dirty="0"/>
              <a:t>e</a:t>
            </a:r>
            <a:r>
              <a:rPr spc="-5" dirty="0"/>
              <a:t>cifical</a:t>
            </a:r>
            <a:r>
              <a:rPr dirty="0"/>
              <a:t>l</a:t>
            </a:r>
            <a:r>
              <a:rPr spc="-5" dirty="0"/>
              <a:t>y</a:t>
            </a:r>
            <a:r>
              <a:rPr dirty="0"/>
              <a:t>,</a:t>
            </a:r>
            <a:r>
              <a:rPr spc="15" dirty="0"/>
              <a:t> </a:t>
            </a:r>
            <a:r>
              <a:rPr spc="-5" dirty="0"/>
              <a:t>wha</a:t>
            </a:r>
            <a:r>
              <a:rPr dirty="0"/>
              <a:t>t</a:t>
            </a:r>
            <a:r>
              <a:rPr spc="-10" dirty="0"/>
              <a:t> </a:t>
            </a:r>
            <a:r>
              <a:rPr dirty="0"/>
              <a:t>about</a:t>
            </a:r>
            <a:r>
              <a:rPr spc="-5" dirty="0"/>
              <a:t> th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use</a:t>
            </a:r>
            <a:r>
              <a:rPr spc="-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" dirty="0"/>
              <a:t>tracer</a:t>
            </a:r>
            <a:r>
              <a:rPr dirty="0"/>
              <a:t>s</a:t>
            </a:r>
            <a:r>
              <a:rPr spc="10" dirty="0"/>
              <a:t> </a:t>
            </a:r>
            <a:r>
              <a:rPr spc="-15" dirty="0"/>
              <a:t>t</a:t>
            </a:r>
            <a:r>
              <a:rPr dirty="0"/>
              <a:t>o d</a:t>
            </a:r>
            <a:r>
              <a:rPr spc="5" dirty="0"/>
              <a:t>e</a:t>
            </a:r>
            <a:r>
              <a:rPr spc="-5" dirty="0"/>
              <a:t>termin</a:t>
            </a:r>
            <a:r>
              <a:rPr dirty="0"/>
              <a:t>e</a:t>
            </a:r>
            <a:r>
              <a:rPr spc="15" dirty="0"/>
              <a:t> </a:t>
            </a:r>
            <a:r>
              <a:rPr spc="-5" dirty="0"/>
              <a:t>th</a:t>
            </a:r>
            <a:r>
              <a:rPr dirty="0"/>
              <a:t>e</a:t>
            </a:r>
            <a:r>
              <a:rPr spc="5" dirty="0"/>
              <a:t> </a:t>
            </a:r>
            <a:r>
              <a:rPr dirty="0"/>
              <a:t>perc</a:t>
            </a:r>
            <a:r>
              <a:rPr spc="-5" dirty="0"/>
              <a:t>e</a:t>
            </a:r>
            <a:r>
              <a:rPr dirty="0"/>
              <a:t>ntage</a:t>
            </a:r>
            <a:r>
              <a:rPr spc="-25" dirty="0"/>
              <a:t> </a:t>
            </a:r>
            <a:r>
              <a:rPr dirty="0"/>
              <a:t>of	</a:t>
            </a:r>
            <a:r>
              <a:rPr spc="5" dirty="0"/>
              <a:t>p</a:t>
            </a:r>
            <a:r>
              <a:rPr spc="-5" dirty="0"/>
              <a:t>roduction fro</a:t>
            </a:r>
            <a:r>
              <a:rPr dirty="0"/>
              <a:t>m</a:t>
            </a:r>
            <a:r>
              <a:rPr spc="-10" dirty="0"/>
              <a:t> </a:t>
            </a:r>
            <a:r>
              <a:rPr spc="-5" dirty="0"/>
              <a:t>eac</a:t>
            </a:r>
            <a:r>
              <a:rPr dirty="0"/>
              <a:t>h</a:t>
            </a:r>
            <a:r>
              <a:rPr spc="5" dirty="0"/>
              <a:t> </a:t>
            </a:r>
            <a:r>
              <a:rPr dirty="0"/>
              <a:t>perfora</a:t>
            </a:r>
            <a:r>
              <a:rPr spc="-25" dirty="0"/>
              <a:t>t</a:t>
            </a:r>
            <a:r>
              <a:rPr dirty="0"/>
              <a:t>ion?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80491" y="1700435"/>
            <a:ext cx="8156575" cy="38468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1685289" algn="l"/>
              </a:tabLst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Yo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cas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cal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wel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participants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fo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cos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	an alloc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tio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wel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ased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length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latera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, but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the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lateral</a:t>
            </a:r>
            <a:r>
              <a:rPr sz="32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does not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reac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length, and 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result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how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woul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yo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handle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he accounting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to “tru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-up” the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differ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nce in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cost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twe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proposed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lateral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and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act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al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s-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drilled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lateral.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80491" y="1700435"/>
            <a:ext cx="7983220" cy="3066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Mult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-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trac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Allo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ation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Wells:</a:t>
            </a:r>
            <a:endParaRPr sz="3200">
              <a:latin typeface="Tahoma"/>
              <a:cs typeface="Tahoma"/>
            </a:endParaRPr>
          </a:p>
          <a:p>
            <a:pPr marL="355600" marR="288290" indent="-342900">
              <a:lnSpc>
                <a:spcPct val="100000"/>
              </a:lnSpc>
              <a:spcBef>
                <a:spcPts val="765"/>
              </a:spcBef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surfac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easement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down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the entir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lateral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(across</a:t>
            </a:r>
            <a:r>
              <a:rPr sz="32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eac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h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tract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)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?</a:t>
            </a:r>
            <a:endParaRPr sz="32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sal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wate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 disposal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agre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ments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d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fo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produced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was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wate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surfa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 location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tra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dirty="0"/>
              <a:t>Are</a:t>
            </a:r>
            <a:r>
              <a:rPr spc="-5" dirty="0"/>
              <a:t> subsurfac</a:t>
            </a:r>
            <a:r>
              <a:rPr dirty="0"/>
              <a:t>e</a:t>
            </a:r>
            <a:r>
              <a:rPr spc="-5" dirty="0"/>
              <a:t> eas</a:t>
            </a:r>
            <a:r>
              <a:rPr spc="5" dirty="0"/>
              <a:t>e</a:t>
            </a:r>
            <a:r>
              <a:rPr dirty="0"/>
              <a:t>ments</a:t>
            </a:r>
            <a:r>
              <a:rPr spc="-25" dirty="0"/>
              <a:t> </a:t>
            </a:r>
            <a:r>
              <a:rPr dirty="0"/>
              <a:t>nece</a:t>
            </a:r>
            <a:r>
              <a:rPr spc="-5" dirty="0"/>
              <a:t>ssary?</a:t>
            </a:r>
            <a:endParaRPr sz="255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65"/>
              </a:spcBef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pc="-5" dirty="0"/>
              <a:t>I</a:t>
            </a:r>
            <a:r>
              <a:rPr dirty="0"/>
              <a:t>n </a:t>
            </a:r>
            <a:r>
              <a:rPr spc="-5" dirty="0"/>
              <a:t>relatio</a:t>
            </a:r>
            <a:r>
              <a:rPr dirty="0"/>
              <a:t>n</a:t>
            </a:r>
            <a:r>
              <a:rPr spc="15" dirty="0"/>
              <a:t> </a:t>
            </a:r>
            <a:r>
              <a:rPr spc="-5" dirty="0"/>
              <a:t>t</a:t>
            </a:r>
            <a:r>
              <a:rPr dirty="0"/>
              <a:t>o </a:t>
            </a:r>
            <a:r>
              <a:rPr spc="-5" dirty="0"/>
              <a:t>surfac</a:t>
            </a:r>
            <a:r>
              <a:rPr dirty="0"/>
              <a:t>e</a:t>
            </a:r>
            <a:r>
              <a:rPr spc="-5" dirty="0"/>
              <a:t> </a:t>
            </a:r>
            <a:r>
              <a:rPr dirty="0"/>
              <a:t>drillsites and</a:t>
            </a:r>
            <a:r>
              <a:rPr spc="-15" dirty="0"/>
              <a:t> </a:t>
            </a:r>
            <a:r>
              <a:rPr dirty="0"/>
              <a:t>of</a:t>
            </a:r>
            <a:r>
              <a:rPr spc="10" dirty="0"/>
              <a:t>f</a:t>
            </a:r>
            <a:r>
              <a:rPr dirty="0"/>
              <a:t>-lease drillsites.</a:t>
            </a:r>
            <a:endParaRPr sz="25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28800" y="228600"/>
            <a:ext cx="5552694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>Allocation</a:t>
            </a:r>
            <a:r>
              <a:rPr spc="-60" dirty="0"/>
              <a:t> </a:t>
            </a:r>
            <a:r>
              <a:rPr dirty="0"/>
              <a:t>Wells</a:t>
            </a:r>
            <a:r>
              <a:rPr spc="-35" dirty="0"/>
              <a:t> </a:t>
            </a:r>
            <a:r>
              <a:rPr dirty="0"/>
              <a:t>&amp;</a:t>
            </a:r>
            <a:r>
              <a:rPr spc="-15" dirty="0"/>
              <a:t> </a:t>
            </a:r>
            <a:r>
              <a:rPr spc="-5" dirty="0"/>
              <a:t>PSA</a:t>
            </a:r>
          </a:p>
          <a:p>
            <a:pPr marL="635" algn="ctr">
              <a:lnSpc>
                <a:spcPts val="5155"/>
              </a:lnSpc>
            </a:pPr>
            <a:r>
              <a:rPr spc="-5" dirty="0"/>
              <a:t>Per</a:t>
            </a:r>
            <a:r>
              <a:rPr spc="-15" dirty="0"/>
              <a:t>m</a:t>
            </a:r>
            <a:r>
              <a:rPr dirty="0"/>
              <a:t>itting/Drill</a:t>
            </a:r>
            <a:r>
              <a:rPr spc="-35" dirty="0"/>
              <a:t>i</a:t>
            </a:r>
            <a:r>
              <a:rPr dirty="0"/>
              <a:t>ng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33400" y="1828800"/>
            <a:ext cx="8382000" cy="33419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Panelist</a:t>
            </a:r>
            <a:r>
              <a:rPr lang="en-US" sz="2400" spc="-5" dirty="0" smtClean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endParaRPr sz="24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2000" spc="165" dirty="0">
                <a:solidFill>
                  <a:srgbClr val="A2C145"/>
                </a:solidFill>
                <a:latin typeface="Arial"/>
                <a:cs typeface="Arial"/>
              </a:rPr>
              <a:t> </a:t>
            </a:r>
            <a:r>
              <a:rPr lang="en-US" sz="2000" spc="165" dirty="0" smtClean="0">
                <a:solidFill>
                  <a:srgbClr val="A2C145"/>
                </a:solidFill>
                <a:latin typeface="Arial"/>
                <a:cs typeface="Arial"/>
              </a:rPr>
              <a:t>    </a:t>
            </a:r>
            <a:r>
              <a:rPr sz="2000" spc="165" dirty="0" smtClean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Phili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1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Jordon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ahoma"/>
                <a:cs typeface="Tahoma"/>
              </a:rPr>
              <a:t>Crossing Rocks Energy, LLC</a:t>
            </a:r>
            <a:endParaRPr sz="2400" dirty="0">
              <a:solidFill>
                <a:srgbClr val="FFFFFF"/>
              </a:solidFill>
              <a:latin typeface="Tahoma"/>
              <a:cs typeface="Tahoma"/>
            </a:endParaRPr>
          </a:p>
          <a:p>
            <a:pPr marL="355600" marR="612775" indent="-342900">
              <a:lnSpc>
                <a:spcPct val="100000"/>
              </a:lnSpc>
              <a:spcBef>
                <a:spcPts val="770"/>
              </a:spcBef>
            </a:pPr>
            <a:r>
              <a:rPr lang="en-US" sz="2000" spc="165" dirty="0" smtClean="0">
                <a:solidFill>
                  <a:srgbClr val="A2C145"/>
                </a:solidFill>
                <a:latin typeface="Arial"/>
                <a:cs typeface="Arial"/>
              </a:rPr>
              <a:t>	 </a:t>
            </a:r>
            <a:r>
              <a:rPr sz="2000" spc="165" dirty="0" smtClean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Kelli</a:t>
            </a:r>
            <a:r>
              <a:rPr sz="2400" spc="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Kenn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y –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McElroy,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Sullivan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24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Miller We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,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LLP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lang="en-US" sz="2000" spc="165" dirty="0">
                <a:solidFill>
                  <a:srgbClr val="A2C145"/>
                </a:solidFill>
                <a:latin typeface="Arial"/>
                <a:cs typeface="Arial"/>
              </a:rPr>
              <a:t> </a:t>
            </a:r>
            <a:r>
              <a:rPr lang="en-US" sz="2000" spc="165" dirty="0" smtClean="0">
                <a:solidFill>
                  <a:srgbClr val="A2C145"/>
                </a:solidFill>
                <a:latin typeface="Arial"/>
                <a:cs typeface="Arial"/>
              </a:rPr>
              <a:t>    </a:t>
            </a:r>
            <a:r>
              <a:rPr sz="2000" spc="165" dirty="0" smtClean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Shand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y</a:t>
            </a:r>
            <a:r>
              <a:rPr sz="2400" spc="5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Robl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5" dirty="0" smtClean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lang="en-US" sz="2400" smtClean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r>
              <a:rPr sz="240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2400" smtClean="0">
                <a:solidFill>
                  <a:srgbClr val="FFFFFF"/>
                </a:solidFill>
                <a:latin typeface="Tahoma"/>
                <a:cs typeface="Tahoma"/>
              </a:rPr>
              <a:t>Energy</a:t>
            </a:r>
            <a:endParaRPr sz="24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3365500" algn="l"/>
              </a:tabLst>
            </a:pPr>
            <a:r>
              <a:rPr lang="en-US" sz="2000" spc="165" dirty="0" smtClean="0">
                <a:solidFill>
                  <a:srgbClr val="A2C145"/>
                </a:solidFill>
                <a:latin typeface="Arial"/>
                <a:cs typeface="Arial"/>
              </a:rPr>
              <a:t>     </a:t>
            </a:r>
            <a:r>
              <a:rPr sz="2000" spc="165" dirty="0" smtClean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lang="en-US" sz="2400" dirty="0" smtClean="0">
                <a:solidFill>
                  <a:srgbClr val="FFFFFF"/>
                </a:solidFill>
                <a:latin typeface="Tahoma"/>
                <a:cs typeface="Tahoma"/>
              </a:rPr>
              <a:t>Luke McCarley 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–</a:t>
            </a:r>
            <a:r>
              <a:rPr lang="en-US" sz="2400" dirty="0" smtClean="0">
                <a:solidFill>
                  <a:srgbClr val="FFFFFF"/>
                </a:solidFill>
                <a:latin typeface="Tahoma"/>
                <a:cs typeface="Tahoma"/>
              </a:rPr>
              <a:t> Riviera Resources, </a:t>
            </a: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LLC</a:t>
            </a:r>
            <a:endParaRPr sz="24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4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spc="15" dirty="0">
                <a:solidFill>
                  <a:srgbClr val="A2C145"/>
                </a:solidFill>
                <a:latin typeface="Arial"/>
                <a:cs typeface="Arial"/>
              </a:rPr>
              <a:t>► </a:t>
            </a:r>
            <a:r>
              <a:rPr sz="1900" spc="-260" dirty="0">
                <a:solidFill>
                  <a:srgbClr val="A2C145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Mod</a:t>
            </a:r>
            <a:r>
              <a:rPr sz="2400" spc="-5" dirty="0">
                <a:solidFill>
                  <a:srgbClr val="FFFFFF"/>
                </a:solidFill>
                <a:latin typeface="Tahoma"/>
                <a:cs typeface="Tahoma"/>
              </a:rPr>
              <a:t>erator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2400" spc="-15" dirty="0" smtClean="0">
                <a:solidFill>
                  <a:srgbClr val="FFFFFF"/>
                </a:solidFill>
                <a:latin typeface="Tahoma"/>
                <a:cs typeface="Tahoma"/>
              </a:rPr>
              <a:t>Paul Yale – Gray Reed</a:t>
            </a:r>
            <a:endParaRPr sz="24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75232" y="1152890"/>
            <a:ext cx="6297168" cy="49621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22452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Who is Dri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A</a:t>
            </a:r>
            <a:r>
              <a:rPr spc="-12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ls</a:t>
            </a:r>
            <a:r>
              <a:rPr dirty="0" smtClean="0"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6112890" y="5629505"/>
            <a:ext cx="11036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i="1" dirty="0">
                <a:solidFill>
                  <a:srgbClr val="333333"/>
                </a:solidFill>
                <a:latin typeface="Corbel"/>
                <a:cs typeface="Corbel"/>
              </a:rPr>
              <a:t>As</a:t>
            </a:r>
            <a:r>
              <a:rPr sz="1200" b="1" i="1" spc="-10" dirty="0">
                <a:solidFill>
                  <a:srgbClr val="333333"/>
                </a:solidFill>
                <a:latin typeface="Corbel"/>
                <a:cs typeface="Corbel"/>
              </a:rPr>
              <a:t> of</a:t>
            </a:r>
            <a:r>
              <a:rPr sz="1200" b="1" i="1" dirty="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sz="1200" b="1" i="1" spc="5" dirty="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sz="1200" b="1" i="1" spc="-5" dirty="0">
                <a:solidFill>
                  <a:srgbClr val="333333"/>
                </a:solidFill>
                <a:latin typeface="Corbel"/>
                <a:cs typeface="Corbel"/>
              </a:rPr>
              <a:t>07</a:t>
            </a:r>
            <a:r>
              <a:rPr sz="1200" b="1" i="1" spc="-10" dirty="0">
                <a:solidFill>
                  <a:srgbClr val="333333"/>
                </a:solidFill>
                <a:latin typeface="Corbel"/>
                <a:cs typeface="Corbel"/>
              </a:rPr>
              <a:t>/</a:t>
            </a:r>
            <a:r>
              <a:rPr sz="1200" b="1" i="1" spc="-5" dirty="0">
                <a:solidFill>
                  <a:srgbClr val="333333"/>
                </a:solidFill>
                <a:latin typeface="Corbel"/>
                <a:cs typeface="Corbel"/>
              </a:rPr>
              <a:t>12/</a:t>
            </a:r>
            <a:r>
              <a:rPr sz="1200" b="1" i="1" spc="-25" dirty="0">
                <a:solidFill>
                  <a:srgbClr val="333333"/>
                </a:solidFill>
                <a:latin typeface="Corbel"/>
                <a:cs typeface="Corbel"/>
              </a:rPr>
              <a:t>2</a:t>
            </a:r>
            <a:r>
              <a:rPr sz="1200" b="1" i="1" spc="-5" dirty="0">
                <a:solidFill>
                  <a:srgbClr val="333333"/>
                </a:solidFill>
                <a:latin typeface="Corbel"/>
                <a:cs typeface="Corbel"/>
              </a:rPr>
              <a:t>018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5316" y="6188936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pc="-10" dirty="0">
                <a:latin typeface="Arial"/>
                <a:cs typeface="Arial"/>
              </a:rPr>
              <a:t>(</a:t>
            </a:r>
            <a:r>
              <a:rPr lang="en-US" sz="1400" spc="-20" dirty="0">
                <a:latin typeface="Arial"/>
                <a:cs typeface="Arial"/>
              </a:rPr>
              <a:t>T</a:t>
            </a:r>
            <a:r>
              <a:rPr lang="en-US" sz="1400" spc="-10" dirty="0">
                <a:latin typeface="Arial"/>
                <a:cs typeface="Arial"/>
              </a:rPr>
              <a:t>han</a:t>
            </a:r>
            <a:r>
              <a:rPr lang="en-US" sz="1400" spc="-5" dirty="0">
                <a:latin typeface="Arial"/>
                <a:cs typeface="Arial"/>
              </a:rPr>
              <a:t>k</a:t>
            </a:r>
            <a:r>
              <a:rPr lang="en-US" sz="1400" spc="-10" dirty="0">
                <a:latin typeface="Arial"/>
                <a:cs typeface="Arial"/>
              </a:rPr>
              <a:t>s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to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Brian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Sulli</a:t>
            </a:r>
            <a:r>
              <a:rPr lang="en-US" sz="1400" spc="-20" dirty="0">
                <a:latin typeface="Arial"/>
                <a:cs typeface="Arial"/>
              </a:rPr>
              <a:t>v</a:t>
            </a:r>
            <a:r>
              <a:rPr lang="en-US" sz="1400" spc="-10" dirty="0">
                <a:latin typeface="Arial"/>
                <a:cs typeface="Arial"/>
              </a:rPr>
              <a:t>an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of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spc="-5" dirty="0">
                <a:latin typeface="Arial"/>
                <a:cs typeface="Arial"/>
              </a:rPr>
              <a:t>c</a:t>
            </a:r>
            <a:r>
              <a:rPr lang="en-US" sz="1400" spc="-15" dirty="0">
                <a:latin typeface="Arial"/>
                <a:cs typeface="Arial"/>
              </a:rPr>
              <a:t>E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ro</a:t>
            </a:r>
            <a:r>
              <a:rPr lang="en-US" sz="1400" spc="-155" dirty="0">
                <a:latin typeface="Arial"/>
                <a:cs typeface="Arial"/>
              </a:rPr>
              <a:t>y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livan,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dirty="0">
                <a:latin typeface="Arial"/>
                <a:cs typeface="Arial"/>
              </a:rPr>
              <a:t>i</a:t>
            </a:r>
            <a:r>
              <a:rPr lang="en-US" sz="1400" spc="-10" dirty="0">
                <a:latin typeface="Arial"/>
                <a:cs typeface="Arial"/>
              </a:rPr>
              <a:t>lle</a:t>
            </a:r>
            <a:r>
              <a:rPr lang="en-US" sz="1400" spc="-100" dirty="0">
                <a:latin typeface="Arial"/>
                <a:cs typeface="Arial"/>
              </a:rPr>
              <a:t>r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-15" dirty="0">
                <a:latin typeface="Arial"/>
                <a:cs typeface="Arial"/>
              </a:rPr>
              <a:t> </a:t>
            </a:r>
            <a:r>
              <a:rPr lang="en-US" sz="1400" spc="-40" dirty="0">
                <a:latin typeface="Arial"/>
                <a:cs typeface="Arial"/>
              </a:rPr>
              <a:t>W</a:t>
            </a:r>
            <a:r>
              <a:rPr lang="en-US" sz="1400" spc="-10" dirty="0">
                <a:latin typeface="Arial"/>
                <a:cs typeface="Arial"/>
              </a:rPr>
              <a:t>eber</a:t>
            </a:r>
            <a:r>
              <a:rPr lang="en-US" sz="1400" spc="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&amp;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Olmstead,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L.L.</a:t>
            </a:r>
            <a:r>
              <a:rPr lang="en-US" sz="1400" spc="-215" dirty="0">
                <a:latin typeface="Arial"/>
                <a:cs typeface="Arial"/>
              </a:rPr>
              <a:t>P</a:t>
            </a:r>
            <a:r>
              <a:rPr lang="en-US" sz="1400" spc="-5" dirty="0">
                <a:latin typeface="Arial"/>
                <a:cs typeface="Arial"/>
              </a:rPr>
              <a:t>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419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199487"/>
            <a:ext cx="8686800" cy="5029200"/>
          </a:xfrm>
          <a:custGeom>
            <a:avLst/>
            <a:gdLst/>
            <a:ahLst/>
            <a:cxnLst/>
            <a:rect l="l" t="t" r="r" b="b"/>
            <a:pathLst>
              <a:path w="8686800" h="5029200">
                <a:moveTo>
                  <a:pt x="0" y="5029200"/>
                </a:moveTo>
                <a:lnTo>
                  <a:pt x="8686800" y="5029200"/>
                </a:lnTo>
                <a:lnTo>
                  <a:pt x="8686800" y="0"/>
                </a:lnTo>
                <a:lnTo>
                  <a:pt x="0" y="0"/>
                </a:lnTo>
                <a:lnTo>
                  <a:pt x="0" y="5029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22452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Who is Dri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3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</a:t>
            </a:r>
            <a:r>
              <a:rPr spc="-10" dirty="0">
                <a:latin typeface="Arial"/>
                <a:cs typeface="Arial"/>
              </a:rPr>
              <a:t>S</a:t>
            </a:r>
            <a:r>
              <a:rPr dirty="0">
                <a:latin typeface="Arial"/>
                <a:cs typeface="Arial"/>
              </a:rPr>
              <a:t>A</a:t>
            </a:r>
            <a:r>
              <a:rPr spc="-125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ls</a:t>
            </a:r>
            <a:r>
              <a:rPr dirty="0" smtClean="0"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403597"/>
              </p:ext>
            </p:extLst>
          </p:nvPr>
        </p:nvGraphicFramePr>
        <p:xfrm>
          <a:off x="228600" y="1199487"/>
          <a:ext cx="1913000" cy="50291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1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2050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4P</a:t>
                      </a:r>
                      <a:r>
                        <a:rPr sz="1200" spc="-6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gy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Amplify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14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rko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014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Ap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old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10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Prod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7078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7078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urlin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ntenni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7014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684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143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7015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vron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USA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Cim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Cinnab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6887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Classic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7040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CML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7040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COG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21971"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Col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te</a:t>
                      </a:r>
                      <a:r>
                        <a:rPr sz="1200" spc="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70058"/>
              </p:ext>
            </p:extLst>
          </p:nvPr>
        </p:nvGraphicFramePr>
        <p:xfrm>
          <a:off x="6645529" y="1199487"/>
          <a:ext cx="2269870" cy="50291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45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912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Pursuit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Oil &amp;</a:t>
                      </a:r>
                      <a:r>
                        <a:rPr sz="1200" spc="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593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Q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593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Qui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ksilv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solute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RKI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bine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586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mson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586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Silv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rb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SM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gy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128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Statoil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lisman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kwood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593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2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561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koma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598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6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Th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one</a:t>
                      </a:r>
                      <a:r>
                        <a:rPr sz="1200" spc="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trol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um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573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4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Unit 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589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3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nta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96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561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7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itruvi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pl 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0601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19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6253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b="1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b="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200" b="1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b="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otal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2173</a:t>
                      </a:r>
                      <a:endParaRPr sz="1200" dirty="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23086"/>
              </p:ext>
            </p:extLst>
          </p:nvPr>
        </p:nvGraphicFramePr>
        <p:xfrm>
          <a:off x="2377439" y="1213760"/>
          <a:ext cx="2005964" cy="4973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9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6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1456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Cov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61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Cro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nqu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67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633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mondba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748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Dis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ov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ry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pl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748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757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Elk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52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na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773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113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100</a:t>
                      </a:r>
                      <a:endParaRPr sz="1200" dirty="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rv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ondido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4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trol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um</a:t>
                      </a:r>
                      <a:r>
                        <a:rPr sz="1200" spc="2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55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idelity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779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land</a:t>
                      </a:r>
                      <a:r>
                        <a:rPr sz="1200" spc="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748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Good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ich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wk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ood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754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7612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Sky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Prtns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7675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Hi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hmount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751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Hunt Oil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87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751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ilp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tco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21457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200" spc="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683481"/>
              </p:ext>
            </p:extLst>
          </p:nvPr>
        </p:nvGraphicFramePr>
        <p:xfrm>
          <a:off x="4511928" y="1207283"/>
          <a:ext cx="1911476" cy="49642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1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2752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rio</a:t>
                      </a:r>
                      <a:r>
                        <a:rPr sz="1200" spc="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Oil &amp; G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462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man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wis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456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inn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thon</a:t>
                      </a:r>
                      <a:r>
                        <a:rPr sz="1200" spc="2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Oil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46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456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tador</a:t>
                      </a:r>
                      <a:r>
                        <a:rPr sz="1200" spc="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Produ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MDC</a:t>
                      </a:r>
                      <a:r>
                        <a:rPr sz="1200" spc="-3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9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gy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50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mori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2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Prod</a:t>
                      </a:r>
                      <a:r>
                        <a:rPr sz="1200" spc="-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wbou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ne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4380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Murphy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500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vidad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475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200" spc="-4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rmi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475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ield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14786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1466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2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USA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48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1472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Pa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tter</a:t>
                      </a:r>
                      <a:r>
                        <a:rPr sz="1200" spc="2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gy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14727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PDC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rmi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14883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rsl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2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gy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1460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triot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14871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nn</a:t>
                      </a:r>
                      <a:r>
                        <a:rPr sz="1200" spc="-2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7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200" spc="-3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2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inia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4579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2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troqu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4884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Pione</a:t>
                      </a:r>
                      <a:r>
                        <a:rPr sz="12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12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27228"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PRI</a:t>
                      </a:r>
                      <a:r>
                        <a:rPr sz="1200" spc="-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333500" y="6250641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pc="-10" dirty="0">
                <a:latin typeface="Arial"/>
                <a:cs typeface="Arial"/>
              </a:rPr>
              <a:t>(</a:t>
            </a:r>
            <a:r>
              <a:rPr lang="en-US" sz="1400" spc="-20" dirty="0">
                <a:latin typeface="Arial"/>
                <a:cs typeface="Arial"/>
              </a:rPr>
              <a:t>T</a:t>
            </a:r>
            <a:r>
              <a:rPr lang="en-US" sz="1400" spc="-10" dirty="0">
                <a:latin typeface="Arial"/>
                <a:cs typeface="Arial"/>
              </a:rPr>
              <a:t>han</a:t>
            </a:r>
            <a:r>
              <a:rPr lang="en-US" sz="1400" spc="-5" dirty="0">
                <a:latin typeface="Arial"/>
                <a:cs typeface="Arial"/>
              </a:rPr>
              <a:t>k</a:t>
            </a:r>
            <a:r>
              <a:rPr lang="en-US" sz="1400" spc="-10" dirty="0">
                <a:latin typeface="Arial"/>
                <a:cs typeface="Arial"/>
              </a:rPr>
              <a:t>s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to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Brian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Sulli</a:t>
            </a:r>
            <a:r>
              <a:rPr lang="en-US" sz="1400" spc="-20" dirty="0">
                <a:latin typeface="Arial"/>
                <a:cs typeface="Arial"/>
              </a:rPr>
              <a:t>v</a:t>
            </a:r>
            <a:r>
              <a:rPr lang="en-US" sz="1400" spc="-10" dirty="0">
                <a:latin typeface="Arial"/>
                <a:cs typeface="Arial"/>
              </a:rPr>
              <a:t>an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of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spc="-5" dirty="0">
                <a:latin typeface="Arial"/>
                <a:cs typeface="Arial"/>
              </a:rPr>
              <a:t>c</a:t>
            </a:r>
            <a:r>
              <a:rPr lang="en-US" sz="1400" spc="-15" dirty="0">
                <a:latin typeface="Arial"/>
                <a:cs typeface="Arial"/>
              </a:rPr>
              <a:t>E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ro</a:t>
            </a:r>
            <a:r>
              <a:rPr lang="en-US" sz="1400" spc="-155" dirty="0">
                <a:latin typeface="Arial"/>
                <a:cs typeface="Arial"/>
              </a:rPr>
              <a:t>y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livan,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dirty="0">
                <a:latin typeface="Arial"/>
                <a:cs typeface="Arial"/>
              </a:rPr>
              <a:t>i</a:t>
            </a:r>
            <a:r>
              <a:rPr lang="en-US" sz="1400" spc="-10" dirty="0">
                <a:latin typeface="Arial"/>
                <a:cs typeface="Arial"/>
              </a:rPr>
              <a:t>lle</a:t>
            </a:r>
            <a:r>
              <a:rPr lang="en-US" sz="1400" spc="-100" dirty="0">
                <a:latin typeface="Arial"/>
                <a:cs typeface="Arial"/>
              </a:rPr>
              <a:t>r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-15" dirty="0">
                <a:latin typeface="Arial"/>
                <a:cs typeface="Arial"/>
              </a:rPr>
              <a:t> </a:t>
            </a:r>
            <a:r>
              <a:rPr lang="en-US" sz="1400" spc="-40" dirty="0">
                <a:latin typeface="Arial"/>
                <a:cs typeface="Arial"/>
              </a:rPr>
              <a:t>W</a:t>
            </a:r>
            <a:r>
              <a:rPr lang="en-US" sz="1400" spc="-10" dirty="0">
                <a:latin typeface="Arial"/>
                <a:cs typeface="Arial"/>
              </a:rPr>
              <a:t>eber</a:t>
            </a:r>
            <a:r>
              <a:rPr lang="en-US" sz="1400" spc="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&amp;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Olmstead,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L.L.</a:t>
            </a:r>
            <a:r>
              <a:rPr lang="en-US" sz="1400" spc="-215" dirty="0">
                <a:latin typeface="Arial"/>
                <a:cs typeface="Arial"/>
              </a:rPr>
              <a:t>P</a:t>
            </a:r>
            <a:r>
              <a:rPr lang="en-US" sz="1400" spc="-5" dirty="0">
                <a:latin typeface="Arial"/>
                <a:cs typeface="Arial"/>
              </a:rPr>
              <a:t>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398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10640" y="1191835"/>
            <a:ext cx="6522720" cy="4966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480428" y="5779467"/>
            <a:ext cx="11036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i="1" dirty="0">
                <a:solidFill>
                  <a:srgbClr val="333333"/>
                </a:solidFill>
                <a:latin typeface="Corbel"/>
                <a:cs typeface="Corbel"/>
              </a:rPr>
              <a:t>As</a:t>
            </a:r>
            <a:r>
              <a:rPr sz="1200" b="1" i="1" spc="-10" dirty="0">
                <a:solidFill>
                  <a:srgbClr val="333333"/>
                </a:solidFill>
                <a:latin typeface="Corbel"/>
                <a:cs typeface="Corbel"/>
              </a:rPr>
              <a:t> of</a:t>
            </a:r>
            <a:r>
              <a:rPr sz="1200" b="1" i="1" dirty="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sz="1200" b="1" i="1" spc="5" dirty="0">
                <a:solidFill>
                  <a:srgbClr val="333333"/>
                </a:solidFill>
                <a:latin typeface="Corbel"/>
                <a:cs typeface="Corbel"/>
              </a:rPr>
              <a:t> </a:t>
            </a:r>
            <a:r>
              <a:rPr sz="1200" b="1" i="1" spc="-5" dirty="0">
                <a:solidFill>
                  <a:srgbClr val="333333"/>
                </a:solidFill>
                <a:latin typeface="Corbel"/>
                <a:cs typeface="Corbel"/>
              </a:rPr>
              <a:t>07</a:t>
            </a:r>
            <a:r>
              <a:rPr sz="1200" b="1" i="1" spc="-10" dirty="0">
                <a:solidFill>
                  <a:srgbClr val="333333"/>
                </a:solidFill>
                <a:latin typeface="Corbel"/>
                <a:cs typeface="Corbel"/>
              </a:rPr>
              <a:t>/</a:t>
            </a:r>
            <a:r>
              <a:rPr sz="1200" b="1" i="1" spc="-5" dirty="0">
                <a:solidFill>
                  <a:srgbClr val="333333"/>
                </a:solidFill>
                <a:latin typeface="Corbel"/>
                <a:cs typeface="Corbel"/>
              </a:rPr>
              <a:t>12/</a:t>
            </a:r>
            <a:r>
              <a:rPr sz="1200" b="1" i="1" spc="-25" dirty="0">
                <a:solidFill>
                  <a:srgbClr val="333333"/>
                </a:solidFill>
                <a:latin typeface="Corbel"/>
                <a:cs typeface="Corbel"/>
              </a:rPr>
              <a:t>2</a:t>
            </a:r>
            <a:r>
              <a:rPr sz="1200" b="1" i="1" spc="-5" dirty="0">
                <a:solidFill>
                  <a:srgbClr val="333333"/>
                </a:solidFill>
                <a:latin typeface="Corbel"/>
                <a:cs typeface="Corbel"/>
              </a:rPr>
              <a:t>018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22452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Who is Dri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cation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ls</a:t>
            </a:r>
            <a:r>
              <a:rPr dirty="0" smtClean="0"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5316" y="6188936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pc="-10" dirty="0">
                <a:latin typeface="Arial"/>
                <a:cs typeface="Arial"/>
              </a:rPr>
              <a:t>(</a:t>
            </a:r>
            <a:r>
              <a:rPr lang="en-US" sz="1400" spc="-20" dirty="0">
                <a:latin typeface="Arial"/>
                <a:cs typeface="Arial"/>
              </a:rPr>
              <a:t>T</a:t>
            </a:r>
            <a:r>
              <a:rPr lang="en-US" sz="1400" spc="-10" dirty="0">
                <a:latin typeface="Arial"/>
                <a:cs typeface="Arial"/>
              </a:rPr>
              <a:t>han</a:t>
            </a:r>
            <a:r>
              <a:rPr lang="en-US" sz="1400" spc="-5" dirty="0">
                <a:latin typeface="Arial"/>
                <a:cs typeface="Arial"/>
              </a:rPr>
              <a:t>k</a:t>
            </a:r>
            <a:r>
              <a:rPr lang="en-US" sz="1400" spc="-10" dirty="0">
                <a:latin typeface="Arial"/>
                <a:cs typeface="Arial"/>
              </a:rPr>
              <a:t>s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to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Brian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Sulli</a:t>
            </a:r>
            <a:r>
              <a:rPr lang="en-US" sz="1400" spc="-20" dirty="0">
                <a:latin typeface="Arial"/>
                <a:cs typeface="Arial"/>
              </a:rPr>
              <a:t>v</a:t>
            </a:r>
            <a:r>
              <a:rPr lang="en-US" sz="1400" spc="-10" dirty="0">
                <a:latin typeface="Arial"/>
                <a:cs typeface="Arial"/>
              </a:rPr>
              <a:t>an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of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spc="-5" dirty="0">
                <a:latin typeface="Arial"/>
                <a:cs typeface="Arial"/>
              </a:rPr>
              <a:t>c</a:t>
            </a:r>
            <a:r>
              <a:rPr lang="en-US" sz="1400" spc="-15" dirty="0">
                <a:latin typeface="Arial"/>
                <a:cs typeface="Arial"/>
              </a:rPr>
              <a:t>E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ro</a:t>
            </a:r>
            <a:r>
              <a:rPr lang="en-US" sz="1400" spc="-155" dirty="0">
                <a:latin typeface="Arial"/>
                <a:cs typeface="Arial"/>
              </a:rPr>
              <a:t>y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livan,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dirty="0">
                <a:latin typeface="Arial"/>
                <a:cs typeface="Arial"/>
              </a:rPr>
              <a:t>i</a:t>
            </a:r>
            <a:r>
              <a:rPr lang="en-US" sz="1400" spc="-10" dirty="0">
                <a:latin typeface="Arial"/>
                <a:cs typeface="Arial"/>
              </a:rPr>
              <a:t>lle</a:t>
            </a:r>
            <a:r>
              <a:rPr lang="en-US" sz="1400" spc="-100" dirty="0">
                <a:latin typeface="Arial"/>
                <a:cs typeface="Arial"/>
              </a:rPr>
              <a:t>r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-15" dirty="0">
                <a:latin typeface="Arial"/>
                <a:cs typeface="Arial"/>
              </a:rPr>
              <a:t> </a:t>
            </a:r>
            <a:r>
              <a:rPr lang="en-US" sz="1400" spc="-40" dirty="0">
                <a:latin typeface="Arial"/>
                <a:cs typeface="Arial"/>
              </a:rPr>
              <a:t>W</a:t>
            </a:r>
            <a:r>
              <a:rPr lang="en-US" sz="1400" spc="-10" dirty="0">
                <a:latin typeface="Arial"/>
                <a:cs typeface="Arial"/>
              </a:rPr>
              <a:t>eber</a:t>
            </a:r>
            <a:r>
              <a:rPr lang="en-US" sz="1400" spc="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&amp;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Olmstead,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L.L.</a:t>
            </a:r>
            <a:r>
              <a:rPr lang="en-US" sz="1400" spc="-215" dirty="0">
                <a:latin typeface="Arial"/>
                <a:cs typeface="Arial"/>
              </a:rPr>
              <a:t>P</a:t>
            </a:r>
            <a:r>
              <a:rPr lang="en-US" sz="1400" spc="-5" dirty="0">
                <a:latin typeface="Arial"/>
                <a:cs typeface="Arial"/>
              </a:rPr>
              <a:t>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625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222452"/>
            <a:ext cx="9144000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Who is Dri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ng</a:t>
            </a:r>
            <a:r>
              <a:rPr spc="-100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</a:t>
            </a:r>
            <a:r>
              <a:rPr spc="-10" dirty="0">
                <a:latin typeface="Arial"/>
                <a:cs typeface="Arial"/>
              </a:rPr>
              <a:t>o</a:t>
            </a:r>
            <a:r>
              <a:rPr dirty="0">
                <a:latin typeface="Arial"/>
                <a:cs typeface="Arial"/>
              </a:rPr>
              <a:t>cation</a:t>
            </a:r>
            <a:r>
              <a:rPr spc="30" dirty="0">
                <a:latin typeface="Arial"/>
                <a:cs typeface="Arial"/>
              </a:rPr>
              <a:t> </a:t>
            </a:r>
            <a:r>
              <a:rPr spc="-50" dirty="0">
                <a:latin typeface="Arial"/>
                <a:cs typeface="Arial"/>
              </a:rPr>
              <a:t>W</a:t>
            </a:r>
            <a:r>
              <a:rPr dirty="0">
                <a:latin typeface="Arial"/>
                <a:cs typeface="Arial"/>
              </a:rPr>
              <a:t>e</a:t>
            </a:r>
            <a:r>
              <a:rPr spc="-10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ls</a:t>
            </a:r>
            <a:r>
              <a:rPr dirty="0" smtClean="0">
                <a:latin typeface="Arial"/>
                <a:cs typeface="Arial"/>
              </a:rPr>
              <a:t>?</a:t>
            </a:r>
            <a:endParaRPr dirty="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36556"/>
              </p:ext>
            </p:extLst>
          </p:nvPr>
        </p:nvGraphicFramePr>
        <p:xfrm>
          <a:off x="228599" y="1218548"/>
          <a:ext cx="8686799" cy="50291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4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20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4692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1704" algn="l"/>
                          <a:tab pos="4669155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Dis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ry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Hu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s, D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.	2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tri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W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rn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1704" algn="l"/>
                          <a:tab pos="4640580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44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1	Dri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Hu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Oil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re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S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endParaRPr sz="1350" baseline="6172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34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1704" algn="l"/>
                          <a:tab pos="4669155" algn="l"/>
                          <a:tab pos="5341620" algn="l"/>
                          <a:tab pos="6458585" algn="l"/>
                          <a:tab pos="7061200" algn="l"/>
                        </a:tabLst>
                      </a:pPr>
                      <a:r>
                        <a:rPr sz="900" spc="-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	1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3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DC</a:t>
                      </a:r>
                      <a:r>
                        <a:rPr sz="1350" spc="-22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3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ian	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Sil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-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 Op</a:t>
                      </a:r>
                      <a:endParaRPr sz="1350" baseline="6172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1704" algn="l"/>
                          <a:tab pos="4669155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-22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jax	1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El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as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1350" spc="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rl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Sil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 Cr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1050"/>
                        </a:lnSpc>
                        <a:tabLst>
                          <a:tab pos="1237615" algn="l"/>
                          <a:tab pos="1759585" algn="l"/>
                          <a:tab pos="2943225" algn="l"/>
                          <a:tab pos="3481704" algn="l"/>
                          <a:tab pos="4669155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9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spc="-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ric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spc="4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Elk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 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KJ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3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ian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Sil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endParaRPr sz="1350" baseline="9259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477">
                <a:tc>
                  <a:txBody>
                    <a:bodyPr/>
                    <a:lstStyle/>
                    <a:p>
                      <a:pPr marL="83820">
                        <a:lnSpc>
                          <a:spcPts val="100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1704" algn="l"/>
                          <a:tab pos="4611370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44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Elm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P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	2	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2	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SM</a:t>
                      </a:r>
                      <a:r>
                        <a:rPr sz="1350" spc="-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12345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969"/>
                        </a:lnSpc>
                        <a:tabLst>
                          <a:tab pos="1237615" algn="l"/>
                          <a:tab pos="1759585" algn="l"/>
                          <a:tab pos="2885440" algn="l"/>
                          <a:tab pos="3481704" algn="l"/>
                          <a:tab pos="4640580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2	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15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-3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1350" baseline="15432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944"/>
                        </a:lnSpc>
                        <a:tabLst>
                          <a:tab pos="1266825" algn="l"/>
                          <a:tab pos="1759585" algn="l"/>
                          <a:tab pos="2914650" algn="l"/>
                          <a:tab pos="3481704" algn="l"/>
                          <a:tab pos="4640580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pp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rio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1350" spc="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1350" spc="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oqu</a:t>
                      </a:r>
                      <a:r>
                        <a:rPr sz="1350" spc="-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Stat</a:t>
                      </a:r>
                      <a:r>
                        <a:rPr sz="1350" spc="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350" spc="-15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1350" spc="-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50" baseline="15432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915"/>
                        </a:lnSpc>
                        <a:tabLst>
                          <a:tab pos="1237615" algn="l"/>
                          <a:tab pos="1759585" algn="l"/>
                          <a:tab pos="2885440" algn="l"/>
                          <a:tab pos="3481704" algn="l"/>
                          <a:tab pos="4640580" algn="l"/>
                          <a:tab pos="5341620" algn="l"/>
                          <a:tab pos="6487160" algn="l"/>
                          <a:tab pos="7061200" algn="l"/>
                        </a:tabLst>
                      </a:pP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spc="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iedra</a:t>
                      </a:r>
                      <a:r>
                        <a:rPr sz="1350" spc="-3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Ste</a:t>
                      </a:r>
                      <a:r>
                        <a:rPr sz="1350" spc="-3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-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rd</a:t>
                      </a:r>
                      <a:r>
                        <a:rPr sz="1350" spc="22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18518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89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1704" algn="l"/>
                          <a:tab pos="4669155" algn="l"/>
                          <a:tab pos="5341620" algn="l"/>
                          <a:tab pos="6429375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 E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l.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rs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Nor</a:t>
                      </a:r>
                      <a:r>
                        <a:rPr sz="1350" spc="-3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350" spc="-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74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spc="-3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endParaRPr sz="1350" baseline="18518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1477">
                <a:tc>
                  <a:txBody>
                    <a:bodyPr/>
                    <a:lstStyle/>
                    <a:p>
                      <a:pPr marL="83820">
                        <a:lnSpc>
                          <a:spcPts val="865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1704" algn="l"/>
                          <a:tab pos="4640580" algn="l"/>
                          <a:tab pos="5341620" algn="l"/>
                          <a:tab pos="6458585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BHP BI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is</a:t>
                      </a:r>
                      <a:r>
                        <a:rPr sz="1350" spc="3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1350" spc="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-3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350" baseline="2160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835"/>
                        </a:lnSpc>
                        <a:tabLst>
                          <a:tab pos="1266825" algn="l"/>
                          <a:tab pos="1759585" algn="l"/>
                          <a:tab pos="2885440" algn="l"/>
                          <a:tab pos="3481704" algn="l"/>
                          <a:tab pos="4669155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Bla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ck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sh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EOG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18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-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3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Ro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MO	4	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22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22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2160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35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805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1704" algn="l"/>
                          <a:tab pos="4669155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Bold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LL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EP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15	</a:t>
                      </a:r>
                      <a:r>
                        <a:rPr sz="1350" spc="-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Qu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nh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nd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-15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15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7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1350" baseline="24691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780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1704" algn="l"/>
                          <a:tab pos="4669155" algn="l"/>
                          <a:tab pos="5344160" algn="l"/>
                          <a:tab pos="6429375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BP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rica</a:t>
                      </a:r>
                      <a:r>
                        <a:rPr sz="1350" spc="44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Es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ond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 Op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QEP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1350" spc="-15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no</a:t>
                      </a:r>
                      <a:r>
                        <a:rPr sz="1350" baseline="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50" baseline="24691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47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855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1704" algn="l"/>
                          <a:tab pos="4669155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Br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mm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52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T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R.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L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900" spc="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ic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4	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350" spc="-22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22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350" baseline="2160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1477">
                <a:tc>
                  <a:txBody>
                    <a:bodyPr/>
                    <a:lstStyle/>
                    <a:p>
                      <a:pPr marL="83820">
                        <a:lnSpc>
                          <a:spcPts val="835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1704" algn="l"/>
                          <a:tab pos="4669155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Br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itt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bu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rn</a:t>
                      </a:r>
                      <a:r>
                        <a:rPr sz="1350" spc="-3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L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xc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	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ho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il R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 Op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ec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te E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2160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700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1704" algn="l"/>
                          <a:tab pos="4640580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Burli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26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tad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-15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EP</a:t>
                      </a:r>
                      <a:r>
                        <a:rPr sz="1350" spc="7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spc="-7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tt USA</a:t>
                      </a:r>
                      <a:endParaRPr sz="1350" baseline="3086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67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2340" algn="l"/>
                          <a:tab pos="4669155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. 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FDL	5	M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Cutchin</a:t>
                      </a:r>
                      <a:r>
                        <a:rPr sz="1350" spc="-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	1	R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3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3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22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3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endParaRPr sz="1350" baseline="3395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645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2340" algn="l"/>
                          <a:tab pos="4640580" algn="l"/>
                          <a:tab pos="5344160" algn="l"/>
                          <a:tab pos="648716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lix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MD </a:t>
                      </a:r>
                      <a:r>
                        <a:rPr sz="1350" spc="-3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Am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	91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Ril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 Op	3	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3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</a:t>
                      </a:r>
                      <a:r>
                        <a:rPr sz="1350" spc="-22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endParaRPr sz="1350" baseline="3395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615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2340" algn="l"/>
                          <a:tab pos="4669155" algn="l"/>
                          <a:tab pos="5344160" algn="l"/>
                          <a:tab pos="6458585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	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MDC 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7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spc="-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ve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rs Op</a:t>
                      </a:r>
                      <a:endParaRPr sz="1350" baseline="37037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1477">
                <a:tc>
                  <a:txBody>
                    <a:bodyPr/>
                    <a:lstStyle/>
                    <a:p>
                      <a:pPr marL="83820">
                        <a:lnSpc>
                          <a:spcPts val="590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2340" algn="l"/>
                          <a:tab pos="4669155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rrizo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M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22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bo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1	RKI E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spc="-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350" spc="22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660"/>
                        </a:lnSpc>
                        <a:tabLst>
                          <a:tab pos="1237615" algn="l"/>
                          <a:tab pos="1759585" algn="l"/>
                          <a:tab pos="2943225" algn="l"/>
                          <a:tab pos="3482340" algn="l"/>
                          <a:tab pos="4669155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CCI Ea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 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rtuna</a:t>
                      </a:r>
                      <a:r>
                        <a:rPr sz="1350" spc="-44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lp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M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ph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6	Ro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li</a:t>
                      </a:r>
                      <a:r>
                        <a:rPr sz="9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9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sto</a:t>
                      </a:r>
                      <a:r>
                        <a:rPr sz="1350" spc="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3395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635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2340" algn="l"/>
                          <a:tab pos="4669155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ten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ial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NBL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ian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Ros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tta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 Op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1350" spc="-15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</a:t>
                      </a:r>
                      <a:r>
                        <a:rPr sz="1350" spc="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ity</a:t>
                      </a:r>
                      <a:r>
                        <a:rPr sz="1350" spc="-7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350" baseline="3395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61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2340" algn="l"/>
                          <a:tab pos="4669155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esa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HA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tt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-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ulf	2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Unit</a:t>
                      </a:r>
                      <a:r>
                        <a:rPr sz="1350" spc="-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1350" spc="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leum</a:t>
                      </a:r>
                      <a:endParaRPr sz="1350" baseline="37037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ts val="590"/>
                        </a:lnSpc>
                        <a:tabLst>
                          <a:tab pos="1237615" algn="l"/>
                          <a:tab pos="1759585" algn="l"/>
                          <a:tab pos="2914650" algn="l"/>
                          <a:tab pos="3482340" algn="l"/>
                          <a:tab pos="4669155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Ch</a:t>
                      </a:r>
                      <a:r>
                        <a:rPr sz="1350" spc="-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MX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N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sz="900" spc="2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E&amp;P	4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RSP	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Up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7037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37037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1477">
                <a:tc>
                  <a:txBody>
                    <a:bodyPr/>
                    <a:lstStyle/>
                    <a:p>
                      <a:pPr marR="194310" algn="r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len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37615" algn="l"/>
                          <a:tab pos="1759585" algn="l"/>
                          <a:tab pos="2943225" algn="l"/>
                          <a:tab pos="3482340" algn="l"/>
                          <a:tab pos="4640580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Ci</a:t>
                      </a:r>
                      <a:r>
                        <a:rPr sz="1350" spc="-22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-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ier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O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sis </a:t>
                      </a:r>
                      <a:r>
                        <a:rPr sz="900" spc="1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leum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350" spc="7" baseline="-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-7" baseline="-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-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-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-3086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1350" baseline="-3086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2340" algn="l"/>
                          <a:tab pos="4669155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Cla</a:t>
                      </a:r>
                      <a:r>
                        <a:rPr sz="1350" spc="-7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sic	5	</a:t>
                      </a:r>
                      <a:r>
                        <a:rPr sz="1350" spc="-22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ood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rich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Ob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lo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-15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-7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lsh</a:t>
                      </a:r>
                      <a:r>
                        <a:rPr sz="1350" spc="7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</a:t>
                      </a:r>
                      <a:endParaRPr sz="1350" baseline="-3395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1439"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tabLst>
                          <a:tab pos="1209040" algn="l"/>
                          <a:tab pos="1759585" algn="l"/>
                          <a:tab pos="2914650" algn="l"/>
                          <a:tab pos="3482340" algn="l"/>
                          <a:tab pos="4640580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COG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tal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2	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 &amp;</a:t>
                      </a:r>
                      <a:r>
                        <a:rPr sz="1350" spc="-7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15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22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ff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1350" spc="7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re</a:t>
                      </a:r>
                      <a:endParaRPr sz="1350" baseline="-24691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41414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tabLst>
                          <a:tab pos="1266825" algn="l"/>
                          <a:tab pos="1759585" algn="l"/>
                          <a:tab pos="2943225" algn="l"/>
                          <a:tab pos="3482340" algn="l"/>
                          <a:tab pos="4640580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Co</a:t>
                      </a:r>
                      <a:r>
                        <a:rPr sz="1350" spc="-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rk</a:t>
                      </a:r>
                      <a:r>
                        <a:rPr sz="1350" spc="-22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tex</a:t>
                      </a:r>
                      <a:r>
                        <a:rPr sz="1350" spc="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USA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57	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22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15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-15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il</a:t>
                      </a:r>
                      <a:r>
                        <a:rPr sz="1350" spc="7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dho</a:t>
                      </a:r>
                      <a:r>
                        <a:rPr sz="1350" baseline="-24691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rse</a:t>
                      </a:r>
                      <a:endParaRPr sz="1350" baseline="-24691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41427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tabLst>
                          <a:tab pos="1266825" algn="l"/>
                          <a:tab pos="1759585" algn="l"/>
                          <a:tab pos="2914650" algn="l"/>
                          <a:tab pos="3482340" algn="l"/>
                          <a:tab pos="4640580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-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Cri</a:t>
                      </a:r>
                      <a:r>
                        <a:rPr sz="1350" spc="-22" baseline="-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-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son	</a:t>
                      </a:r>
                      <a:r>
                        <a:rPr sz="1350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15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lcon	</a:t>
                      </a:r>
                      <a:r>
                        <a:rPr sz="1350" spc="7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350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	O</a:t>
                      </a:r>
                      <a:r>
                        <a:rPr sz="1350" spc="-15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7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USA </a:t>
                      </a:r>
                      <a:r>
                        <a:rPr sz="1350" spc="-15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WT</a:t>
                      </a:r>
                      <a:r>
                        <a:rPr sz="1350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	</a:t>
                      </a:r>
                      <a:r>
                        <a:rPr sz="1350" spc="7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350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350" spc="-22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ian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spc="-15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ish</a:t>
                      </a:r>
                      <a:r>
                        <a:rPr sz="1350" spc="7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bon</a:t>
                      </a:r>
                      <a:r>
                        <a:rPr sz="135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22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-15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-7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15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7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3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3395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</a:t>
                      </a:r>
                      <a:endParaRPr sz="1350" baseline="-3395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41427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tabLst>
                          <a:tab pos="1209040" algn="l"/>
                          <a:tab pos="1759585" algn="l"/>
                          <a:tab pos="2943225" algn="l"/>
                          <a:tab pos="3482340" algn="l"/>
                          <a:tab pos="4669155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22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nqu</a:t>
                      </a:r>
                      <a:r>
                        <a:rPr sz="1350" spc="-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st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3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	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9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tt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	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dd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350" spc="-22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Op	3	</a:t>
                      </a:r>
                      <a:r>
                        <a:rPr sz="1350" spc="-15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W</a:t>
                      </a:r>
                      <a:r>
                        <a:rPr sz="1350" spc="15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22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350" spc="7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spc="15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3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-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ian</a:t>
                      </a:r>
                      <a:endParaRPr sz="1350" baseline="-21604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41427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tabLst>
                          <a:tab pos="1237615" algn="l"/>
                          <a:tab pos="1759585" algn="l"/>
                          <a:tab pos="2943225" algn="l"/>
                          <a:tab pos="3482340" algn="l"/>
                          <a:tab pos="4640580" algn="l"/>
                          <a:tab pos="5339080" algn="l"/>
                          <a:tab pos="6457950" algn="l"/>
                          <a:tab pos="7061200" algn="l"/>
                        </a:tabLst>
                      </a:pP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DE Op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 Cr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ee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	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	</a:t>
                      </a:r>
                      <a:r>
                        <a:rPr sz="1350" spc="15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350" spc="-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1350" spc="7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spc="-3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	</a:t>
                      </a:r>
                      <a:r>
                        <a:rPr sz="1350" spc="7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son	</a:t>
                      </a:r>
                      <a:r>
                        <a:rPr sz="1350" spc="7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350" baseline="21604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spc="7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350" spc="-15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aseline="-1234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endParaRPr sz="1350" baseline="-12345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0485">
                        <a:lnSpc>
                          <a:spcPct val="100000"/>
                        </a:lnSpc>
                      </a:pP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292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41427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tabLst>
                          <a:tab pos="1209040" algn="l"/>
                          <a:tab pos="1759585" algn="l"/>
                          <a:tab pos="2914650" algn="l"/>
                          <a:tab pos="3482340" algn="l"/>
                          <a:tab pos="4669155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spc="-15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ev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	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0	</a:t>
                      </a:r>
                      <a:r>
                        <a:rPr sz="9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900" spc="-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9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tro	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ca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la E</a:t>
                      </a:r>
                      <a:r>
                        <a:rPr sz="1350" spc="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2	</a:t>
                      </a:r>
                      <a:r>
                        <a:rPr sz="1350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Zar</a:t>
                      </a:r>
                      <a:r>
                        <a:rPr sz="1350" spc="-15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1350" spc="7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sz="1350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7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spc="-7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15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endParaRPr sz="1350" baseline="-18518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7</a:t>
                      </a:r>
                      <a:endParaRPr sz="90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97435"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tabLst>
                          <a:tab pos="1209040" algn="l"/>
                          <a:tab pos="1759585" algn="l"/>
                          <a:tab pos="2914650" algn="l"/>
                          <a:tab pos="3482340" algn="l"/>
                          <a:tab pos="4611370" algn="l"/>
                          <a:tab pos="5339080" algn="l"/>
                          <a:tab pos="6487160" algn="l"/>
                          <a:tab pos="7061200" algn="l"/>
                        </a:tabLst>
                      </a:pP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sz="1350" spc="-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3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350" spc="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ondb</a:t>
                      </a:r>
                      <a:r>
                        <a:rPr sz="1350" spc="-7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ac</a:t>
                      </a:r>
                      <a:r>
                        <a:rPr sz="1350" baseline="-617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k	</a:t>
                      </a:r>
                      <a:r>
                        <a:rPr sz="1350" spc="7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17</a:t>
                      </a:r>
                      <a:r>
                        <a:rPr sz="1350" baseline="-9259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	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1350" spc="-15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ry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so</a:t>
                      </a:r>
                      <a:r>
                        <a:rPr sz="1350" spc="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350" spc="-7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sz="1350" baseline="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	</a:t>
                      </a:r>
                      <a:r>
                        <a:rPr sz="900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9	</a:t>
                      </a:r>
                      <a:r>
                        <a:rPr sz="900" spc="1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rsl</a:t>
                      </a:r>
                      <a:r>
                        <a:rPr sz="900" spc="-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900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sz="1350" spc="7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45</a:t>
                      </a:r>
                      <a:r>
                        <a:rPr sz="1350" baseline="-3086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5	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sz="1350" spc="-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spc="-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Ea</a:t>
                      </a:r>
                      <a:r>
                        <a:rPr sz="1350" spc="-15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350" spc="15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sz="1350" spc="7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aseline="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rd	</a:t>
                      </a:r>
                      <a:r>
                        <a:rPr sz="1350" baseline="15432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3	</a:t>
                      </a:r>
                      <a:r>
                        <a:rPr sz="1350" b="1" spc="-7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Gr</a:t>
                      </a:r>
                      <a:r>
                        <a:rPr sz="1350" b="1" spc="-15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an</a:t>
                      </a:r>
                      <a:r>
                        <a:rPr sz="1350" b="1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350" b="1" spc="22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50" b="1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="1" spc="-15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350" b="1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1350" b="1" spc="-15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350" b="1" baseline="-18518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endParaRPr sz="1350" baseline="-18518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ct val="100000"/>
                        </a:lnSpc>
                      </a:pPr>
                      <a:r>
                        <a:rPr sz="900" b="1" spc="5" dirty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6165</a:t>
                      </a:r>
                      <a:endParaRPr sz="900" dirty="0">
                        <a:solidFill>
                          <a:sysClr val="windowText" lastClr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33499" y="6291133"/>
            <a:ext cx="6477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pc="-10" dirty="0">
                <a:latin typeface="Arial"/>
                <a:cs typeface="Arial"/>
              </a:rPr>
              <a:t>(</a:t>
            </a:r>
            <a:r>
              <a:rPr lang="en-US" sz="1400" spc="-20" dirty="0">
                <a:latin typeface="Arial"/>
                <a:cs typeface="Arial"/>
              </a:rPr>
              <a:t>T</a:t>
            </a:r>
            <a:r>
              <a:rPr lang="en-US" sz="1400" spc="-10" dirty="0">
                <a:latin typeface="Arial"/>
                <a:cs typeface="Arial"/>
              </a:rPr>
              <a:t>han</a:t>
            </a:r>
            <a:r>
              <a:rPr lang="en-US" sz="1400" spc="-5" dirty="0">
                <a:latin typeface="Arial"/>
                <a:cs typeface="Arial"/>
              </a:rPr>
              <a:t>k</a:t>
            </a:r>
            <a:r>
              <a:rPr lang="en-US" sz="1400" spc="-10" dirty="0">
                <a:latin typeface="Arial"/>
                <a:cs typeface="Arial"/>
              </a:rPr>
              <a:t>s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to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Brian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Sulli</a:t>
            </a:r>
            <a:r>
              <a:rPr lang="en-US" sz="1400" spc="-20" dirty="0">
                <a:latin typeface="Arial"/>
                <a:cs typeface="Arial"/>
              </a:rPr>
              <a:t>v</a:t>
            </a:r>
            <a:r>
              <a:rPr lang="en-US" sz="1400" spc="-10" dirty="0">
                <a:latin typeface="Arial"/>
                <a:cs typeface="Arial"/>
              </a:rPr>
              <a:t>an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of</a:t>
            </a:r>
            <a:r>
              <a:rPr lang="en-US" sz="1400" spc="10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spc="-5" dirty="0">
                <a:latin typeface="Arial"/>
                <a:cs typeface="Arial"/>
              </a:rPr>
              <a:t>c</a:t>
            </a:r>
            <a:r>
              <a:rPr lang="en-US" sz="1400" spc="-15" dirty="0">
                <a:latin typeface="Arial"/>
                <a:cs typeface="Arial"/>
              </a:rPr>
              <a:t>E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ro</a:t>
            </a:r>
            <a:r>
              <a:rPr lang="en-US" sz="1400" spc="-155" dirty="0">
                <a:latin typeface="Arial"/>
                <a:cs typeface="Arial"/>
              </a:rPr>
              <a:t>y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Su</a:t>
            </a:r>
            <a:r>
              <a:rPr lang="en-US" sz="1400" dirty="0">
                <a:latin typeface="Arial"/>
                <a:cs typeface="Arial"/>
              </a:rPr>
              <a:t>l</a:t>
            </a:r>
            <a:r>
              <a:rPr lang="en-US" sz="1400" spc="-10" dirty="0">
                <a:latin typeface="Arial"/>
                <a:cs typeface="Arial"/>
              </a:rPr>
              <a:t>livan,</a:t>
            </a:r>
            <a:r>
              <a:rPr lang="en-US" sz="1400" spc="-2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M</a:t>
            </a:r>
            <a:r>
              <a:rPr lang="en-US" sz="1400" dirty="0">
                <a:latin typeface="Arial"/>
                <a:cs typeface="Arial"/>
              </a:rPr>
              <a:t>i</a:t>
            </a:r>
            <a:r>
              <a:rPr lang="en-US" sz="1400" spc="-10" dirty="0">
                <a:latin typeface="Arial"/>
                <a:cs typeface="Arial"/>
              </a:rPr>
              <a:t>lle</a:t>
            </a:r>
            <a:r>
              <a:rPr lang="en-US" sz="1400" spc="-100" dirty="0">
                <a:latin typeface="Arial"/>
                <a:cs typeface="Arial"/>
              </a:rPr>
              <a:t>r</a:t>
            </a:r>
            <a:r>
              <a:rPr lang="en-US" sz="1400" spc="-5" dirty="0">
                <a:latin typeface="Arial"/>
                <a:cs typeface="Arial"/>
              </a:rPr>
              <a:t>,</a:t>
            </a:r>
            <a:r>
              <a:rPr lang="en-US" sz="1400" spc="-15" dirty="0">
                <a:latin typeface="Arial"/>
                <a:cs typeface="Arial"/>
              </a:rPr>
              <a:t> </a:t>
            </a:r>
            <a:r>
              <a:rPr lang="en-US" sz="1400" spc="-40" dirty="0">
                <a:latin typeface="Arial"/>
                <a:cs typeface="Arial"/>
              </a:rPr>
              <a:t>W</a:t>
            </a:r>
            <a:r>
              <a:rPr lang="en-US" sz="1400" spc="-10" dirty="0">
                <a:latin typeface="Arial"/>
                <a:cs typeface="Arial"/>
              </a:rPr>
              <a:t>eber</a:t>
            </a:r>
            <a:r>
              <a:rPr lang="en-US" sz="1400" spc="5" dirty="0">
                <a:latin typeface="Arial"/>
                <a:cs typeface="Arial"/>
              </a:rPr>
              <a:t> </a:t>
            </a:r>
            <a:r>
              <a:rPr lang="en-US" sz="1400" spc="-15" dirty="0">
                <a:latin typeface="Arial"/>
                <a:cs typeface="Arial"/>
              </a:rPr>
              <a:t>&amp;</a:t>
            </a:r>
            <a:r>
              <a:rPr lang="en-US" sz="1400" spc="-5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Olmstead,</a:t>
            </a:r>
            <a:r>
              <a:rPr lang="en-US" sz="1400" spc="20" dirty="0">
                <a:latin typeface="Arial"/>
                <a:cs typeface="Arial"/>
              </a:rPr>
              <a:t> </a:t>
            </a:r>
            <a:r>
              <a:rPr lang="en-US" sz="1400" spc="-10" dirty="0">
                <a:latin typeface="Arial"/>
                <a:cs typeface="Arial"/>
              </a:rPr>
              <a:t>L.L.</a:t>
            </a:r>
            <a:r>
              <a:rPr lang="en-US" sz="1400" spc="-215" dirty="0">
                <a:latin typeface="Arial"/>
                <a:cs typeface="Arial"/>
              </a:rPr>
              <a:t>P</a:t>
            </a:r>
            <a:r>
              <a:rPr lang="en-US" sz="1400" spc="-5" dirty="0">
                <a:latin typeface="Arial"/>
                <a:cs typeface="Arial"/>
              </a:rPr>
              <a:t>.)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1999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80491" y="1700435"/>
            <a:ext cx="8368665" cy="2578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Productio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Sharin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Agreements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vs.</a:t>
            </a:r>
            <a:endParaRPr sz="3200" dirty="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Alloca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ion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Wells</a:t>
            </a:r>
            <a:endParaRPr sz="32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What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advantages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and disadvantages</a:t>
            </a:r>
            <a:endParaRPr sz="3200" dirty="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each?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380491" y="1700435"/>
            <a:ext cx="7494270" cy="923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40"/>
              </a:lnSpc>
              <a:tabLst>
                <a:tab pos="6681470" algn="l"/>
              </a:tabLst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Hav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ther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be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 any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new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case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of	note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sinc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th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350" i="1" spc="-85" dirty="0">
                <a:solidFill>
                  <a:srgbClr val="FFFFFF"/>
                </a:solidFill>
                <a:latin typeface="Tahoma"/>
                <a:cs typeface="Tahoma"/>
              </a:rPr>
              <a:t>Klotzman</a:t>
            </a:r>
            <a:r>
              <a:rPr sz="3350" i="1" spc="-6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case?</a:t>
            </a:r>
            <a:endParaRPr sz="32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2579" rIns="0" bIns="0" rtlCol="0">
            <a:spAutoFit/>
          </a:bodyPr>
          <a:lstStyle/>
          <a:p>
            <a:pPr marL="315595">
              <a:lnSpc>
                <a:spcPts val="5255"/>
              </a:lnSpc>
            </a:pPr>
            <a:r>
              <a:rPr spc="-5" dirty="0"/>
              <a:t>Discus</a:t>
            </a:r>
            <a:r>
              <a:rPr spc="10" dirty="0"/>
              <a:t>s</a:t>
            </a:r>
            <a:r>
              <a:rPr dirty="0"/>
              <a:t>i</a:t>
            </a:r>
            <a:r>
              <a:rPr spc="-20" dirty="0"/>
              <a:t>o</a:t>
            </a:r>
            <a:r>
              <a:rPr dirty="0"/>
              <a:t>n</a:t>
            </a:r>
            <a:r>
              <a:rPr spc="-45" dirty="0"/>
              <a:t> </a:t>
            </a:r>
            <a:r>
              <a:rPr dirty="0"/>
              <a:t>Question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80491" y="1700435"/>
            <a:ext cx="8222615" cy="1407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tabLst>
                <a:tab pos="7010400" algn="l"/>
              </a:tabLst>
            </a:pPr>
            <a:r>
              <a:rPr sz="2550" spc="165" dirty="0">
                <a:solidFill>
                  <a:srgbClr val="A2C145"/>
                </a:solidFill>
                <a:latin typeface="Arial"/>
                <a:cs typeface="Arial"/>
              </a:rPr>
              <a:t>►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Are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companie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s</a:t>
            </a:r>
            <a:r>
              <a:rPr sz="3200" spc="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us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ng production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sha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ing agre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ments,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pooling agre</a:t>
            </a:r>
            <a:r>
              <a:rPr sz="3200" spc="5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ments,</a:t>
            </a:r>
            <a:r>
              <a:rPr sz="3200" spc="-2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or	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relying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cas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32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law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fo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cal</a:t>
            </a:r>
            <a:r>
              <a:rPr sz="3200" spc="-1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ula</a:t>
            </a:r>
            <a:r>
              <a:rPr sz="3200" spc="-15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3200" dirty="0">
                <a:solidFill>
                  <a:srgbClr val="FFFFFF"/>
                </a:solidFill>
                <a:latin typeface="Tahoma"/>
                <a:cs typeface="Tahoma"/>
              </a:rPr>
              <a:t>ing</a:t>
            </a:r>
            <a:r>
              <a:rPr sz="3200" spc="-5" dirty="0">
                <a:solidFill>
                  <a:srgbClr val="FFFFFF"/>
                </a:solidFill>
                <a:latin typeface="Tahoma"/>
                <a:cs typeface="Tahoma"/>
              </a:rPr>
              <a:t> royalties?</a:t>
            </a:r>
            <a:endParaRPr sz="32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696</Words>
  <Application>Microsoft Office PowerPoint</Application>
  <PresentationFormat>On-screen Show (4:3)</PresentationFormat>
  <Paragraphs>319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Corbel</vt:lpstr>
      <vt:lpstr>Tahoma</vt:lpstr>
      <vt:lpstr>Times New Roman</vt:lpstr>
      <vt:lpstr>Office Theme</vt:lpstr>
      <vt:lpstr>Allocation Wells &amp;  PSA Permitting/Drilling</vt:lpstr>
      <vt:lpstr>Allocation Wells &amp; PSA Permitting/Drilling</vt:lpstr>
      <vt:lpstr>Who is Drilling PSA Wells?</vt:lpstr>
      <vt:lpstr>Who is Drilling PSA Wells?</vt:lpstr>
      <vt:lpstr>Who is Drilling Allocation Wells?</vt:lpstr>
      <vt:lpstr>Who is Drilling Allocation Wells?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  <vt:lpstr>Discussion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Sadler</dc:creator>
  <cp:lastModifiedBy>Mccarley, David</cp:lastModifiedBy>
  <cp:revision>6</cp:revision>
  <dcterms:created xsi:type="dcterms:W3CDTF">2018-11-27T11:25:14Z</dcterms:created>
  <dcterms:modified xsi:type="dcterms:W3CDTF">2018-12-05T19:44:10Z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2018-10-16T00:00:00Z</vt:filetime>
  </property>
  <property fmtid="{D5CDD505-2E9C-101B-9397-08002B2CF9AE}" pid="3" name="LastSaved">
    <vt:filetime>2018-11-27T00:00:00Z</vt:filetime>
  </property>
</Properties>
</file>