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44"/>
  </p:notesMasterIdLst>
  <p:sldIdLst>
    <p:sldId id="304" r:id="rId2"/>
    <p:sldId id="286" r:id="rId3"/>
    <p:sldId id="287" r:id="rId4"/>
    <p:sldId id="298" r:id="rId5"/>
    <p:sldId id="288" r:id="rId6"/>
    <p:sldId id="299" r:id="rId7"/>
    <p:sldId id="289" r:id="rId8"/>
    <p:sldId id="290" r:id="rId9"/>
    <p:sldId id="291" r:id="rId10"/>
    <p:sldId id="261" r:id="rId11"/>
    <p:sldId id="262" r:id="rId12"/>
    <p:sldId id="292" r:id="rId13"/>
    <p:sldId id="293" r:id="rId14"/>
    <p:sldId id="295" r:id="rId15"/>
    <p:sldId id="296" r:id="rId16"/>
    <p:sldId id="297" r:id="rId17"/>
    <p:sldId id="263" r:id="rId18"/>
    <p:sldId id="266" r:id="rId19"/>
    <p:sldId id="265" r:id="rId20"/>
    <p:sldId id="300" r:id="rId21"/>
    <p:sldId id="267" r:id="rId22"/>
    <p:sldId id="268" r:id="rId23"/>
    <p:sldId id="269" r:id="rId24"/>
    <p:sldId id="270" r:id="rId25"/>
    <p:sldId id="271" r:id="rId26"/>
    <p:sldId id="272" r:id="rId27"/>
    <p:sldId id="273" r:id="rId28"/>
    <p:sldId id="301" r:id="rId29"/>
    <p:sldId id="274" r:id="rId30"/>
    <p:sldId id="275" r:id="rId31"/>
    <p:sldId id="278" r:id="rId32"/>
    <p:sldId id="279" r:id="rId33"/>
    <p:sldId id="280" r:id="rId34"/>
    <p:sldId id="281" r:id="rId35"/>
    <p:sldId id="305" r:id="rId36"/>
    <p:sldId id="282" r:id="rId37"/>
    <p:sldId id="283" r:id="rId38"/>
    <p:sldId id="284" r:id="rId39"/>
    <p:sldId id="307" r:id="rId40"/>
    <p:sldId id="306" r:id="rId41"/>
    <p:sldId id="285" r:id="rId42"/>
    <p:sldId id="303" r:id="rId43"/>
  </p:sldIdLst>
  <p:sldSz cx="9144000" cy="6858000" type="screen4x3"/>
  <p:notesSz cx="7026275" cy="9312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95964" autoAdjust="0"/>
  </p:normalViewPr>
  <p:slideViewPr>
    <p:cSldViewPr>
      <p:cViewPr>
        <p:scale>
          <a:sx n="80" d="100"/>
          <a:sy n="80" d="100"/>
        </p:scale>
        <p:origin x="-1110" y="426"/>
      </p:cViewPr>
      <p:guideLst>
        <p:guide orient="horz" pos="2160"/>
        <p:guide pos="2880"/>
      </p:guideLst>
    </p:cSldViewPr>
  </p:slideViewPr>
  <p:outlineViewPr>
    <p:cViewPr>
      <p:scale>
        <a:sx n="33" d="100"/>
        <a:sy n="33" d="100"/>
      </p:scale>
      <p:origin x="0" y="-1504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719" cy="465614"/>
          </a:xfrm>
          <a:prstGeom prst="rect">
            <a:avLst/>
          </a:prstGeom>
        </p:spPr>
        <p:txBody>
          <a:bodyPr vert="horz" lIns="93354" tIns="46678" rIns="93354" bIns="46678" rtlCol="0"/>
          <a:lstStyle>
            <a:lvl1pPr algn="l">
              <a:defRPr sz="1200"/>
            </a:lvl1pPr>
          </a:lstStyle>
          <a:p>
            <a:endParaRPr lang="en-US" dirty="0"/>
          </a:p>
        </p:txBody>
      </p:sp>
      <p:sp>
        <p:nvSpPr>
          <p:cNvPr id="3" name="Date Placeholder 2"/>
          <p:cNvSpPr>
            <a:spLocks noGrp="1"/>
          </p:cNvSpPr>
          <p:nvPr>
            <p:ph type="dt" idx="1"/>
          </p:nvPr>
        </p:nvSpPr>
        <p:spPr>
          <a:xfrm>
            <a:off x="3979930" y="0"/>
            <a:ext cx="3044719" cy="465614"/>
          </a:xfrm>
          <a:prstGeom prst="rect">
            <a:avLst/>
          </a:prstGeom>
        </p:spPr>
        <p:txBody>
          <a:bodyPr vert="horz" lIns="93354" tIns="46678" rIns="93354" bIns="46678" rtlCol="0"/>
          <a:lstStyle>
            <a:lvl1pPr algn="r">
              <a:defRPr sz="1200"/>
            </a:lvl1pPr>
          </a:lstStyle>
          <a:p>
            <a:fld id="{FD351700-A2C3-427A-AB93-C699B8E981E7}" type="datetimeFigureOut">
              <a:rPr lang="en-US" smtClean="0"/>
              <a:t>11/9/2016</a:t>
            </a:fld>
            <a:endParaRPr lang="en-US" dirty="0"/>
          </a:p>
        </p:txBody>
      </p:sp>
      <p:sp>
        <p:nvSpPr>
          <p:cNvPr id="4" name="Slide Image Placeholder 3"/>
          <p:cNvSpPr>
            <a:spLocks noGrp="1" noRot="1" noChangeAspect="1"/>
          </p:cNvSpPr>
          <p:nvPr>
            <p:ph type="sldImg" idx="2"/>
          </p:nvPr>
        </p:nvSpPr>
        <p:spPr>
          <a:xfrm>
            <a:off x="1185863" y="698500"/>
            <a:ext cx="4654550" cy="3490913"/>
          </a:xfrm>
          <a:prstGeom prst="rect">
            <a:avLst/>
          </a:prstGeom>
          <a:noFill/>
          <a:ln w="12700">
            <a:solidFill>
              <a:prstClr val="black"/>
            </a:solidFill>
          </a:ln>
        </p:spPr>
        <p:txBody>
          <a:bodyPr vert="horz" lIns="93354" tIns="46678" rIns="93354" bIns="46678" rtlCol="0" anchor="ctr"/>
          <a:lstStyle/>
          <a:p>
            <a:endParaRPr lang="en-US" dirty="0"/>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54" tIns="46678" rIns="93354" bIns="466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5"/>
            <a:ext cx="3044719" cy="465614"/>
          </a:xfrm>
          <a:prstGeom prst="rect">
            <a:avLst/>
          </a:prstGeom>
        </p:spPr>
        <p:txBody>
          <a:bodyPr vert="horz" lIns="93354" tIns="46678" rIns="93354" bIns="466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9930" y="8845045"/>
            <a:ext cx="3044719" cy="465614"/>
          </a:xfrm>
          <a:prstGeom prst="rect">
            <a:avLst/>
          </a:prstGeom>
        </p:spPr>
        <p:txBody>
          <a:bodyPr vert="horz" lIns="93354" tIns="46678" rIns="93354" bIns="46678" rtlCol="0" anchor="b"/>
          <a:lstStyle>
            <a:lvl1pPr algn="r">
              <a:defRPr sz="1200"/>
            </a:lvl1pPr>
          </a:lstStyle>
          <a:p>
            <a:fld id="{E1DE7D05-C20D-4B5B-A0C4-AD727648CEE9}" type="slidenum">
              <a:rPr lang="en-US" smtClean="0"/>
              <a:t>‹#›</a:t>
            </a:fld>
            <a:endParaRPr lang="en-US" dirty="0"/>
          </a:p>
        </p:txBody>
      </p:sp>
    </p:spTree>
    <p:extLst>
      <p:ext uri="{BB962C8B-B14F-4D97-AF65-F5344CB8AC3E}">
        <p14:creationId xmlns:p14="http://schemas.microsoft.com/office/powerpoint/2010/main" val="2361889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2</a:t>
            </a:fld>
            <a:endParaRPr lang="en-US" dirty="0"/>
          </a:p>
        </p:txBody>
      </p:sp>
    </p:spTree>
    <p:extLst>
      <p:ext uri="{BB962C8B-B14F-4D97-AF65-F5344CB8AC3E}">
        <p14:creationId xmlns:p14="http://schemas.microsoft.com/office/powerpoint/2010/main" val="1821203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15</a:t>
            </a:fld>
            <a:endParaRPr lang="en-US" dirty="0"/>
          </a:p>
        </p:txBody>
      </p:sp>
    </p:spTree>
    <p:extLst>
      <p:ext uri="{BB962C8B-B14F-4D97-AF65-F5344CB8AC3E}">
        <p14:creationId xmlns:p14="http://schemas.microsoft.com/office/powerpoint/2010/main" val="913754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16</a:t>
            </a:fld>
            <a:endParaRPr lang="en-US" dirty="0"/>
          </a:p>
        </p:txBody>
      </p:sp>
    </p:spTree>
    <p:extLst>
      <p:ext uri="{BB962C8B-B14F-4D97-AF65-F5344CB8AC3E}">
        <p14:creationId xmlns:p14="http://schemas.microsoft.com/office/powerpoint/2010/main" val="2521657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1924 B. Bryan became the record owner of an undivided 1/2 of the minerals in a 100 acre tract.  An unrecorded ledger showed that three parties, B. Bryan, C. Bryan and Johnson, jointly owned the 1/2 undivided interest, each owning a 1/3 undivided interest in the 1/2 undivided interest (i.e., each owning a 1/6 undivided interest in the minerals).  In August 1936 B. Bryan conveyed a 1/12 mineral interest to C. Bryan.  In December 1936 B. Bryan conveyed a 1/12 mineral interest to Johnson.  These conveyances were promptly recorded in the deed records.    </a:t>
            </a:r>
          </a:p>
          <a:p>
            <a:r>
              <a:rPr lang="en-US" dirty="0"/>
              <a:t>In 1960, by the instrument in question, the heirs of B. Bryan conveyed the 100 acre tract to Thomas.  C. Bryan, his children, and the heirs of Johnson sued Thomas to determine what Thomas got.  The court of appeals dealt with only one of four issues (whether a 1/12 mineral interest or a 1/12 x 1/8 royalty was conveyed by the 1936 conveyance from B. Bryan to C. Bryan) and did not articulate the other three issues.  The Texas Supreme Court did not clearly explain the issues, but we surmise that the heirs of C. Bryan and Johnson claimed that Thomas received only 1/3 of B. Bryan’s original record 1/2 (i.e., 1/6), not 1/3, with C. Bryan and Johnson each having 1/6, not 1/12.  Thomas, of course, contended that the conveyance to him was of 1/3 (1/2 – 1/12 – 1/12), not 1/6 and that, under the Texas recording act, he cut off any prior unrecorded claims of C. Bryan, Johnson, or their heirs.</a:t>
            </a:r>
          </a:p>
          <a:p>
            <a:endParaRPr lang="en-US" dirty="0"/>
          </a:p>
        </p:txBody>
      </p:sp>
      <p:sp>
        <p:nvSpPr>
          <p:cNvPr id="4" name="Slide Number Placeholder 3"/>
          <p:cNvSpPr>
            <a:spLocks noGrp="1"/>
          </p:cNvSpPr>
          <p:nvPr>
            <p:ph type="sldNum" sz="quarter" idx="10"/>
          </p:nvPr>
        </p:nvSpPr>
        <p:spPr/>
        <p:txBody>
          <a:bodyPr/>
          <a:lstStyle/>
          <a:p>
            <a:fld id="{E1DE7D05-C20D-4B5B-A0C4-AD727648CEE9}" type="slidenum">
              <a:rPr lang="en-US" smtClean="0"/>
              <a:t>30</a:t>
            </a:fld>
            <a:endParaRPr lang="en-US" dirty="0"/>
          </a:p>
        </p:txBody>
      </p:sp>
    </p:spTree>
    <p:extLst>
      <p:ext uri="{BB962C8B-B14F-4D97-AF65-F5344CB8AC3E}">
        <p14:creationId xmlns:p14="http://schemas.microsoft.com/office/powerpoint/2010/main" val="3927688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3</a:t>
            </a:fld>
            <a:endParaRPr lang="en-US" dirty="0"/>
          </a:p>
        </p:txBody>
      </p:sp>
    </p:spTree>
    <p:extLst>
      <p:ext uri="{BB962C8B-B14F-4D97-AF65-F5344CB8AC3E}">
        <p14:creationId xmlns:p14="http://schemas.microsoft.com/office/powerpoint/2010/main" val="329944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5</a:t>
            </a:fld>
            <a:endParaRPr lang="en-US" dirty="0"/>
          </a:p>
        </p:txBody>
      </p:sp>
    </p:spTree>
    <p:extLst>
      <p:ext uri="{BB962C8B-B14F-4D97-AF65-F5344CB8AC3E}">
        <p14:creationId xmlns:p14="http://schemas.microsoft.com/office/powerpoint/2010/main" val="987096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687E6-2D1D-B941-981E-E28E693E610B}" type="slidenum">
              <a:rPr lang="en-US" smtClean="0"/>
              <a:t>7</a:t>
            </a:fld>
            <a:endParaRPr lang="en-US" dirty="0"/>
          </a:p>
        </p:txBody>
      </p:sp>
    </p:spTree>
    <p:extLst>
      <p:ext uri="{BB962C8B-B14F-4D97-AF65-F5344CB8AC3E}">
        <p14:creationId xmlns:p14="http://schemas.microsoft.com/office/powerpoint/2010/main" val="366109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687E6-2D1D-B941-981E-E28E693E610B}" type="slidenum">
              <a:rPr lang="en-US" smtClean="0"/>
              <a:t>8</a:t>
            </a:fld>
            <a:endParaRPr lang="en-US" dirty="0"/>
          </a:p>
        </p:txBody>
      </p:sp>
    </p:spTree>
    <p:extLst>
      <p:ext uri="{BB962C8B-B14F-4D97-AF65-F5344CB8AC3E}">
        <p14:creationId xmlns:p14="http://schemas.microsoft.com/office/powerpoint/2010/main" val="1004263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9</a:t>
            </a:fld>
            <a:endParaRPr lang="en-US" dirty="0"/>
          </a:p>
        </p:txBody>
      </p:sp>
    </p:spTree>
    <p:extLst>
      <p:ext uri="{BB962C8B-B14F-4D97-AF65-F5344CB8AC3E}">
        <p14:creationId xmlns:p14="http://schemas.microsoft.com/office/powerpoint/2010/main" val="55356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A687E6-2D1D-B941-981E-E28E693E610B}" type="slidenum">
              <a:rPr lang="en-US" smtClean="0"/>
              <a:t>12</a:t>
            </a:fld>
            <a:endParaRPr lang="en-US" dirty="0"/>
          </a:p>
        </p:txBody>
      </p:sp>
    </p:spTree>
    <p:extLst>
      <p:ext uri="{BB962C8B-B14F-4D97-AF65-F5344CB8AC3E}">
        <p14:creationId xmlns:p14="http://schemas.microsoft.com/office/powerpoint/2010/main" val="1580155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13</a:t>
            </a:fld>
            <a:endParaRPr lang="en-US" dirty="0"/>
          </a:p>
        </p:txBody>
      </p:sp>
    </p:spTree>
    <p:extLst>
      <p:ext uri="{BB962C8B-B14F-4D97-AF65-F5344CB8AC3E}">
        <p14:creationId xmlns:p14="http://schemas.microsoft.com/office/powerpoint/2010/main" val="15078487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C9AD22-DC88-4915-8B8B-47F77CE7EAB7}" type="slidenum">
              <a:rPr lang="en-US" smtClean="0"/>
              <a:t>14</a:t>
            </a:fld>
            <a:endParaRPr lang="en-US" dirty="0"/>
          </a:p>
        </p:txBody>
      </p:sp>
    </p:spTree>
    <p:extLst>
      <p:ext uri="{BB962C8B-B14F-4D97-AF65-F5344CB8AC3E}">
        <p14:creationId xmlns:p14="http://schemas.microsoft.com/office/powerpoint/2010/main" val="36157034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hasCustomPrompt="1"/>
          </p:nvPr>
        </p:nvSpPr>
        <p:spPr>
          <a:xfrm>
            <a:off x="2133600" y="838200"/>
            <a:ext cx="6781800" cy="1655618"/>
          </a:xfrm>
          <a:prstGeom prst="rect">
            <a:avLst/>
          </a:prstGeom>
        </p:spPr>
        <p:txBody>
          <a:bodyPr/>
          <a:lstStyle>
            <a:lvl1pPr algn="l">
              <a:lnSpc>
                <a:spcPts val="4800"/>
              </a:lnSpc>
              <a:defRPr sz="4400" b="1" baseline="0">
                <a:solidFill>
                  <a:schemeClr val="accent2"/>
                </a:solidFill>
              </a:defRPr>
            </a:lvl1pPr>
          </a:lstStyle>
          <a:p>
            <a:pPr lvl="0"/>
            <a:r>
              <a:rPr lang="en-US" noProof="0" dirty="0"/>
              <a:t>Click to edit PowerPoint Title</a:t>
            </a:r>
          </a:p>
        </p:txBody>
      </p:sp>
      <p:sp>
        <p:nvSpPr>
          <p:cNvPr id="6" name="Text Placeholder 5"/>
          <p:cNvSpPr>
            <a:spLocks noGrp="1"/>
          </p:cNvSpPr>
          <p:nvPr>
            <p:ph type="body" sz="quarter" idx="10" hasCustomPrompt="1"/>
          </p:nvPr>
        </p:nvSpPr>
        <p:spPr>
          <a:xfrm>
            <a:off x="2133600" y="2590800"/>
            <a:ext cx="6781800" cy="1129145"/>
          </a:xfrm>
          <a:prstGeom prst="rect">
            <a:avLst/>
          </a:prstGeom>
        </p:spPr>
        <p:txBody>
          <a:bodyPr lIns="0" tIns="0" rIns="0" bIns="0"/>
          <a:lstStyle>
            <a:lvl1pPr marL="0" indent="0">
              <a:buNone/>
              <a:defRPr sz="2800" baseline="0">
                <a:solidFill>
                  <a:schemeClr val="tx1"/>
                </a:solidFill>
              </a:defRPr>
            </a:lvl1pPr>
            <a:lvl2pPr marL="406400" indent="0">
              <a:buNone/>
              <a:defRPr/>
            </a:lvl2pPr>
            <a:lvl3pPr marL="855663" indent="0">
              <a:buNone/>
              <a:defRPr/>
            </a:lvl3pPr>
            <a:lvl4pPr marL="1320800" indent="0">
              <a:buNone/>
              <a:defRPr/>
            </a:lvl4pPr>
            <a:lvl5pPr marL="1770063" indent="0">
              <a:buNone/>
              <a:defRPr/>
            </a:lvl5pPr>
          </a:lstStyle>
          <a:p>
            <a:pPr lvl="0"/>
            <a:r>
              <a:rPr lang="en-US" dirty="0"/>
              <a:t>Click to add mandatory Subtitle</a:t>
            </a:r>
          </a:p>
        </p:txBody>
      </p:sp>
      <p:sp>
        <p:nvSpPr>
          <p:cNvPr id="7" name="Text Placeholder 6"/>
          <p:cNvSpPr>
            <a:spLocks noGrp="1"/>
          </p:cNvSpPr>
          <p:nvPr>
            <p:ph type="body" sz="quarter" idx="11" hasCustomPrompt="1"/>
          </p:nvPr>
        </p:nvSpPr>
        <p:spPr>
          <a:xfrm>
            <a:off x="2133600" y="3962400"/>
            <a:ext cx="6781800" cy="1981200"/>
          </a:xfrm>
          <a:prstGeom prst="rect">
            <a:avLst/>
          </a:prstGeom>
        </p:spPr>
        <p:txBody>
          <a:bodyPr lIns="0" tIns="0" rIns="0" bIns="0" anchor="b"/>
          <a:lstStyle>
            <a:lvl1pPr marL="0" indent="0" algn="r">
              <a:buNone/>
              <a:defRPr sz="2800" baseline="0">
                <a:solidFill>
                  <a:schemeClr val="tx1"/>
                </a:solidFill>
              </a:defRPr>
            </a:lvl1pPr>
            <a:lvl2pPr marL="406400" indent="0" algn="r">
              <a:buNone/>
              <a:defRPr sz="2800">
                <a:solidFill>
                  <a:schemeClr val="tx1"/>
                </a:solidFill>
              </a:defRPr>
            </a:lvl2pPr>
            <a:lvl3pPr marL="855663" indent="0" algn="r">
              <a:buNone/>
              <a:defRPr sz="2800">
                <a:solidFill>
                  <a:schemeClr val="tx1"/>
                </a:solidFill>
              </a:defRPr>
            </a:lvl3pPr>
            <a:lvl4pPr marL="1320800" indent="0" algn="r">
              <a:buNone/>
              <a:defRPr sz="2800">
                <a:solidFill>
                  <a:schemeClr val="tx1"/>
                </a:solidFill>
              </a:defRPr>
            </a:lvl4pPr>
            <a:lvl5pPr marL="1770063" indent="0" algn="r">
              <a:buNone/>
              <a:defRPr sz="2800">
                <a:solidFill>
                  <a:schemeClr val="tx1"/>
                </a:solidFill>
              </a:defRPr>
            </a:lvl5pPr>
          </a:lstStyle>
          <a:p>
            <a:pPr lvl="0"/>
            <a:r>
              <a:rPr lang="en-US" dirty="0"/>
              <a:t>Click to add Attorney First Last, Title</a:t>
            </a:r>
          </a:p>
        </p:txBody>
      </p:sp>
      <p:sp>
        <p:nvSpPr>
          <p:cNvPr id="9" name="Text Placeholder 8"/>
          <p:cNvSpPr>
            <a:spLocks noGrp="1"/>
          </p:cNvSpPr>
          <p:nvPr>
            <p:ph type="body" sz="quarter" idx="12" hasCustomPrompt="1"/>
          </p:nvPr>
        </p:nvSpPr>
        <p:spPr>
          <a:xfrm>
            <a:off x="2133600" y="6096000"/>
            <a:ext cx="6781800" cy="570384"/>
          </a:xfrm>
          <a:prstGeom prst="rect">
            <a:avLst/>
          </a:prstGeom>
        </p:spPr>
        <p:txBody>
          <a:bodyPr lIns="0" tIns="0" rIns="0" bIns="0"/>
          <a:lstStyle>
            <a:lvl1pPr marL="0" indent="0" algn="r">
              <a:spcBef>
                <a:spcPts val="0"/>
              </a:spcBef>
              <a:buNone/>
              <a:defRPr sz="1800"/>
            </a:lvl1pPr>
            <a:lvl2pPr marL="406400" indent="0" algn="r">
              <a:spcBef>
                <a:spcPts val="0"/>
              </a:spcBef>
              <a:buNone/>
              <a:defRPr sz="1800"/>
            </a:lvl2pPr>
            <a:lvl3pPr marL="855663" indent="0" algn="r">
              <a:buNone/>
              <a:defRPr sz="1800"/>
            </a:lvl3pPr>
            <a:lvl4pPr marL="1320800" indent="0" algn="r">
              <a:buNone/>
              <a:defRPr sz="1800"/>
            </a:lvl4pPr>
            <a:lvl5pPr marL="1770063" indent="0" algn="r">
              <a:buNone/>
              <a:defRPr sz="1800"/>
            </a:lvl5pPr>
          </a:lstStyle>
          <a:p>
            <a:pPr lvl="0"/>
            <a:r>
              <a:rPr lang="en-US" dirty="0"/>
              <a:t>Conference Name | Location</a:t>
            </a:r>
          </a:p>
          <a:p>
            <a:pPr lvl="1"/>
            <a:r>
              <a:rPr lang="en-US" dirty="0"/>
              <a:t>Date</a:t>
            </a:r>
          </a:p>
        </p:txBody>
      </p:sp>
    </p:spTree>
    <p:extLst>
      <p:ext uri="{BB962C8B-B14F-4D97-AF65-F5344CB8AC3E}">
        <p14:creationId xmlns:p14="http://schemas.microsoft.com/office/powerpoint/2010/main" val="47768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CF7ACD-54B5-4898-B4C1-9169B1680715}" type="datetimeFigureOut">
              <a:rPr lang="en-US" smtClean="0"/>
              <a:t>11/9/2016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637EF97-9265-44BA-A854-F79E697FBB4B}" type="slidenum">
              <a:rPr lang="en-US" smtClean="0"/>
              <a:t>‹#›</a:t>
            </a:fld>
            <a:endParaRPr lang="en-US" dirty="0"/>
          </a:p>
        </p:txBody>
      </p:sp>
    </p:spTree>
    <p:extLst>
      <p:ext uri="{BB962C8B-B14F-4D97-AF65-F5344CB8AC3E}">
        <p14:creationId xmlns:p14="http://schemas.microsoft.com/office/powerpoint/2010/main" val="3455948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8CF7ACD-54B5-4898-B4C1-9169B1680715}" type="datetimeFigureOut">
              <a:rPr lang="en-US" smtClean="0"/>
              <a:t>11/9/2016</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5637EF97-9265-44BA-A854-F79E697FBB4B}" type="slidenum">
              <a:rPr lang="en-US" smtClean="0"/>
              <a:t>‹#›</a:t>
            </a:fld>
            <a:endParaRPr lang="en-US" dirty="0"/>
          </a:p>
        </p:txBody>
      </p:sp>
    </p:spTree>
    <p:extLst>
      <p:ext uri="{BB962C8B-B14F-4D97-AF65-F5344CB8AC3E}">
        <p14:creationId xmlns:p14="http://schemas.microsoft.com/office/powerpoint/2010/main" val="4478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8CF7ACD-54B5-4898-B4C1-9169B1680715}" type="datetimeFigureOut">
              <a:rPr lang="en-US" smtClean="0"/>
              <a:t>11/9/2016</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5637EF97-9265-44BA-A854-F79E697FBB4B}" type="slidenum">
              <a:rPr lang="en-US" smtClean="0"/>
              <a:t>‹#›</a:t>
            </a:fld>
            <a:endParaRPr lang="en-US" dirty="0"/>
          </a:p>
        </p:txBody>
      </p:sp>
    </p:spTree>
    <p:extLst>
      <p:ext uri="{BB962C8B-B14F-4D97-AF65-F5344CB8AC3E}">
        <p14:creationId xmlns:p14="http://schemas.microsoft.com/office/powerpoint/2010/main" val="95177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8CF7ACD-54B5-4898-B4C1-9169B1680715}" type="datetimeFigureOut">
              <a:rPr lang="en-US" smtClean="0"/>
              <a:t>11/9/2016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5637EF97-9265-44BA-A854-F79E697FBB4B}" type="slidenum">
              <a:rPr lang="en-US" smtClean="0"/>
              <a:t>‹#›</a:t>
            </a:fld>
            <a:endParaRPr lang="en-US" dirty="0"/>
          </a:p>
        </p:txBody>
      </p:sp>
    </p:spTree>
    <p:extLst>
      <p:ext uri="{BB962C8B-B14F-4D97-AF65-F5344CB8AC3E}">
        <p14:creationId xmlns:p14="http://schemas.microsoft.com/office/powerpoint/2010/main" val="29999938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15364" name="Rectangle 4"/>
          <p:cNvSpPr>
            <a:spLocks noGrp="1" noChangeArrowheads="1"/>
          </p:cNvSpPr>
          <p:nvPr>
            <p:ph type="sldNum" sz="quarter" idx="4"/>
          </p:nvPr>
        </p:nvSpPr>
        <p:spPr bwMode="auto">
          <a:xfrm>
            <a:off x="7010400" y="6477000"/>
            <a:ext cx="1828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solidFill>
                  <a:schemeClr val="bg1"/>
                </a:solidFill>
              </a:defRPr>
            </a:lvl1pPr>
          </a:lstStyle>
          <a:p>
            <a:pPr fontAlgn="base">
              <a:spcBef>
                <a:spcPct val="0"/>
              </a:spcBef>
              <a:spcAft>
                <a:spcPct val="0"/>
              </a:spcAft>
              <a:defRPr/>
            </a:pPr>
            <a:fld id="{B77CF7F7-BDBB-4F67-AA94-EC897593C3E8}" type="slidenum">
              <a:rPr lang="en-US">
                <a:solidFill>
                  <a:srgbClr val="FFFFFF"/>
                </a:solidFill>
              </a:rPr>
              <a:pPr fontAlgn="base">
                <a:spcBef>
                  <a:spcPct val="0"/>
                </a:spcBef>
                <a:spcAft>
                  <a:spcPct val="0"/>
                </a:spcAft>
                <a:defRPr/>
              </a:pPr>
              <a:t>‹#›</a:t>
            </a:fld>
            <a:endParaRPr lang="en-US"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4" r:id="rId1"/>
    <p:sldLayoutId id="2147483698" r:id="rId2"/>
    <p:sldLayoutId id="2147483699" r:id="rId3"/>
    <p:sldLayoutId id="2147483700" r:id="rId4"/>
    <p:sldLayoutId id="2147483701" r:id="rId5"/>
  </p:sldLayoutIdLst>
  <p:hf hdr="0" ftr="0" dt="0"/>
  <p:txStyles>
    <p:title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p:titleStyle>
    <p:bodyStyle>
      <a:lvl1pPr marL="342900" indent="-342900" algn="l" rtl="0" eaLnBrk="1" fontAlgn="base" hangingPunct="1">
        <a:spcBef>
          <a:spcPts val="0"/>
        </a:spcBef>
        <a:spcAft>
          <a:spcPct val="0"/>
        </a:spcAft>
        <a:buClr>
          <a:srgbClr val="FF6633"/>
        </a:buClr>
        <a:buSzPct val="75000"/>
        <a:buFont typeface="Arial" panose="020B0604020202020204" pitchFamily="34" charset="0"/>
        <a:buChar char="■"/>
        <a:defRPr sz="2800" kern="1200" baseline="0">
          <a:solidFill>
            <a:schemeClr val="tx2"/>
          </a:solidFill>
          <a:latin typeface="+mn-lt"/>
          <a:ea typeface="+mn-ea"/>
          <a:cs typeface="+mn-cs"/>
        </a:defRPr>
      </a:lvl1pPr>
      <a:lvl2pPr marL="798513" indent="-392113" algn="l" rtl="0" eaLnBrk="1" fontAlgn="base" hangingPunct="1">
        <a:spcBef>
          <a:spcPts val="0"/>
        </a:spcBef>
        <a:spcAft>
          <a:spcPct val="0"/>
        </a:spcAft>
        <a:buClr>
          <a:srgbClr val="FF6633"/>
        </a:buClr>
        <a:buSzPct val="75000"/>
        <a:buFont typeface="Arial" panose="020B0604020202020204" pitchFamily="34" charset="0"/>
        <a:buChar char="■"/>
        <a:defRPr sz="2400" kern="1200" baseline="0">
          <a:solidFill>
            <a:schemeClr val="tx2"/>
          </a:solidFill>
          <a:latin typeface="+mn-lt"/>
        </a:defRPr>
      </a:lvl2pPr>
      <a:lvl3pPr marL="1262063" indent="-406400" algn="l" rtl="0" eaLnBrk="1" fontAlgn="base" hangingPunct="1">
        <a:spcBef>
          <a:spcPts val="0"/>
        </a:spcBef>
        <a:spcAft>
          <a:spcPct val="0"/>
        </a:spcAft>
        <a:buClr>
          <a:srgbClr val="FF6633"/>
        </a:buClr>
        <a:buSzPct val="75000"/>
        <a:buFont typeface="Arial" panose="020B0604020202020204" pitchFamily="34" charset="0"/>
        <a:buChar char="■"/>
        <a:tabLst/>
        <a:defRPr sz="2400" kern="1200" baseline="0">
          <a:solidFill>
            <a:schemeClr val="tx2"/>
          </a:solidFill>
          <a:latin typeface="+mn-lt"/>
        </a:defRPr>
      </a:lvl3pPr>
      <a:lvl4pPr marL="1712913" indent="-392113" algn="l" rtl="0" eaLnBrk="1" fontAlgn="base" hangingPunct="1">
        <a:spcBef>
          <a:spcPts val="0"/>
        </a:spcBef>
        <a:spcAft>
          <a:spcPct val="0"/>
        </a:spcAft>
        <a:buClr>
          <a:srgbClr val="FF6633"/>
        </a:buClr>
        <a:buSzPct val="75000"/>
        <a:buFont typeface="Arial" panose="020B0604020202020204" pitchFamily="34" charset="0"/>
        <a:buChar char="■"/>
        <a:defRPr sz="2200" kern="1200" baseline="0">
          <a:solidFill>
            <a:schemeClr val="tx2"/>
          </a:solidFill>
          <a:latin typeface="+mn-lt"/>
        </a:defRPr>
      </a:lvl4pPr>
      <a:lvl5pPr marL="2176463" indent="-406400" algn="l" rtl="0" eaLnBrk="1" fontAlgn="base" hangingPunct="1">
        <a:spcBef>
          <a:spcPts val="0"/>
        </a:spcBef>
        <a:spcAft>
          <a:spcPct val="0"/>
        </a:spcAft>
        <a:buClr>
          <a:srgbClr val="FF6633"/>
        </a:buClr>
        <a:buSzPct val="75000"/>
        <a:buFont typeface="Arial" panose="020B0604020202020204" pitchFamily="34" charset="0"/>
        <a:buChar char="■"/>
        <a:defRPr sz="2000" kern="1200" baseline="0">
          <a:solidFill>
            <a:schemeClr val="tx2"/>
          </a:solidFill>
          <a:latin typeface="+mn-lt"/>
        </a:defRPr>
      </a:lvl5pPr>
      <a:lvl6pPr marL="2514600" indent="-228600" algn="l" rtl="0" eaLnBrk="1" fontAlgn="base" hangingPunct="1">
        <a:spcBef>
          <a:spcPct val="20000"/>
        </a:spcBef>
        <a:spcAft>
          <a:spcPct val="0"/>
        </a:spcAft>
        <a:buChar char="»"/>
        <a:defRPr sz="2000">
          <a:solidFill>
            <a:srgbClr val="4D4D4D"/>
          </a:solidFill>
          <a:latin typeface="+mn-lt"/>
        </a:defRPr>
      </a:lvl6pPr>
      <a:lvl7pPr marL="2971800" indent="-228600" algn="l" rtl="0" eaLnBrk="1" fontAlgn="base" hangingPunct="1">
        <a:spcBef>
          <a:spcPct val="20000"/>
        </a:spcBef>
        <a:spcAft>
          <a:spcPct val="0"/>
        </a:spcAft>
        <a:buChar char="»"/>
        <a:defRPr sz="2000">
          <a:solidFill>
            <a:srgbClr val="4D4D4D"/>
          </a:solidFill>
          <a:latin typeface="+mn-lt"/>
        </a:defRPr>
      </a:lvl7pPr>
      <a:lvl8pPr marL="3429000" indent="-228600" algn="l" rtl="0" eaLnBrk="1" fontAlgn="base" hangingPunct="1">
        <a:spcBef>
          <a:spcPct val="20000"/>
        </a:spcBef>
        <a:spcAft>
          <a:spcPct val="0"/>
        </a:spcAft>
        <a:buChar char="»"/>
        <a:defRPr sz="2000">
          <a:solidFill>
            <a:srgbClr val="4D4D4D"/>
          </a:solidFill>
          <a:latin typeface="+mn-lt"/>
        </a:defRPr>
      </a:lvl8pPr>
      <a:lvl9pPr marL="3886200" indent="-228600" algn="l" rtl="0" eaLnBrk="1" fontAlgn="base" hangingPunct="1">
        <a:spcBef>
          <a:spcPct val="20000"/>
        </a:spcBef>
        <a:spcAft>
          <a:spcPct val="0"/>
        </a:spcAft>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097975" y="2590800"/>
            <a:ext cx="6781800" cy="2667000"/>
          </a:xfrm>
        </p:spPr>
        <p:txBody>
          <a:bodyPr/>
          <a:lstStyle/>
          <a:p>
            <a:pPr algn="ctr"/>
            <a:r>
              <a:rPr lang="en-US" sz="2400" dirty="0">
                <a:solidFill>
                  <a:srgbClr val="002060"/>
                </a:solidFill>
                <a:latin typeface="+mj-lt"/>
              </a:rPr>
              <a:t>November 10, 2016</a:t>
            </a:r>
          </a:p>
          <a:p>
            <a:pPr algn="ctr"/>
            <a:r>
              <a:rPr lang="en-US" sz="2400" dirty="0">
                <a:solidFill>
                  <a:srgbClr val="002060"/>
                </a:solidFill>
                <a:latin typeface="+mj-lt"/>
              </a:rPr>
              <a:t>North Houston Association of Professional Landmen</a:t>
            </a:r>
          </a:p>
          <a:p>
            <a:pPr algn="ctr"/>
            <a:endParaRPr lang="en-US" sz="2400" dirty="0">
              <a:solidFill>
                <a:srgbClr val="002060"/>
              </a:solidFill>
              <a:latin typeface="+mj-lt"/>
            </a:endParaRPr>
          </a:p>
          <a:p>
            <a:pPr algn="ctr"/>
            <a:endParaRPr lang="en-US" sz="2400" dirty="0">
              <a:solidFill>
                <a:srgbClr val="002060"/>
              </a:solidFill>
              <a:latin typeface="+mj-lt"/>
            </a:endParaRPr>
          </a:p>
          <a:p>
            <a:pPr algn="ctr"/>
            <a:endParaRPr lang="en-US" sz="2400" dirty="0">
              <a:solidFill>
                <a:srgbClr val="002060"/>
              </a:solidFill>
              <a:latin typeface="+mj-lt"/>
            </a:endParaRPr>
          </a:p>
          <a:p>
            <a:pPr algn="ctr"/>
            <a:endParaRPr lang="en-US" sz="2400" dirty="0">
              <a:solidFill>
                <a:srgbClr val="002060"/>
              </a:solidFill>
              <a:latin typeface="+mj-lt"/>
            </a:endParaRPr>
          </a:p>
          <a:p>
            <a:pPr algn="ctr"/>
            <a:r>
              <a:rPr lang="en-US" sz="2400" dirty="0">
                <a:solidFill>
                  <a:srgbClr val="002060"/>
                </a:solidFill>
                <a:latin typeface="+mj-lt"/>
              </a:rPr>
              <a:t>Houston, Texas</a:t>
            </a:r>
          </a:p>
        </p:txBody>
      </p:sp>
      <p:sp>
        <p:nvSpPr>
          <p:cNvPr id="6" name="Text Placeholder 5"/>
          <p:cNvSpPr>
            <a:spLocks noGrp="1"/>
          </p:cNvSpPr>
          <p:nvPr>
            <p:ph type="body" sz="quarter" idx="11"/>
          </p:nvPr>
        </p:nvSpPr>
        <p:spPr>
          <a:xfrm>
            <a:off x="2084742" y="5486400"/>
            <a:ext cx="6781800" cy="685800"/>
          </a:xfrm>
        </p:spPr>
        <p:txBody>
          <a:bodyPr/>
          <a:lstStyle/>
          <a:p>
            <a:r>
              <a:rPr lang="en-US" b="1" dirty="0">
                <a:solidFill>
                  <a:schemeClr val="accent2"/>
                </a:solidFill>
              </a:rPr>
              <a:t>H. Martin Gibson</a:t>
            </a:r>
          </a:p>
          <a:p>
            <a:r>
              <a:rPr lang="en-US" sz="2000" b="1" dirty="0">
                <a:solidFill>
                  <a:schemeClr val="accent2"/>
                </a:solidFill>
              </a:rPr>
              <a:t>mgibson@lockelord.com</a:t>
            </a:r>
          </a:p>
        </p:txBody>
      </p:sp>
      <p:sp>
        <p:nvSpPr>
          <p:cNvPr id="8" name="Title 7"/>
          <p:cNvSpPr>
            <a:spLocks noGrp="1"/>
          </p:cNvSpPr>
          <p:nvPr>
            <p:ph type="ctrTitle"/>
          </p:nvPr>
        </p:nvSpPr>
        <p:spPr>
          <a:xfrm>
            <a:off x="2554356" y="990600"/>
            <a:ext cx="5867400" cy="1295400"/>
          </a:xfrm>
        </p:spPr>
        <p:txBody>
          <a:bodyPr/>
          <a:lstStyle/>
          <a:p>
            <a:pPr algn="ctr"/>
            <a:r>
              <a:rPr lang="en-US" sz="5400" dirty="0"/>
              <a:t>The Perils of Quitclaims</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38660" y="3429000"/>
            <a:ext cx="2073965" cy="128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
        <p:nvSpPr>
          <p:cNvPr id="8" name="Subtitle 2"/>
          <p:cNvSpPr txBox="1">
            <a:spLocks/>
          </p:cNvSpPr>
          <p:nvPr/>
        </p:nvSpPr>
        <p:spPr>
          <a:xfrm>
            <a:off x="381000" y="1447800"/>
            <a:ext cx="8382000" cy="4953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pPr>
            <a:r>
              <a:rPr lang="en-US" altLang="en-US" sz="2800" dirty="0">
                <a:solidFill>
                  <a:schemeClr val="tx1">
                    <a:lumMod val="75000"/>
                  </a:schemeClr>
                </a:solidFill>
                <a:latin typeface="Arial" pitchFamily="34" charset="0"/>
                <a:cs typeface="Arial" pitchFamily="34" charset="0"/>
              </a:rPr>
              <a:t>A quitclaim deed</a:t>
            </a:r>
          </a:p>
          <a:p>
            <a:pPr marL="0" indent="0" algn="just">
              <a:spcBef>
                <a:spcPct val="0"/>
              </a:spcBef>
              <a:buNone/>
            </a:pPr>
            <a:endParaRPr lang="en-US" altLang="en-US" sz="1200" dirty="0">
              <a:solidFill>
                <a:schemeClr val="tx1">
                  <a:lumMod val="75000"/>
                </a:schemeClr>
              </a:solidFill>
              <a:latin typeface="Arial" pitchFamily="34" charset="0"/>
              <a:cs typeface="Arial" pitchFamily="34" charset="0"/>
            </a:endParaRPr>
          </a:p>
          <a:p>
            <a:pPr marL="166688" lvl="1" indent="3175" algn="just">
              <a:buNone/>
            </a:pPr>
            <a:r>
              <a:rPr lang="en-US" altLang="en-US" sz="2400" dirty="0">
                <a:solidFill>
                  <a:schemeClr val="tx1">
                    <a:lumMod val="75000"/>
                  </a:schemeClr>
                </a:solidFill>
                <a:latin typeface="Arial" pitchFamily="34" charset="0"/>
                <a:cs typeface="Arial" pitchFamily="34" charset="0"/>
              </a:rPr>
              <a:t>Does not establish title in those holding under it.  Passes the interest of the grantor in the property.</a:t>
            </a:r>
          </a:p>
          <a:p>
            <a:pPr marL="169863" lvl="1" indent="0" algn="just">
              <a:buNone/>
            </a:pPr>
            <a:endParaRPr lang="en-US" altLang="en-US" sz="1200" dirty="0">
              <a:solidFill>
                <a:schemeClr val="tx1">
                  <a:lumMod val="75000"/>
                </a:schemeClr>
              </a:solidFill>
              <a:latin typeface="Arial" pitchFamily="34" charset="0"/>
              <a:cs typeface="Arial" pitchFamily="34" charset="0"/>
            </a:endParaRPr>
          </a:p>
          <a:p>
            <a:pPr marL="169863" lvl="1" indent="0" algn="just">
              <a:buNone/>
            </a:pPr>
            <a:r>
              <a:rPr lang="en-US" altLang="en-US" sz="2000" dirty="0">
                <a:solidFill>
                  <a:schemeClr val="tx1">
                    <a:lumMod val="75000"/>
                  </a:schemeClr>
                </a:solidFill>
                <a:latin typeface="Arial" pitchFamily="34" charset="0"/>
                <a:cs typeface="Arial" pitchFamily="34" charset="0"/>
              </a:rPr>
              <a:t>	For the quitclaim to be a conveyance, title in the grantor must be 	shown.</a:t>
            </a:r>
          </a:p>
          <a:p>
            <a:pPr marL="169863" lvl="1" indent="0" algn="just">
              <a:buNone/>
            </a:pPr>
            <a:endParaRPr lang="en-US" altLang="en-US" sz="1200" dirty="0">
              <a:solidFill>
                <a:schemeClr val="tx1">
                  <a:lumMod val="75000"/>
                </a:schemeClr>
              </a:solidFill>
              <a:latin typeface="Arial" pitchFamily="34" charset="0"/>
              <a:cs typeface="Arial" pitchFamily="34" charset="0"/>
            </a:endParaRPr>
          </a:p>
          <a:p>
            <a:pPr marL="0" indent="0" algn="just">
              <a:spcBef>
                <a:spcPct val="0"/>
              </a:spcBef>
              <a:buNone/>
            </a:pPr>
            <a:r>
              <a:rPr lang="en-US" altLang="en-US" sz="2800" dirty="0">
                <a:solidFill>
                  <a:schemeClr val="tx1">
                    <a:lumMod val="75000"/>
                  </a:schemeClr>
                </a:solidFill>
                <a:latin typeface="Arial" pitchFamily="34" charset="0"/>
                <a:cs typeface="Arial" pitchFamily="34" charset="0"/>
              </a:rPr>
              <a:t>In Texas, the grantee of a quitclaim</a:t>
            </a:r>
          </a:p>
          <a:p>
            <a:pPr marL="0" indent="0" algn="just">
              <a:spcBef>
                <a:spcPct val="0"/>
              </a:spcBef>
              <a:buNone/>
            </a:pPr>
            <a:endParaRPr lang="en-US" altLang="en-US" sz="1200" dirty="0">
              <a:solidFill>
                <a:schemeClr val="tx1">
                  <a:lumMod val="75000"/>
                </a:schemeClr>
              </a:solidFill>
              <a:latin typeface="Arial" pitchFamily="34" charset="0"/>
              <a:cs typeface="Arial" pitchFamily="34" charset="0"/>
            </a:endParaRPr>
          </a:p>
          <a:p>
            <a:pPr marL="169863" lvl="1" indent="0" algn="just">
              <a:buNone/>
            </a:pPr>
            <a:r>
              <a:rPr lang="en-US" altLang="en-US" sz="2400" dirty="0">
                <a:solidFill>
                  <a:schemeClr val="tx1">
                    <a:lumMod val="75000"/>
                  </a:schemeClr>
                </a:solidFill>
                <a:latin typeface="Arial" pitchFamily="34" charset="0"/>
                <a:cs typeface="Arial" pitchFamily="34" charset="0"/>
              </a:rPr>
              <a:t>Takes with notice of all defects in his grantor’s title</a:t>
            </a:r>
          </a:p>
          <a:p>
            <a:pPr marL="169863" lvl="1" indent="0" algn="just">
              <a:buNone/>
            </a:pPr>
            <a:endParaRPr lang="en-US" altLang="en-US" sz="1200" dirty="0">
              <a:solidFill>
                <a:schemeClr val="tx1">
                  <a:lumMod val="75000"/>
                </a:schemeClr>
              </a:solidFill>
              <a:latin typeface="Arial" pitchFamily="34" charset="0"/>
              <a:cs typeface="Arial" pitchFamily="34" charset="0"/>
            </a:endParaRPr>
          </a:p>
          <a:p>
            <a:pPr marL="684213" lvl="2" indent="0" algn="just">
              <a:buNone/>
            </a:pPr>
            <a:r>
              <a:rPr lang="en-US" altLang="en-US" sz="2000" dirty="0">
                <a:solidFill>
                  <a:schemeClr val="tx1">
                    <a:lumMod val="75000"/>
                  </a:schemeClr>
                </a:solidFill>
                <a:latin typeface="Arial" pitchFamily="34" charset="0"/>
                <a:cs typeface="Arial" pitchFamily="34" charset="0"/>
              </a:rPr>
              <a:t>	Including all equitable claims and unrecorded deeds in existence 	before the delivery of the quitclaim deed to the grantee.</a:t>
            </a:r>
          </a:p>
        </p:txBody>
      </p:sp>
    </p:spTree>
    <p:extLst>
      <p:ext uri="{BB962C8B-B14F-4D97-AF65-F5344CB8AC3E}">
        <p14:creationId xmlns:p14="http://schemas.microsoft.com/office/powerpoint/2010/main" val="126645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 calcmode="lin" valueType="num">
                                      <p:cBhvr additive="base">
                                        <p:cTn id="37" dur="500" fill="hold"/>
                                        <p:tgtEl>
                                          <p:spTgt spid="8">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286578" y="1524000"/>
            <a:ext cx="8458200" cy="478324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pPr>
            <a:r>
              <a:rPr lang="en-US" altLang="en-US" sz="2800" dirty="0">
                <a:solidFill>
                  <a:schemeClr val="tx1">
                    <a:lumMod val="75000"/>
                  </a:schemeClr>
                </a:solidFill>
                <a:latin typeface="Arial" pitchFamily="34" charset="0"/>
                <a:cs typeface="Arial" pitchFamily="34" charset="0"/>
              </a:rPr>
              <a:t>Texas occupies a minority position on the issue and, in some respects, stands alone.</a:t>
            </a:r>
          </a:p>
          <a:p>
            <a:pPr marL="0" indent="0" algn="just">
              <a:spcBef>
                <a:spcPct val="0"/>
              </a:spcBef>
              <a:buNone/>
            </a:pPr>
            <a:endParaRPr lang="en-US" altLang="en-US" sz="800" dirty="0">
              <a:solidFill>
                <a:schemeClr val="tx1">
                  <a:lumMod val="75000"/>
                </a:schemeClr>
              </a:solidFill>
              <a:latin typeface="Arial" pitchFamily="34" charset="0"/>
              <a:cs typeface="Arial" pitchFamily="34" charset="0"/>
            </a:endParaRPr>
          </a:p>
          <a:p>
            <a:pPr marL="0" indent="0" algn="just">
              <a:spcBef>
                <a:spcPct val="0"/>
              </a:spcBef>
              <a:buNone/>
            </a:pPr>
            <a:r>
              <a:rPr lang="en-US" altLang="en-US" sz="2800" dirty="0">
                <a:solidFill>
                  <a:schemeClr val="tx1">
                    <a:lumMod val="75000"/>
                  </a:schemeClr>
                </a:solidFill>
                <a:latin typeface="Arial" pitchFamily="34" charset="0"/>
                <a:cs typeface="Arial" pitchFamily="34" charset="0"/>
              </a:rPr>
              <a:t>Quitclaim issue</a:t>
            </a:r>
          </a:p>
          <a:p>
            <a:pPr marL="0" indent="0" algn="just">
              <a:spcBef>
                <a:spcPct val="0"/>
              </a:spcBef>
              <a:buNone/>
            </a:pPr>
            <a:endParaRPr lang="en-US" altLang="en-US" sz="800" dirty="0">
              <a:solidFill>
                <a:schemeClr val="tx1">
                  <a:lumMod val="75000"/>
                </a:schemeClr>
              </a:solidFill>
              <a:latin typeface="Arial" pitchFamily="34" charset="0"/>
              <a:cs typeface="Arial" pitchFamily="34" charset="0"/>
            </a:endParaRPr>
          </a:p>
          <a:p>
            <a:pPr marL="741363" lvl="1" indent="0" algn="just">
              <a:buNone/>
            </a:pPr>
            <a:r>
              <a:rPr lang="en-US" altLang="en-US" sz="2400" dirty="0" smtClean="0">
                <a:solidFill>
                  <a:schemeClr val="tx1">
                    <a:lumMod val="75000"/>
                  </a:schemeClr>
                </a:solidFill>
                <a:latin typeface="Arial" pitchFamily="34" charset="0"/>
                <a:cs typeface="Arial" pitchFamily="34" charset="0"/>
              </a:rPr>
              <a:t>Relevant </a:t>
            </a:r>
            <a:r>
              <a:rPr lang="en-US" altLang="en-US" sz="2400" dirty="0">
                <a:solidFill>
                  <a:schemeClr val="tx1">
                    <a:lumMod val="75000"/>
                  </a:schemeClr>
                </a:solidFill>
                <a:latin typeface="Arial" pitchFamily="34" charset="0"/>
                <a:cs typeface="Arial" pitchFamily="34" charset="0"/>
              </a:rPr>
              <a:t>to all conveyances and security </a:t>
            </a:r>
            <a:r>
              <a:rPr lang="en-US" altLang="en-US" sz="2400" dirty="0" smtClean="0">
                <a:solidFill>
                  <a:schemeClr val="tx1">
                    <a:lumMod val="75000"/>
                  </a:schemeClr>
                </a:solidFill>
                <a:latin typeface="Arial" pitchFamily="34" charset="0"/>
                <a:cs typeface="Arial" pitchFamily="34" charset="0"/>
              </a:rPr>
              <a:t>transactions affecting </a:t>
            </a:r>
            <a:r>
              <a:rPr lang="en-US" altLang="en-US" sz="2400" dirty="0">
                <a:solidFill>
                  <a:schemeClr val="tx1">
                    <a:lumMod val="75000"/>
                  </a:schemeClr>
                </a:solidFill>
                <a:latin typeface="Arial" pitchFamily="34" charset="0"/>
                <a:cs typeface="Arial" pitchFamily="34" charset="0"/>
              </a:rPr>
              <a:t>real estate, including mineral interests</a:t>
            </a:r>
            <a:r>
              <a:rPr lang="en-US" altLang="en-US" sz="2400" dirty="0" smtClean="0">
                <a:solidFill>
                  <a:schemeClr val="tx1">
                    <a:lumMod val="75000"/>
                  </a:schemeClr>
                </a:solidFill>
                <a:latin typeface="Arial" pitchFamily="34" charset="0"/>
                <a:cs typeface="Arial" pitchFamily="34" charset="0"/>
              </a:rPr>
              <a:t>, oil and gas leases, RE leaseholds</a:t>
            </a:r>
            <a:r>
              <a:rPr lang="en-US" altLang="en-US" sz="2400" dirty="0">
                <a:solidFill>
                  <a:schemeClr val="tx1">
                    <a:lumMod val="75000"/>
                  </a:schemeClr>
                </a:solidFill>
                <a:latin typeface="Arial" pitchFamily="34" charset="0"/>
                <a:cs typeface="Arial" pitchFamily="34" charset="0"/>
              </a:rPr>
              <a:t>, and mortgages.</a:t>
            </a:r>
          </a:p>
          <a:p>
            <a:pPr marL="169863" lvl="1" indent="0" algn="just">
              <a:buNone/>
            </a:pPr>
            <a:endParaRPr lang="en-US" altLang="en-US" sz="800" dirty="0">
              <a:solidFill>
                <a:schemeClr val="tx1">
                  <a:lumMod val="75000"/>
                </a:schemeClr>
              </a:solidFill>
              <a:latin typeface="Arial" pitchFamily="34" charset="0"/>
              <a:cs typeface="Arial" pitchFamily="34" charset="0"/>
            </a:endParaRPr>
          </a:p>
          <a:p>
            <a:pPr marL="0" indent="0" algn="just">
              <a:spcBef>
                <a:spcPct val="0"/>
              </a:spcBef>
              <a:buNone/>
            </a:pPr>
            <a:r>
              <a:rPr lang="en-US" altLang="en-US" sz="2800" dirty="0">
                <a:solidFill>
                  <a:schemeClr val="tx1">
                    <a:lumMod val="75000"/>
                  </a:schemeClr>
                </a:solidFill>
                <a:latin typeface="Arial" pitchFamily="34" charset="0"/>
                <a:cs typeface="Arial" pitchFamily="34" charset="0"/>
              </a:rPr>
              <a:t>Many assignments of oil and gas leases contain quitclaim-type granting language</a:t>
            </a:r>
          </a:p>
          <a:p>
            <a:pPr marL="0" indent="0" algn="just">
              <a:spcBef>
                <a:spcPct val="0"/>
              </a:spcBef>
              <a:buNone/>
            </a:pPr>
            <a:endParaRPr lang="en-US" altLang="en-US" sz="800" dirty="0">
              <a:solidFill>
                <a:schemeClr val="tx1">
                  <a:lumMod val="75000"/>
                </a:schemeClr>
              </a:solidFill>
              <a:latin typeface="Arial" pitchFamily="34" charset="0"/>
              <a:cs typeface="Arial" pitchFamily="34" charset="0"/>
            </a:endParaRPr>
          </a:p>
          <a:p>
            <a:pPr marL="169863" lvl="1" indent="0" algn="just">
              <a:buNone/>
            </a:pPr>
            <a:r>
              <a:rPr lang="en-US" altLang="en-US" sz="2400" dirty="0">
                <a:solidFill>
                  <a:schemeClr val="tx1">
                    <a:lumMod val="75000"/>
                  </a:schemeClr>
                </a:solidFill>
                <a:latin typeface="Arial" pitchFamily="34" charset="0"/>
                <a:cs typeface="Arial" pitchFamily="34" charset="0"/>
              </a:rPr>
              <a:t>	“All of assignor’s/mortgagor’s right, title and interest”</a:t>
            </a:r>
          </a:p>
          <a:p>
            <a:pPr marL="169863" lvl="1" indent="0" algn="just">
              <a:buNone/>
            </a:pPr>
            <a:r>
              <a:rPr lang="en-US" altLang="en-US" sz="2400" dirty="0">
                <a:solidFill>
                  <a:schemeClr val="tx1">
                    <a:lumMod val="75000"/>
                  </a:schemeClr>
                </a:solidFill>
                <a:latin typeface="Arial" pitchFamily="34" charset="0"/>
                <a:cs typeface="Arial" pitchFamily="34" charset="0"/>
              </a:rPr>
              <a:t>	Disclaim warranties</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1851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8">
                                            <p:txEl>
                                              <p:pRg st="9" end="9"/>
                                            </p:txEl>
                                          </p:spTgt>
                                        </p:tgtEl>
                                        <p:attrNameLst>
                                          <p:attrName>style.visibility</p:attrName>
                                        </p:attrNameLst>
                                      </p:cBhvr>
                                      <p:to>
                                        <p:strVal val="visible"/>
                                      </p:to>
                                    </p:set>
                                    <p:anim calcmode="lin" valueType="num">
                                      <p:cBhvr additive="base">
                                        <p:cTn id="35" dur="500" fill="hold"/>
                                        <p:tgtEl>
                                          <p:spTgt spid="8">
                                            <p:txEl>
                                              <p:pRg st="9" end="9"/>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1768" y="2930494"/>
            <a:ext cx="417910" cy="646331"/>
          </a:xfrm>
          <a:prstGeom prst="rect">
            <a:avLst/>
          </a:prstGeom>
          <a:noFill/>
        </p:spPr>
        <p:txBody>
          <a:bodyPr wrap="square" rtlCol="0">
            <a:spAutoFit/>
          </a:bodyPr>
          <a:lstStyle/>
          <a:p>
            <a:r>
              <a:rPr lang="en-US" sz="3600" dirty="0"/>
              <a:t>O</a:t>
            </a:r>
          </a:p>
        </p:txBody>
      </p:sp>
      <p:sp>
        <p:nvSpPr>
          <p:cNvPr id="6" name="TextBox 5"/>
          <p:cNvSpPr txBox="1"/>
          <p:nvPr/>
        </p:nvSpPr>
        <p:spPr>
          <a:xfrm>
            <a:off x="2415519" y="2950231"/>
            <a:ext cx="407194" cy="646331"/>
          </a:xfrm>
          <a:prstGeom prst="rect">
            <a:avLst/>
          </a:prstGeom>
          <a:noFill/>
        </p:spPr>
        <p:txBody>
          <a:bodyPr wrap="square" rtlCol="0">
            <a:spAutoFit/>
          </a:bodyPr>
          <a:lstStyle/>
          <a:p>
            <a:r>
              <a:rPr lang="en-US" sz="3600" dirty="0"/>
              <a:t>A</a:t>
            </a:r>
          </a:p>
        </p:txBody>
      </p:sp>
      <p:cxnSp>
        <p:nvCxnSpPr>
          <p:cNvPr id="16" name="Elbow Connector 15"/>
          <p:cNvCxnSpPr/>
          <p:nvPr/>
        </p:nvCxnSpPr>
        <p:spPr>
          <a:xfrm>
            <a:off x="2797196" y="3230820"/>
            <a:ext cx="1148314" cy="156611"/>
          </a:xfrm>
          <a:prstGeom prst="bentConnector3">
            <a:avLst>
              <a:gd name="adj1" fmla="val 8840"/>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65993" y="2952776"/>
            <a:ext cx="428628" cy="646331"/>
          </a:xfrm>
          <a:prstGeom prst="rect">
            <a:avLst/>
          </a:prstGeom>
          <a:noFill/>
        </p:spPr>
        <p:txBody>
          <a:bodyPr wrap="square" rtlCol="0">
            <a:spAutoFit/>
          </a:bodyPr>
          <a:lstStyle/>
          <a:p>
            <a:r>
              <a:rPr lang="en-US" sz="3600" dirty="0"/>
              <a:t>C</a:t>
            </a:r>
          </a:p>
        </p:txBody>
      </p:sp>
      <p:sp>
        <p:nvSpPr>
          <p:cNvPr id="25" name="TextBox 24"/>
          <p:cNvSpPr txBox="1"/>
          <p:nvPr/>
        </p:nvSpPr>
        <p:spPr>
          <a:xfrm>
            <a:off x="5452260" y="3665746"/>
            <a:ext cx="3245815" cy="507831"/>
          </a:xfrm>
          <a:prstGeom prst="rect">
            <a:avLst/>
          </a:prstGeom>
          <a:noFill/>
        </p:spPr>
        <p:txBody>
          <a:bodyPr wrap="square" rtlCol="0">
            <a:spAutoFit/>
          </a:bodyPr>
          <a:lstStyle/>
          <a:p>
            <a:r>
              <a:rPr lang="en-US" sz="1350" dirty="0">
                <a:solidFill>
                  <a:schemeClr val="tx1">
                    <a:lumMod val="75000"/>
                  </a:schemeClr>
                </a:solidFill>
              </a:rPr>
              <a:t>If B has no notice of A and pays value, </a:t>
            </a:r>
          </a:p>
          <a:p>
            <a:r>
              <a:rPr lang="en-US" sz="1350" dirty="0">
                <a:solidFill>
                  <a:schemeClr val="tx1">
                    <a:lumMod val="75000"/>
                  </a:schemeClr>
                </a:solidFill>
              </a:rPr>
              <a:t>B wins even if A later records.</a:t>
            </a:r>
          </a:p>
        </p:txBody>
      </p:sp>
      <p:cxnSp>
        <p:nvCxnSpPr>
          <p:cNvPr id="32" name="Straight Arrow Connector 31"/>
          <p:cNvCxnSpPr/>
          <p:nvPr/>
        </p:nvCxnSpPr>
        <p:spPr>
          <a:xfrm>
            <a:off x="1148209" y="4075127"/>
            <a:ext cx="1909261"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007451" y="3633532"/>
            <a:ext cx="383672" cy="646331"/>
          </a:xfrm>
          <a:prstGeom prst="rect">
            <a:avLst/>
          </a:prstGeom>
          <a:noFill/>
        </p:spPr>
        <p:txBody>
          <a:bodyPr wrap="square" rtlCol="0">
            <a:spAutoFit/>
          </a:bodyPr>
          <a:lstStyle/>
          <a:p>
            <a:r>
              <a:rPr lang="en-US" sz="3600" dirty="0"/>
              <a:t>B</a:t>
            </a:r>
          </a:p>
        </p:txBody>
      </p:sp>
      <p:cxnSp>
        <p:nvCxnSpPr>
          <p:cNvPr id="36" name="Straight Connector 35"/>
          <p:cNvCxnSpPr/>
          <p:nvPr/>
        </p:nvCxnSpPr>
        <p:spPr>
          <a:xfrm flipH="1">
            <a:off x="1147112" y="3440338"/>
            <a:ext cx="1126" cy="131269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1142571" y="4741390"/>
            <a:ext cx="2811780"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882350" y="4316413"/>
            <a:ext cx="428625" cy="646331"/>
          </a:xfrm>
          <a:prstGeom prst="rect">
            <a:avLst/>
          </a:prstGeom>
          <a:noFill/>
        </p:spPr>
        <p:txBody>
          <a:bodyPr wrap="square" rtlCol="0">
            <a:spAutoFit/>
          </a:bodyPr>
          <a:lstStyle/>
          <a:p>
            <a:r>
              <a:rPr lang="en-US" sz="3600" dirty="0"/>
              <a:t>D</a:t>
            </a:r>
          </a:p>
        </p:txBody>
      </p:sp>
      <p:sp>
        <p:nvSpPr>
          <p:cNvPr id="47" name="TextBox 46"/>
          <p:cNvSpPr txBox="1"/>
          <p:nvPr/>
        </p:nvSpPr>
        <p:spPr>
          <a:xfrm>
            <a:off x="5451332" y="4197502"/>
            <a:ext cx="3518449" cy="507831"/>
          </a:xfrm>
          <a:prstGeom prst="rect">
            <a:avLst/>
          </a:prstGeom>
          <a:noFill/>
        </p:spPr>
        <p:txBody>
          <a:bodyPr wrap="square" rtlCol="0">
            <a:spAutoFit/>
          </a:bodyPr>
          <a:lstStyle/>
          <a:p>
            <a:r>
              <a:rPr lang="en-US" sz="1350" dirty="0">
                <a:solidFill>
                  <a:schemeClr val="tx1">
                    <a:lumMod val="75000"/>
                  </a:schemeClr>
                </a:solidFill>
              </a:rPr>
              <a:t>D is BFP -- pays value and no notice, </a:t>
            </a:r>
          </a:p>
          <a:p>
            <a:r>
              <a:rPr lang="en-US" sz="1350" dirty="0">
                <a:solidFill>
                  <a:schemeClr val="tx1">
                    <a:lumMod val="75000"/>
                  </a:schemeClr>
                </a:solidFill>
              </a:rPr>
              <a:t>i.e. B does not record, D wins.</a:t>
            </a:r>
          </a:p>
        </p:txBody>
      </p:sp>
      <p:cxnSp>
        <p:nvCxnSpPr>
          <p:cNvPr id="59" name="Elbow Connector 58"/>
          <p:cNvCxnSpPr/>
          <p:nvPr/>
        </p:nvCxnSpPr>
        <p:spPr>
          <a:xfrm>
            <a:off x="1317131" y="3225693"/>
            <a:ext cx="1096908" cy="174463"/>
          </a:xfrm>
          <a:prstGeom prst="bentConnector3">
            <a:avLst>
              <a:gd name="adj1" fmla="val 7778"/>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136840" y="2552763"/>
            <a:ext cx="3659622" cy="507831"/>
          </a:xfrm>
          <a:prstGeom prst="rect">
            <a:avLst/>
          </a:prstGeom>
          <a:noFill/>
        </p:spPr>
        <p:txBody>
          <a:bodyPr wrap="square" rtlCol="0">
            <a:spAutoFit/>
          </a:bodyPr>
          <a:lstStyle/>
          <a:p>
            <a:pPr algn="ctr"/>
            <a:r>
              <a:rPr lang="en-US" sz="1350" b="1" dirty="0">
                <a:solidFill>
                  <a:schemeClr val="tx1">
                    <a:lumMod val="75000"/>
                  </a:schemeClr>
                </a:solidFill>
              </a:rPr>
              <a:t>Chain of title</a:t>
            </a:r>
          </a:p>
          <a:p>
            <a:pPr algn="ctr"/>
            <a:r>
              <a:rPr lang="en-US" sz="1350" b="1" dirty="0">
                <a:solidFill>
                  <a:schemeClr val="tx1">
                    <a:lumMod val="75000"/>
                  </a:schemeClr>
                </a:solidFill>
              </a:rPr>
              <a:t>C is not in B's or D's chain</a:t>
            </a:r>
          </a:p>
        </p:txBody>
      </p:sp>
      <p:sp>
        <p:nvSpPr>
          <p:cNvPr id="2" name="TextBox 1"/>
          <p:cNvSpPr txBox="1"/>
          <p:nvPr/>
        </p:nvSpPr>
        <p:spPr>
          <a:xfrm>
            <a:off x="4357043" y="3189243"/>
            <a:ext cx="1505138" cy="253916"/>
          </a:xfrm>
          <a:prstGeom prst="rect">
            <a:avLst/>
          </a:prstGeom>
          <a:noFill/>
        </p:spPr>
        <p:txBody>
          <a:bodyPr wrap="square" rtlCol="0">
            <a:spAutoFit/>
          </a:bodyPr>
          <a:lstStyle/>
          <a:p>
            <a:r>
              <a:rPr lang="en-US" sz="1050" i="1" dirty="0">
                <a:solidFill>
                  <a:schemeClr val="tx1">
                    <a:lumMod val="75000"/>
                  </a:schemeClr>
                </a:solidFill>
              </a:rPr>
              <a:t>not in B's or D's chain</a:t>
            </a:r>
          </a:p>
        </p:txBody>
      </p:sp>
      <p:sp>
        <p:nvSpPr>
          <p:cNvPr id="4" name="TextBox 3"/>
          <p:cNvSpPr txBox="1"/>
          <p:nvPr/>
        </p:nvSpPr>
        <p:spPr>
          <a:xfrm>
            <a:off x="3232471" y="3168140"/>
            <a:ext cx="320778" cy="461665"/>
          </a:xfrm>
          <a:prstGeom prst="rect">
            <a:avLst/>
          </a:prstGeom>
          <a:noFill/>
        </p:spPr>
        <p:txBody>
          <a:bodyPr wrap="square" rtlCol="0">
            <a:spAutoFit/>
          </a:bodyPr>
          <a:lstStyle/>
          <a:p>
            <a:r>
              <a:rPr lang="en-US" sz="2400" dirty="0">
                <a:effectLst>
                  <a:outerShdw blurRad="38100" dist="38100" dir="2700000" algn="tl">
                    <a:srgbClr val="000000">
                      <a:alpha val="43137"/>
                    </a:srgbClr>
                  </a:outerShdw>
                </a:effectLst>
              </a:rPr>
              <a:t>X</a:t>
            </a:r>
          </a:p>
        </p:txBody>
      </p:sp>
      <p:cxnSp>
        <p:nvCxnSpPr>
          <p:cNvPr id="18" name="Straight Arrow Connector 17"/>
          <p:cNvCxnSpPr/>
          <p:nvPr/>
        </p:nvCxnSpPr>
        <p:spPr>
          <a:xfrm>
            <a:off x="1148209" y="5256167"/>
            <a:ext cx="4375466"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914488" y="5267884"/>
            <a:ext cx="649337" cy="300082"/>
          </a:xfrm>
          <a:prstGeom prst="rect">
            <a:avLst/>
          </a:prstGeom>
          <a:noFill/>
        </p:spPr>
        <p:txBody>
          <a:bodyPr wrap="square" rtlCol="0">
            <a:spAutoFit/>
          </a:bodyPr>
          <a:lstStyle/>
          <a:p>
            <a:r>
              <a:rPr lang="en-US" sz="1350" i="1" dirty="0">
                <a:solidFill>
                  <a:schemeClr val="tx1">
                    <a:lumMod val="75000"/>
                  </a:schemeClr>
                </a:solidFill>
              </a:rPr>
              <a:t>Time</a:t>
            </a:r>
          </a:p>
        </p:txBody>
      </p:sp>
      <p:sp>
        <p:nvSpPr>
          <p:cNvPr id="20"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227101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35" presetClass="emph" presetSubtype="0" repeatCount="10000" fill="hold" grpId="1" nodeType="withEffect">
                                  <p:stCondLst>
                                    <p:cond delay="0"/>
                                  </p:stCondLst>
                                  <p:childTnLst>
                                    <p:anim calcmode="discrete" valueType="str">
                                      <p:cBhvr>
                                        <p:cTn id="16" dur="1000" fill="hold"/>
                                        <p:tgtEl>
                                          <p:spTgt spid="33"/>
                                        </p:tgtEl>
                                        <p:attrNameLst>
                                          <p:attrName>style.visibility</p:attrName>
                                        </p:attrNameLst>
                                      </p:cBhvr>
                                      <p:tavLst>
                                        <p:tav tm="0">
                                          <p:val>
                                            <p:strVal val="hidden"/>
                                          </p:val>
                                        </p:tav>
                                        <p:tav tm="50000">
                                          <p:val>
                                            <p:strVal val="visible"/>
                                          </p:val>
                                        </p:tav>
                                      </p:tavLst>
                                    </p:anim>
                                  </p:childTnLst>
                                </p:cTn>
                              </p:par>
                              <p:par>
                                <p:cTn id="17" presetID="3" presetClass="emph" presetSubtype="1" grpId="0" nodeType="withEffect">
                                  <p:stCondLst>
                                    <p:cond delay="0"/>
                                  </p:stCondLst>
                                  <p:childTnLst>
                                    <p:set>
                                      <p:cBhvr override="childStyle">
                                        <p:cTn id="18" dur="indefinite"/>
                                        <p:tgtEl>
                                          <p:spTgt spid="33"/>
                                        </p:tgtEl>
                                        <p:attrNameLst>
                                          <p:attrName>style.color</p:attrName>
                                        </p:attrNameLst>
                                      </p:cBhvr>
                                      <p:to>
                                        <p:clrVal>
                                          <a:srgbClr val="CC0000"/>
                                        </p:clrVal>
                                      </p:to>
                                    </p:set>
                                  </p:childTnLst>
                                </p:cTn>
                              </p:par>
                              <p:par>
                                <p:cTn id="19" presetID="3" presetClass="emph" presetSubtype="1" grpId="0" nodeType="withEffect">
                                  <p:stCondLst>
                                    <p:cond delay="0"/>
                                  </p:stCondLst>
                                  <p:endCondLst>
                                    <p:cond evt="onNext" delay="0">
                                      <p:tgtEl>
                                        <p:sldTgt/>
                                      </p:tgtEl>
                                    </p:cond>
                                  </p:endCondLst>
                                  <p:childTnLst>
                                    <p:set>
                                      <p:cBhvr override="childStyle">
                                        <p:cTn id="20" dur="indefinite"/>
                                        <p:tgtEl>
                                          <p:spTgt spid="6"/>
                                        </p:tgtEl>
                                        <p:attrNameLst>
                                          <p:attrName>style.color</p:attrName>
                                        </p:attrNameLst>
                                      </p:cBhvr>
                                      <p:to>
                                        <p:clrVal>
                                          <a:schemeClr val="tx1"/>
                                        </p:clrVal>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25"/>
                                        </p:tgtEl>
                                        <p:attrNameLst>
                                          <p:attrName>style.visibility</p:attrName>
                                        </p:attrNameLst>
                                      </p:cBhvr>
                                      <p:to>
                                        <p:strVal val="hidden"/>
                                      </p:to>
                                    </p:set>
                                  </p:childTnLst>
                                </p:cTn>
                              </p:par>
                              <p:par>
                                <p:cTn id="25" presetID="3" presetClass="emph" presetSubtype="2" fill="hold" grpId="2" nodeType="withEffect">
                                  <p:stCondLst>
                                    <p:cond delay="0"/>
                                  </p:stCondLst>
                                  <p:childTnLst>
                                    <p:animClr clrSpc="rgb" dir="cw">
                                      <p:cBhvr override="childStyle">
                                        <p:cTn id="26" dur="500" fill="hold"/>
                                        <p:tgtEl>
                                          <p:spTgt spid="33"/>
                                        </p:tgtEl>
                                        <p:attrNameLst>
                                          <p:attrName>style.color</p:attrName>
                                        </p:attrNameLst>
                                      </p:cBhvr>
                                      <p:to>
                                        <a:schemeClr val="tx1"/>
                                      </p:to>
                                    </p:animClr>
                                  </p:childTnLst>
                                </p:cTn>
                              </p:par>
                              <p:par>
                                <p:cTn id="27" presetID="1" presetClass="entr" presetSubtype="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childTnLst>
                                </p:cTn>
                              </p:par>
                              <p:par>
                                <p:cTn id="29" presetID="3" presetClass="emph" presetSubtype="1" grpId="3" nodeType="withEffect">
                                  <p:stCondLst>
                                    <p:cond delay="0"/>
                                  </p:stCondLst>
                                  <p:endCondLst>
                                    <p:cond evt="onNext" delay="0">
                                      <p:tgtEl>
                                        <p:sldTgt/>
                                      </p:tgtEl>
                                    </p:cond>
                                  </p:endCondLst>
                                  <p:childTnLst>
                                    <p:set>
                                      <p:cBhvr override="childStyle">
                                        <p:cTn id="30" dur="indefinite"/>
                                        <p:tgtEl>
                                          <p:spTgt spid="33"/>
                                        </p:tgtEl>
                                        <p:attrNameLst>
                                          <p:attrName>style.color</p:attrName>
                                        </p:attrNameLst>
                                      </p:cBhvr>
                                      <p:to>
                                        <p:clrVal>
                                          <a:schemeClr val="tx1"/>
                                        </p:clrVal>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par>
                                <p:cTn id="35" presetID="35" presetClass="emph" presetSubtype="0" repeatCount="10000" fill="hold" grpId="0" nodeType="withEffect">
                                  <p:stCondLst>
                                    <p:cond delay="0"/>
                                  </p:stCondLst>
                                  <p:childTnLst>
                                    <p:anim calcmode="discrete" valueType="str">
                                      <p:cBhvr>
                                        <p:cTn id="36" dur="1000" fill="hold"/>
                                        <p:tgtEl>
                                          <p:spTgt spid="40"/>
                                        </p:tgtEl>
                                        <p:attrNameLst>
                                          <p:attrName>style.visibility</p:attrName>
                                        </p:attrNameLst>
                                      </p:cBhvr>
                                      <p:tavLst>
                                        <p:tav tm="0">
                                          <p:val>
                                            <p:strVal val="hidden"/>
                                          </p:val>
                                        </p:tav>
                                        <p:tav tm="50000">
                                          <p:val>
                                            <p:strVal val="visible"/>
                                          </p:val>
                                        </p:tav>
                                      </p:tavLst>
                                    </p:anim>
                                  </p:childTnLst>
                                </p:cTn>
                              </p:par>
                              <p:par>
                                <p:cTn id="37" presetID="3" presetClass="emph" presetSubtype="1" grpId="1" nodeType="withEffect">
                                  <p:stCondLst>
                                    <p:cond delay="0"/>
                                  </p:stCondLst>
                                  <p:endCondLst>
                                    <p:cond evt="onNext" delay="0">
                                      <p:tgtEl>
                                        <p:sldTgt/>
                                      </p:tgtEl>
                                    </p:cond>
                                  </p:endCondLst>
                                  <p:childTnLst>
                                    <p:set>
                                      <p:cBhvr override="childStyle">
                                        <p:cTn id="38" dur="indefinite"/>
                                        <p:tgtEl>
                                          <p:spTgt spid="40"/>
                                        </p:tgtEl>
                                        <p:attrNameLst>
                                          <p:attrName>style.color</p:attrName>
                                        </p:attrNameLst>
                                      </p:cBhvr>
                                      <p:to>
                                        <p:clrVal>
                                          <a:srgbClr val="CC0000"/>
                                        </p:clrVal>
                                      </p:to>
                                    </p:set>
                                  </p:childTnLst>
                                </p:cTn>
                              </p:par>
                              <p:par>
                                <p:cTn id="39" presetID="26" presetClass="emph" presetSubtype="0" repeatCount="10000" fill="hold" nodeType="withEffect">
                                  <p:stCondLst>
                                    <p:cond delay="0"/>
                                  </p:stCondLst>
                                  <p:childTnLst>
                                    <p:animEffect transition="out" filter="fade">
                                      <p:cBhvr>
                                        <p:cTn id="40" dur="600" tmFilter="0, 0; .2, .5; .8, .5; 1, 0"/>
                                        <p:tgtEl>
                                          <p:spTgt spid="36"/>
                                        </p:tgtEl>
                                      </p:cBhvr>
                                    </p:animEffect>
                                    <p:animScale>
                                      <p:cBhvr>
                                        <p:cTn id="41" dur="300" autoRev="1" fill="hold"/>
                                        <p:tgtEl>
                                          <p:spTgt spid="36"/>
                                        </p:tgtEl>
                                      </p:cBhvr>
                                      <p:by x="105000" y="105000"/>
                                    </p:animScale>
                                  </p:childTnLst>
                                </p:cTn>
                              </p:par>
                              <p:par>
                                <p:cTn id="42" presetID="26" presetClass="emph" presetSubtype="0" repeatCount="10000" fill="hold" nodeType="withEffect">
                                  <p:stCondLst>
                                    <p:cond delay="0"/>
                                  </p:stCondLst>
                                  <p:childTnLst>
                                    <p:animEffect transition="out" filter="fade">
                                      <p:cBhvr>
                                        <p:cTn id="43" dur="500" tmFilter="0, 0; .2, .5; .8, .5; 1, 0"/>
                                        <p:tgtEl>
                                          <p:spTgt spid="38"/>
                                        </p:tgtEl>
                                      </p:cBhvr>
                                    </p:animEffect>
                                    <p:animScale>
                                      <p:cBhvr>
                                        <p:cTn id="44" dur="250" autoRev="1" fill="hold"/>
                                        <p:tgtEl>
                                          <p:spTgt spid="3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5" grpId="0"/>
      <p:bldP spid="25" grpId="1"/>
      <p:bldP spid="33" grpId="0"/>
      <p:bldP spid="33" grpId="1"/>
      <p:bldP spid="33" grpId="2"/>
      <p:bldP spid="33" grpId="3"/>
      <p:bldP spid="40" grpId="0"/>
      <p:bldP spid="40" grpId="1"/>
      <p:bldP spid="47" grpId="0"/>
      <p:bldP spid="26" grpId="0"/>
      <p:bldP spid="4"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7886700" cy="4664076"/>
          </a:xfrm>
        </p:spPr>
        <p:txBody>
          <a:bodyPr>
            <a:normAutofit fontScale="85000" lnSpcReduction="20000"/>
          </a:bodyPr>
          <a:lstStyle/>
          <a:p>
            <a:pPr algn="just"/>
            <a:r>
              <a:rPr lang="en-US" b="1" dirty="0"/>
              <a:t>Constructive Notice.</a:t>
            </a:r>
          </a:p>
          <a:p>
            <a:pPr lvl="1" algn="just"/>
            <a:r>
              <a:rPr lang="en-US" dirty="0">
                <a:latin typeface="Arial" panose="020B0604020202020204" pitchFamily="34" charset="0"/>
                <a:cs typeface="Arial" panose="020B0604020202020204" pitchFamily="34" charset="0"/>
              </a:rPr>
              <a:t>Instruments filed for record </a:t>
            </a:r>
            <a:r>
              <a:rPr lang="en-US" i="1" dirty="0">
                <a:latin typeface="Arial" panose="020B0604020202020204" pitchFamily="34" charset="0"/>
                <a:cs typeface="Arial" panose="020B0604020202020204" pitchFamily="34" charset="0"/>
              </a:rPr>
              <a:t>within the chain of title </a:t>
            </a:r>
            <a:r>
              <a:rPr lang="en-US" dirty="0">
                <a:latin typeface="Arial" panose="020B0604020202020204" pitchFamily="34" charset="0"/>
                <a:cs typeface="Arial" panose="020B0604020202020204" pitchFamily="34" charset="0"/>
              </a:rPr>
              <a:t>impart constructive notice.</a:t>
            </a:r>
          </a:p>
          <a:p>
            <a:pPr lvl="1" algn="just"/>
            <a:r>
              <a:rPr lang="en-US" dirty="0">
                <a:latin typeface="Arial" panose="020B0604020202020204" pitchFamily="34" charset="0"/>
                <a:cs typeface="Arial" panose="020B0604020202020204" pitchFamily="34" charset="0"/>
              </a:rPr>
              <a:t>Instrument of record that does not meet the statutory requirements for recordation does NOT give constructive notice.</a:t>
            </a:r>
          </a:p>
          <a:p>
            <a:pPr lvl="2" algn="just"/>
            <a:r>
              <a:rPr lang="en-US" dirty="0">
                <a:latin typeface="Arial" panose="020B0604020202020204" pitchFamily="34" charset="0"/>
                <a:cs typeface="Arial" panose="020B0604020202020204" pitchFamily="34" charset="0"/>
              </a:rPr>
              <a:t>But may impart actual or inquiry notice to one who learns of its existence.</a:t>
            </a:r>
          </a:p>
          <a:p>
            <a:pPr lvl="2" algn="just"/>
            <a:r>
              <a:rPr lang="en-US" dirty="0">
                <a:latin typeface="Arial" panose="020B0604020202020204" pitchFamily="34" charset="0"/>
                <a:cs typeface="Arial" panose="020B0604020202020204" pitchFamily="34" charset="0"/>
              </a:rPr>
              <a:t>Statute allows clerk to refuse an instrument for failure to pay filing fee.</a:t>
            </a:r>
          </a:p>
          <a:p>
            <a:pPr lvl="3" algn="just"/>
            <a:r>
              <a:rPr lang="en-US" dirty="0">
                <a:latin typeface="Arial" panose="020B0604020202020204" pitchFamily="34" charset="0"/>
                <a:cs typeface="Arial" panose="020B0604020202020204" pitchFamily="34" charset="0"/>
              </a:rPr>
              <a:t>If deed is accepted by clerk but not recorded pending payment of fee,</a:t>
            </a:r>
            <a:r>
              <a:rPr lang="en-US" baseline="0" dirty="0">
                <a:latin typeface="Arial" panose="020B0604020202020204" pitchFamily="34" charset="0"/>
                <a:cs typeface="Arial" panose="020B0604020202020204" pitchFamily="34" charset="0"/>
              </a:rPr>
              <a:t> still notice to subsequent purchasers.</a:t>
            </a:r>
          </a:p>
          <a:p>
            <a:pPr lvl="1" algn="just"/>
            <a:r>
              <a:rPr lang="en-US" dirty="0">
                <a:latin typeface="Arial" panose="020B0604020202020204" pitchFamily="34" charset="0"/>
                <a:cs typeface="Arial" panose="020B0604020202020204" pitchFamily="34" charset="0"/>
              </a:rPr>
              <a:t>Instrument properly filed for record but not yet indexed or not properly indexed gives</a:t>
            </a:r>
            <a:r>
              <a:rPr lang="en-US" baseline="0" dirty="0">
                <a:latin typeface="Arial" panose="020B0604020202020204" pitchFamily="34" charset="0"/>
                <a:cs typeface="Arial" panose="020B0604020202020204" pitchFamily="34" charset="0"/>
              </a:rPr>
              <a:t> constructive notice upon filing.</a:t>
            </a:r>
          </a:p>
          <a:p>
            <a:pPr lvl="1" algn="just"/>
            <a:r>
              <a:rPr lang="en-US" baseline="0" dirty="0">
                <a:latin typeface="Arial" panose="020B0604020202020204" pitchFamily="34" charset="0"/>
                <a:cs typeface="Arial" panose="020B0604020202020204" pitchFamily="34" charset="0"/>
              </a:rPr>
              <a:t>Instruments meeting statutory requirements for recordation, once filed, impart constructive notice even though never actually or accurately recorded or indexed.</a:t>
            </a:r>
          </a:p>
          <a:p>
            <a:pPr lvl="2" algn="just"/>
            <a:r>
              <a:rPr lang="en-US" u="sng" dirty="0"/>
              <a:t>Except abstracts of judgment and lis pendens</a:t>
            </a:r>
            <a:r>
              <a:rPr lang="en-US" dirty="0">
                <a:latin typeface="Arial" panose="020B0604020202020204" pitchFamily="34" charset="0"/>
                <a:cs typeface="Arial" panose="020B0604020202020204" pitchFamily="34" charset="0"/>
              </a:rPr>
              <a:t>.</a:t>
            </a:r>
          </a:p>
        </p:txBody>
      </p:sp>
      <p:sp>
        <p:nvSpPr>
          <p:cNvPr id="5"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418612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886700" cy="4724400"/>
          </a:xfrm>
        </p:spPr>
        <p:txBody>
          <a:bodyPr>
            <a:normAutofit fontScale="25000" lnSpcReduction="20000"/>
          </a:bodyPr>
          <a:lstStyle/>
          <a:p>
            <a:pPr algn="just"/>
            <a:r>
              <a:rPr lang="en-US" sz="7400" b="1" dirty="0">
                <a:latin typeface="Arial" panose="020B0604020202020204" pitchFamily="34" charset="0"/>
                <a:cs typeface="Arial" panose="020B0604020202020204" pitchFamily="34" charset="0"/>
              </a:rPr>
              <a:t>Bona Fide Purchaser:</a:t>
            </a:r>
          </a:p>
          <a:p>
            <a:pPr lvl="1" algn="just"/>
            <a:r>
              <a:rPr lang="en-US" sz="7200" dirty="0">
                <a:latin typeface="Arial" panose="020B0604020202020204" pitchFamily="34" charset="0"/>
                <a:cs typeface="Arial" panose="020B0604020202020204" pitchFamily="34" charset="0"/>
              </a:rPr>
              <a:t>Examiner cannot determine whether any party in chain is a BFP.</a:t>
            </a:r>
          </a:p>
          <a:p>
            <a:pPr lvl="2" algn="just"/>
            <a:r>
              <a:rPr lang="en-US" sz="7200" dirty="0">
                <a:latin typeface="Arial" panose="020B0604020202020204" pitchFamily="34" charset="0"/>
                <a:cs typeface="Arial" panose="020B0604020202020204" pitchFamily="34" charset="0"/>
              </a:rPr>
              <a:t>BUT, if title passed by quitclaim, grantee and grantee’s successor are not BFPs</a:t>
            </a:r>
            <a:r>
              <a:rPr lang="en-US" sz="7200" baseline="0" dirty="0">
                <a:latin typeface="Arial" panose="020B0604020202020204" pitchFamily="34" charset="0"/>
                <a:cs typeface="Arial" panose="020B0604020202020204" pitchFamily="34" charset="0"/>
              </a:rPr>
              <a:t> as to claims existing at the time of the quitclaim deed.</a:t>
            </a:r>
          </a:p>
          <a:p>
            <a:pPr lvl="1" algn="just"/>
            <a:r>
              <a:rPr lang="en-US" sz="7200" dirty="0">
                <a:latin typeface="Arial" panose="020B0604020202020204" pitchFamily="34" charset="0"/>
                <a:cs typeface="Arial" panose="020B0604020202020204" pitchFamily="34" charset="0"/>
              </a:rPr>
              <a:t>Definition of BFP:</a:t>
            </a:r>
          </a:p>
          <a:p>
            <a:pPr lvl="2" algn="just"/>
            <a:r>
              <a:rPr lang="en-US" sz="7200" dirty="0">
                <a:latin typeface="Arial" panose="020B0604020202020204" pitchFamily="34" charset="0"/>
                <a:cs typeface="Arial" panose="020B0604020202020204" pitchFamily="34" charset="0"/>
              </a:rPr>
              <a:t>One who, in good faith, pays valuable consideration without actual, constructive, or inquiry notice of an adverse claim.</a:t>
            </a:r>
          </a:p>
          <a:p>
            <a:pPr lvl="3" algn="just"/>
            <a:r>
              <a:rPr lang="en-US" sz="7200" dirty="0">
                <a:latin typeface="Arial" panose="020B0604020202020204" pitchFamily="34" charset="0"/>
                <a:cs typeface="Arial" panose="020B0604020202020204" pitchFamily="34" charset="0"/>
              </a:rPr>
              <a:t>Good Faith Purchaser, Bona Fide Purchaser, and BFP all have the same meaning.</a:t>
            </a:r>
          </a:p>
          <a:p>
            <a:pPr lvl="3" algn="just"/>
            <a:r>
              <a:rPr lang="en-US" sz="7200" dirty="0">
                <a:latin typeface="Arial" panose="020B0604020202020204" pitchFamily="34" charset="0"/>
                <a:cs typeface="Arial" panose="020B0604020202020204" pitchFamily="34" charset="0"/>
              </a:rPr>
              <a:t>A lender meeting the same requirements can be a BFP.</a:t>
            </a:r>
          </a:p>
          <a:p>
            <a:pPr lvl="2" algn="just"/>
            <a:r>
              <a:rPr lang="en-US" sz="7200" dirty="0">
                <a:latin typeface="Arial" panose="020B0604020202020204" pitchFamily="34" charset="0"/>
                <a:cs typeface="Arial" panose="020B0604020202020204" pitchFamily="34" charset="0"/>
              </a:rPr>
              <a:t>Recital in deed that consideration was paid is not sufficient; consideration must be independently proven.</a:t>
            </a:r>
          </a:p>
          <a:p>
            <a:pPr lvl="1" algn="just"/>
            <a:r>
              <a:rPr lang="en-US" sz="7200" dirty="0">
                <a:latin typeface="Arial" panose="020B0604020202020204" pitchFamily="34" charset="0"/>
                <a:cs typeface="Arial" panose="020B0604020202020204" pitchFamily="34" charset="0"/>
              </a:rPr>
              <a:t>Can be a BFP even if you pay less that the true value of the land, unless the price paid is “grossly inadequate.”</a:t>
            </a:r>
          </a:p>
          <a:p>
            <a:pPr lvl="3" algn="just"/>
            <a:r>
              <a:rPr lang="en-US" sz="7200" dirty="0">
                <a:latin typeface="Arial" panose="020B0604020202020204" pitchFamily="34" charset="0"/>
                <a:cs typeface="Arial" panose="020B0604020202020204" pitchFamily="34" charset="0"/>
              </a:rPr>
              <a:t>$5 for land then worth $8,000 will not cut it.</a:t>
            </a:r>
          </a:p>
          <a:p>
            <a:pPr lvl="3" algn="just"/>
            <a:r>
              <a:rPr lang="en-US" sz="7200" dirty="0">
                <a:latin typeface="Arial" panose="020B0604020202020204" pitchFamily="34" charset="0"/>
                <a:cs typeface="Arial" panose="020B0604020202020204" pitchFamily="34" charset="0"/>
              </a:rPr>
              <a:t>Mortgage for antecedent debt is not payment of sufficient value.</a:t>
            </a:r>
          </a:p>
        </p:txBody>
      </p:sp>
      <p:sp>
        <p:nvSpPr>
          <p:cNvPr id="5"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145189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886700" cy="4587876"/>
          </a:xfrm>
        </p:spPr>
        <p:txBody>
          <a:bodyPr>
            <a:normAutofit fontScale="47500" lnSpcReduction="20000"/>
          </a:bodyPr>
          <a:lstStyle/>
          <a:p>
            <a:pPr algn="just"/>
            <a:r>
              <a:rPr lang="en-US" sz="4200" b="1" dirty="0">
                <a:latin typeface="Arial" panose="020B0604020202020204" pitchFamily="34" charset="0"/>
                <a:cs typeface="Arial" panose="020B0604020202020204" pitchFamily="34" charset="0"/>
              </a:rPr>
              <a:t>BFP</a:t>
            </a:r>
          </a:p>
          <a:p>
            <a:pPr lvl="1" algn="just"/>
            <a:r>
              <a:rPr lang="en-US" sz="3800" dirty="0">
                <a:latin typeface="Arial" panose="020B0604020202020204" pitchFamily="34" charset="0"/>
                <a:cs typeface="Arial" panose="020B0604020202020204" pitchFamily="34" charset="0"/>
              </a:rPr>
              <a:t>Good Faith.</a:t>
            </a:r>
          </a:p>
          <a:p>
            <a:pPr lvl="2" algn="just"/>
            <a:r>
              <a:rPr lang="en-US" sz="3800" dirty="0">
                <a:latin typeface="Arial" panose="020B0604020202020204" pitchFamily="34" charset="0"/>
                <a:cs typeface="Arial" panose="020B0604020202020204" pitchFamily="34" charset="0"/>
              </a:rPr>
              <a:t>Whether a person takes in good faith depends on whether the purchaser is aware of circumstances within or outside the chain of title that would place the purchaser on notice of an unrecorded claim or that would excite the suspicion of a person of ordinary prudence.</a:t>
            </a:r>
          </a:p>
          <a:p>
            <a:pPr lvl="2" algn="just"/>
            <a:r>
              <a:rPr lang="en-US" sz="3800" dirty="0">
                <a:latin typeface="Arial" panose="020B0604020202020204" pitchFamily="34" charset="0"/>
                <a:cs typeface="Arial" panose="020B0604020202020204" pitchFamily="34" charset="0"/>
              </a:rPr>
              <a:t>Grantee of a quitclaim deed cannot qualify as a BFP against unrecorded instruments and equities that existed at the time of the quitclaim.</a:t>
            </a:r>
          </a:p>
          <a:p>
            <a:pPr lvl="3" algn="just"/>
            <a:r>
              <a:rPr lang="en-US" sz="3800" dirty="0">
                <a:latin typeface="Arial" panose="020B0604020202020204" pitchFamily="34" charset="0"/>
                <a:cs typeface="Arial" panose="020B0604020202020204" pitchFamily="34" charset="0"/>
              </a:rPr>
              <a:t>Use of quitclaim attests to the dubiousness of title.</a:t>
            </a:r>
          </a:p>
          <a:p>
            <a:pPr lvl="3" algn="just"/>
            <a:r>
              <a:rPr lang="en-US" sz="3800" dirty="0">
                <a:latin typeface="Arial" panose="020B0604020202020204" pitchFamily="34" charset="0"/>
                <a:cs typeface="Arial" panose="020B0604020202020204" pitchFamily="34" charset="0"/>
              </a:rPr>
              <a:t>Q/C conveys whatever interest the grantor owns, the grantee takes subject to outstanding interests or defects, whether or not recorded and whether or not the grantee is aware of it.</a:t>
            </a:r>
          </a:p>
          <a:p>
            <a:pPr lvl="3" algn="just"/>
            <a:r>
              <a:rPr lang="en-US" sz="3800" dirty="0">
                <a:latin typeface="Arial" panose="020B0604020202020204" pitchFamily="34" charset="0"/>
                <a:cs typeface="Arial" panose="020B0604020202020204" pitchFamily="34" charset="0"/>
              </a:rPr>
              <a:t>In Texas, all subsequent purchasers in the chain are subject to unknown and unrecorded interests that were outstanding at the time of the quitclaim.</a:t>
            </a:r>
          </a:p>
        </p:txBody>
      </p:sp>
      <p:sp>
        <p:nvSpPr>
          <p:cNvPr id="5"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4293845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886700" cy="4495800"/>
          </a:xfrm>
        </p:spPr>
        <p:txBody>
          <a:bodyPr>
            <a:normAutofit fontScale="77500" lnSpcReduction="20000"/>
          </a:bodyPr>
          <a:lstStyle/>
          <a:p>
            <a:pPr algn="just"/>
            <a:r>
              <a:rPr lang="en-US" sz="2600" b="1" dirty="0">
                <a:latin typeface="Arial" panose="020B0604020202020204" pitchFamily="34" charset="0"/>
                <a:cs typeface="Arial" panose="020B0604020202020204" pitchFamily="34" charset="0"/>
              </a:rPr>
              <a:t>BFP</a:t>
            </a:r>
          </a:p>
          <a:p>
            <a:pPr lvl="1" algn="just"/>
            <a:r>
              <a:rPr lang="en-US" sz="2300" dirty="0">
                <a:latin typeface="Arial" panose="020B0604020202020204" pitchFamily="34" charset="0"/>
                <a:cs typeface="Arial" panose="020B0604020202020204" pitchFamily="34" charset="0"/>
              </a:rPr>
              <a:t>Quitclaim.</a:t>
            </a:r>
          </a:p>
          <a:p>
            <a:pPr lvl="2" algn="just"/>
            <a:r>
              <a:rPr lang="en-US" sz="2300" dirty="0">
                <a:latin typeface="Arial" panose="020B0604020202020204" pitchFamily="34" charset="0"/>
                <a:cs typeface="Arial" panose="020B0604020202020204" pitchFamily="34" charset="0"/>
              </a:rPr>
              <a:t>A stipulation by parties that purchaser is a BFP is not effective; stand on own facts.</a:t>
            </a:r>
          </a:p>
          <a:p>
            <a:pPr lvl="2" algn="just"/>
            <a:r>
              <a:rPr lang="en-US" sz="2300" dirty="0">
                <a:latin typeface="Arial" panose="020B0604020202020204" pitchFamily="34" charset="0"/>
                <a:cs typeface="Arial" panose="020B0604020202020204" pitchFamily="34" charset="0"/>
              </a:rPr>
              <a:t>Principle that a deed is a quitclaim if it conveys only a grantor’s “right, title, and interest,” as opposed to a specific interest in described land, has never been overruled.</a:t>
            </a:r>
          </a:p>
          <a:p>
            <a:pPr lvl="2" algn="just"/>
            <a:r>
              <a:rPr lang="en-US" sz="2300" dirty="0">
                <a:latin typeface="Arial" panose="020B0604020202020204" pitchFamily="34" charset="0"/>
                <a:cs typeface="Arial" panose="020B0604020202020204" pitchFamily="34" charset="0"/>
              </a:rPr>
              <a:t>Blanket conveyances of a grantor’s interest in land in a county or in the entire state, have generally been held to be quitclaims.</a:t>
            </a:r>
          </a:p>
          <a:p>
            <a:pPr lvl="2" algn="just"/>
            <a:r>
              <a:rPr lang="en-US" sz="2300" dirty="0">
                <a:latin typeface="Arial" panose="020B0604020202020204" pitchFamily="34" charset="0"/>
                <a:cs typeface="Arial" panose="020B0604020202020204" pitchFamily="34" charset="0"/>
              </a:rPr>
              <a:t>Two exceptions:</a:t>
            </a:r>
          </a:p>
          <a:p>
            <a:pPr lvl="3" algn="just"/>
            <a:r>
              <a:rPr lang="en-US" sz="2300" dirty="0">
                <a:latin typeface="Arial" panose="020B0604020202020204" pitchFamily="34" charset="0"/>
                <a:cs typeface="Arial" panose="020B0604020202020204" pitchFamily="34" charset="0"/>
              </a:rPr>
              <a:t>Statute provided that officer’s sale of a judgment creditor’s property at an execution sale, even though in form of all right, title and interest, will still treat the purchaser as an innocent purchaser without notice.</a:t>
            </a:r>
          </a:p>
          <a:p>
            <a:pPr lvl="3" algn="just"/>
            <a:r>
              <a:rPr lang="en-US" sz="2300" dirty="0">
                <a:latin typeface="Arial" panose="020B0604020202020204" pitchFamily="34" charset="0"/>
                <a:cs typeface="Arial" panose="020B0604020202020204" pitchFamily="34" charset="0"/>
              </a:rPr>
              <a:t>Q/C to an owner redeeming property under the Tax Code is not a notice of an unrecorded instrument.</a:t>
            </a:r>
          </a:p>
        </p:txBody>
      </p:sp>
      <p:sp>
        <p:nvSpPr>
          <p:cNvPr id="5"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191908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279952" y="1371600"/>
            <a:ext cx="8648700" cy="533082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tabLst>
                <a:tab pos="571500" algn="l"/>
              </a:tabLst>
            </a:pPr>
            <a:r>
              <a:rPr lang="en-US" altLang="en-US" sz="2800" dirty="0">
                <a:solidFill>
                  <a:schemeClr val="tx1">
                    <a:lumMod val="75000"/>
                  </a:schemeClr>
                </a:solidFill>
                <a:latin typeface="Arial" pitchFamily="34" charset="0"/>
                <a:cs typeface="Arial" pitchFamily="34" charset="0"/>
              </a:rPr>
              <a:t>Rule in Texas</a:t>
            </a:r>
          </a:p>
          <a:p>
            <a:pPr algn="just">
              <a:spcBef>
                <a:spcPct val="0"/>
              </a:spcBef>
              <a:tabLst>
                <a:tab pos="571500" algn="l"/>
              </a:tabLst>
            </a:pPr>
            <a:endParaRPr lang="en-US" altLang="en-US" sz="800" dirty="0">
              <a:solidFill>
                <a:schemeClr val="tx1">
                  <a:lumMod val="75000"/>
                </a:schemeClr>
              </a:solidFill>
              <a:latin typeface="Arial" pitchFamily="34" charset="0"/>
              <a:cs typeface="Arial" pitchFamily="34" charset="0"/>
            </a:endParaRPr>
          </a:p>
          <a:p>
            <a:pPr marL="0" indent="0" algn="just">
              <a:spcBef>
                <a:spcPct val="0"/>
              </a:spcBef>
              <a:buNone/>
              <a:tabLst>
                <a:tab pos="571500" algn="l"/>
              </a:tabLst>
            </a:pPr>
            <a:r>
              <a:rPr lang="en-US" altLang="en-US" sz="2800" dirty="0">
                <a:solidFill>
                  <a:schemeClr val="tx1">
                    <a:lumMod val="75000"/>
                  </a:schemeClr>
                </a:solidFill>
                <a:latin typeface="Arial" pitchFamily="34" charset="0"/>
                <a:cs typeface="Arial" pitchFamily="34" charset="0"/>
              </a:rPr>
              <a:t>Grantee under quitclaim conveyance cannot:</a:t>
            </a:r>
          </a:p>
          <a:p>
            <a:pPr algn="just">
              <a:spcBef>
                <a:spcPct val="0"/>
              </a:spcBef>
              <a:tabLst>
                <a:tab pos="571500" algn="l"/>
              </a:tabLst>
            </a:pPr>
            <a:endParaRPr lang="en-US" altLang="en-US" sz="800" dirty="0">
              <a:solidFill>
                <a:schemeClr val="tx1">
                  <a:lumMod val="75000"/>
                </a:schemeClr>
              </a:solidFill>
              <a:latin typeface="Arial" pitchFamily="34" charset="0"/>
              <a:cs typeface="Arial" pitchFamily="34" charset="0"/>
            </a:endParaRPr>
          </a:p>
          <a:p>
            <a:pPr marL="0" indent="0" algn="just">
              <a:spcBef>
                <a:spcPct val="0"/>
              </a:spcBef>
              <a:buNone/>
              <a:tabLst>
                <a:tab pos="571500" algn="l"/>
              </a:tabLst>
            </a:pPr>
            <a:r>
              <a:rPr lang="en-US" altLang="en-US" sz="2400" dirty="0">
                <a:solidFill>
                  <a:schemeClr val="tx1">
                    <a:lumMod val="75000"/>
                  </a:schemeClr>
                </a:solidFill>
                <a:latin typeface="Arial" pitchFamily="34" charset="0"/>
                <a:cs typeface="Arial" pitchFamily="34" charset="0"/>
              </a:rPr>
              <a:t>Avail himself of the defense of an innocent purchaser 	without notice.</a:t>
            </a:r>
          </a:p>
          <a:p>
            <a:pPr algn="just">
              <a:spcBef>
                <a:spcPct val="0"/>
              </a:spcBef>
              <a:tabLst>
                <a:tab pos="571500" algn="l"/>
              </a:tabLst>
            </a:pPr>
            <a:endParaRPr lang="en-US" altLang="en-US" sz="800" dirty="0">
              <a:solidFill>
                <a:schemeClr val="tx1">
                  <a:lumMod val="75000"/>
                </a:schemeClr>
              </a:solidFill>
              <a:latin typeface="Arial" pitchFamily="34" charset="0"/>
              <a:cs typeface="Arial" pitchFamily="34" charset="0"/>
            </a:endParaRPr>
          </a:p>
          <a:p>
            <a:pPr marL="912813" lvl="2" indent="0" algn="just">
              <a:spcBef>
                <a:spcPts val="0"/>
              </a:spcBef>
              <a:buNone/>
              <a:tabLst>
                <a:tab pos="571500" algn="l"/>
              </a:tabLst>
            </a:pPr>
            <a:r>
              <a:rPr lang="en-US" altLang="en-US" sz="1600" dirty="0">
                <a:solidFill>
                  <a:schemeClr val="tx1">
                    <a:lumMod val="75000"/>
                  </a:schemeClr>
                </a:solidFill>
                <a:latin typeface="Arial" pitchFamily="34" charset="0"/>
                <a:cs typeface="Arial" pitchFamily="34" charset="0"/>
              </a:rPr>
              <a:t>Deemed to take whatever title the grantor had at the time of the conveyance subject to all defects thereto and adverse legal and equitable claims.</a:t>
            </a:r>
          </a:p>
          <a:p>
            <a:pPr marL="1141413" lvl="2" algn="just">
              <a:spcBef>
                <a:spcPts val="0"/>
              </a:spcBef>
              <a:tabLst>
                <a:tab pos="571500" algn="l"/>
              </a:tabLst>
            </a:pPr>
            <a:endParaRPr lang="en-US" altLang="en-US" sz="1600" dirty="0">
              <a:solidFill>
                <a:schemeClr val="tx1">
                  <a:lumMod val="75000"/>
                </a:schemeClr>
              </a:solidFill>
              <a:latin typeface="Arial" pitchFamily="34" charset="0"/>
              <a:cs typeface="Arial" pitchFamily="34" charset="0"/>
            </a:endParaRPr>
          </a:p>
          <a:p>
            <a:pPr marL="912813" lvl="2" indent="0" algn="just">
              <a:spcBef>
                <a:spcPts val="0"/>
              </a:spcBef>
              <a:buNone/>
              <a:tabLst>
                <a:tab pos="571500" algn="l"/>
              </a:tabLst>
            </a:pPr>
            <a:r>
              <a:rPr lang="en-US" altLang="en-US" sz="1600" dirty="0">
                <a:solidFill>
                  <a:schemeClr val="tx1">
                    <a:lumMod val="75000"/>
                  </a:schemeClr>
                </a:solidFill>
                <a:latin typeface="Arial" pitchFamily="34" charset="0"/>
                <a:cs typeface="Arial" pitchFamily="34" charset="0"/>
              </a:rPr>
              <a:t>Deemed to be on notice of all outstanding legal or equitable unrecorded title in favor of third parties at the time the quitclaim instrument was delivered to him.</a:t>
            </a:r>
          </a:p>
          <a:p>
            <a:pPr marL="1141413" lvl="2" algn="just">
              <a:spcBef>
                <a:spcPts val="0"/>
              </a:spcBef>
              <a:tabLst>
                <a:tab pos="571500" algn="l"/>
              </a:tabLst>
            </a:pPr>
            <a:endParaRPr lang="en-US" altLang="en-US" sz="1600" dirty="0">
              <a:solidFill>
                <a:schemeClr val="tx1">
                  <a:lumMod val="75000"/>
                </a:schemeClr>
              </a:solidFill>
              <a:latin typeface="Arial" pitchFamily="34" charset="0"/>
              <a:cs typeface="Arial" pitchFamily="34" charset="0"/>
            </a:endParaRPr>
          </a:p>
          <a:p>
            <a:pPr marL="912813" lvl="2" indent="0" algn="just">
              <a:spcBef>
                <a:spcPts val="0"/>
              </a:spcBef>
              <a:buNone/>
              <a:tabLst>
                <a:tab pos="571500" algn="l"/>
              </a:tabLst>
            </a:pPr>
            <a:r>
              <a:rPr lang="en-US" altLang="en-US" sz="1600" dirty="0">
                <a:solidFill>
                  <a:schemeClr val="tx1">
                    <a:lumMod val="75000"/>
                  </a:schemeClr>
                </a:solidFill>
                <a:latin typeface="Arial" pitchFamily="34" charset="0"/>
                <a:cs typeface="Arial" pitchFamily="34" charset="0"/>
              </a:rPr>
              <a:t>Subsequent grantee in a chain of title that includes a quitclaim, no matter how remote, takes subject to any unknown and unrecorded interests outstanding at the time the quitclaim was executed.</a:t>
            </a:r>
          </a:p>
          <a:p>
            <a:pPr marL="1141413" lvl="2" algn="just">
              <a:spcBef>
                <a:spcPts val="0"/>
              </a:spcBef>
              <a:tabLst>
                <a:tab pos="571500" algn="l"/>
              </a:tabLst>
            </a:pPr>
            <a:endParaRPr lang="en-US" altLang="en-US" sz="1600" dirty="0">
              <a:solidFill>
                <a:schemeClr val="tx1">
                  <a:lumMod val="75000"/>
                </a:schemeClr>
              </a:solidFill>
              <a:latin typeface="Arial" pitchFamily="34" charset="0"/>
              <a:cs typeface="Arial" pitchFamily="34" charset="0"/>
            </a:endParaRPr>
          </a:p>
          <a:p>
            <a:pPr marL="912813" lvl="2" indent="0" algn="just">
              <a:spcBef>
                <a:spcPts val="0"/>
              </a:spcBef>
              <a:buNone/>
              <a:tabLst>
                <a:tab pos="571500" algn="l"/>
              </a:tabLst>
            </a:pPr>
            <a:r>
              <a:rPr lang="en-US" altLang="en-US" sz="1600" dirty="0">
                <a:solidFill>
                  <a:schemeClr val="tx1">
                    <a:lumMod val="75000"/>
                  </a:schemeClr>
                </a:solidFill>
                <a:latin typeface="Arial" pitchFamily="34" charset="0"/>
                <a:cs typeface="Arial" pitchFamily="34" charset="0"/>
              </a:rPr>
              <a:t>A warranty deed to land conveys property:  a quitclaim deed conveys the grantor’s rights in that property, if any.</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000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500" fill="hold"/>
                                        <p:tgtEl>
                                          <p:spTgt spid="8">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8">
                                            <p:txEl>
                                              <p:pRg st="8" end="8"/>
                                            </p:txEl>
                                          </p:spTgt>
                                        </p:tgtEl>
                                        <p:attrNameLst>
                                          <p:attrName>style.visibility</p:attrName>
                                        </p:attrNameLst>
                                      </p:cBhvr>
                                      <p:to>
                                        <p:strVal val="visible"/>
                                      </p:to>
                                    </p:set>
                                    <p:anim calcmode="lin" valueType="num">
                                      <p:cBhvr additive="base">
                                        <p:cTn id="31" dur="500" fill="hold"/>
                                        <p:tgtEl>
                                          <p:spTgt spid="8">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 calcmode="lin" valueType="num">
                                      <p:cBhvr additive="base">
                                        <p:cTn id="37" dur="500" fill="hold"/>
                                        <p:tgtEl>
                                          <p:spTgt spid="8">
                                            <p:txEl>
                                              <p:pRg st="10" end="1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8">
                                            <p:txEl>
                                              <p:pRg st="12" end="12"/>
                                            </p:txEl>
                                          </p:spTgt>
                                        </p:tgtEl>
                                        <p:attrNameLst>
                                          <p:attrName>style.visibility</p:attrName>
                                        </p:attrNameLst>
                                      </p:cBhvr>
                                      <p:to>
                                        <p:strVal val="visible"/>
                                      </p:to>
                                    </p:set>
                                    <p:anim calcmode="lin" valueType="num">
                                      <p:cBhvr additive="base">
                                        <p:cTn id="43" dur="500" fill="hold"/>
                                        <p:tgtEl>
                                          <p:spTgt spid="8">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p:cNvSpPr txBox="1">
            <a:spLocks/>
          </p:cNvSpPr>
          <p:nvPr/>
        </p:nvSpPr>
        <p:spPr>
          <a:xfrm>
            <a:off x="128650" y="1435334"/>
            <a:ext cx="8877300" cy="516666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80000"/>
              </a:lnSpc>
              <a:spcBef>
                <a:spcPct val="0"/>
              </a:spcBef>
              <a:buNone/>
            </a:pPr>
            <a:r>
              <a:rPr lang="en-US" altLang="en-US" sz="3000" dirty="0">
                <a:solidFill>
                  <a:schemeClr val="tx1">
                    <a:lumMod val="75000"/>
                  </a:schemeClr>
                </a:solidFill>
                <a:latin typeface="Arial" pitchFamily="34" charset="0"/>
                <a:cs typeface="Arial" pitchFamily="34" charset="0"/>
              </a:rPr>
              <a:t>Rule in Texas</a:t>
            </a:r>
            <a:endParaRPr lang="en-US" altLang="en-US" sz="1000" dirty="0">
              <a:solidFill>
                <a:schemeClr val="tx1">
                  <a:lumMod val="75000"/>
                </a:schemeClr>
              </a:solidFill>
              <a:latin typeface="Arial" pitchFamily="34" charset="0"/>
              <a:cs typeface="Arial" pitchFamily="34" charset="0"/>
            </a:endParaRPr>
          </a:p>
          <a:p>
            <a:pPr marL="169863" lvl="1" indent="0" algn="just">
              <a:lnSpc>
                <a:spcPct val="80000"/>
              </a:lnSpc>
              <a:spcBef>
                <a:spcPct val="0"/>
              </a:spcBef>
              <a:buNone/>
            </a:pPr>
            <a:r>
              <a:rPr lang="en-US" altLang="en-US" sz="2400" dirty="0">
                <a:solidFill>
                  <a:schemeClr val="tx1">
                    <a:lumMod val="75000"/>
                  </a:schemeClr>
                </a:solidFill>
                <a:latin typeface="Arial" pitchFamily="34" charset="0"/>
                <a:cs typeface="Arial" pitchFamily="34" charset="0"/>
              </a:rPr>
              <a:t>The notice to which the grantee is subject is not just inquiry notice but is notice as to all claims.</a:t>
            </a:r>
          </a:p>
          <a:p>
            <a:pPr marL="455613" lvl="1" algn="just">
              <a:lnSpc>
                <a:spcPct val="80000"/>
              </a:lnSpc>
              <a:spcBef>
                <a:spcPct val="0"/>
              </a:spcBef>
            </a:pPr>
            <a:endParaRPr lang="en-US" altLang="en-US" sz="800" dirty="0">
              <a:solidFill>
                <a:schemeClr val="tx1">
                  <a:lumMod val="75000"/>
                </a:schemeClr>
              </a:solidFill>
              <a:latin typeface="Arial" pitchFamily="34" charset="0"/>
              <a:cs typeface="Arial" pitchFamily="34" charset="0"/>
            </a:endParaRPr>
          </a:p>
          <a:p>
            <a:pPr marL="684213" lvl="2" indent="0" algn="just">
              <a:lnSpc>
                <a:spcPct val="80000"/>
              </a:lnSpc>
              <a:spcBef>
                <a:spcPct val="0"/>
              </a:spcBef>
              <a:buNone/>
            </a:pPr>
            <a:r>
              <a:rPr lang="en-US" altLang="en-US" dirty="0">
                <a:solidFill>
                  <a:schemeClr val="tx1">
                    <a:lumMod val="75000"/>
                  </a:schemeClr>
                </a:solidFill>
                <a:latin typeface="Arial" pitchFamily="34" charset="0"/>
                <a:cs typeface="Arial" pitchFamily="34" charset="0"/>
              </a:rPr>
              <a:t>“</a:t>
            </a:r>
            <a:r>
              <a:rPr lang="en-US" altLang="en-US" dirty="0">
                <a:solidFill>
                  <a:schemeClr val="tx1">
                    <a:lumMod val="75000"/>
                  </a:schemeClr>
                </a:solidFill>
              </a:rPr>
              <a:t>The question is not one of being merely put upon inquiry; the notice is absolute and conclusive as to all claims.”</a:t>
            </a:r>
          </a:p>
          <a:p>
            <a:pPr marL="912813" lvl="2" algn="just">
              <a:lnSpc>
                <a:spcPct val="80000"/>
              </a:lnSpc>
              <a:spcBef>
                <a:spcPct val="0"/>
              </a:spcBef>
            </a:pPr>
            <a:endParaRPr lang="en-US" altLang="en-US" sz="1000" dirty="0">
              <a:solidFill>
                <a:schemeClr val="tx1">
                  <a:lumMod val="75000"/>
                </a:schemeClr>
              </a:solidFill>
            </a:endParaRPr>
          </a:p>
          <a:p>
            <a:pPr marL="0" indent="0" algn="just">
              <a:lnSpc>
                <a:spcPct val="80000"/>
              </a:lnSpc>
              <a:spcBef>
                <a:spcPct val="0"/>
              </a:spcBef>
              <a:buNone/>
            </a:pPr>
            <a:r>
              <a:rPr lang="en-US" altLang="en-US" sz="3000" dirty="0">
                <a:solidFill>
                  <a:schemeClr val="tx1">
                    <a:lumMod val="75000"/>
                  </a:schemeClr>
                </a:solidFill>
                <a:latin typeface="Arial" pitchFamily="34" charset="0"/>
                <a:cs typeface="Arial" pitchFamily="34" charset="0"/>
              </a:rPr>
              <a:t>Why?</a:t>
            </a:r>
          </a:p>
          <a:p>
            <a:pPr marL="169863" lvl="1" indent="0" algn="just">
              <a:lnSpc>
                <a:spcPct val="80000"/>
              </a:lnSpc>
              <a:spcBef>
                <a:spcPct val="0"/>
              </a:spcBef>
              <a:buNone/>
            </a:pPr>
            <a:r>
              <a:rPr lang="en-US" altLang="en-US" sz="2400" dirty="0">
                <a:solidFill>
                  <a:schemeClr val="tx1">
                    <a:lumMod val="75000"/>
                  </a:schemeClr>
                </a:solidFill>
                <a:latin typeface="Arial" pitchFamily="34" charset="0"/>
                <a:cs typeface="Arial" pitchFamily="34" charset="0"/>
              </a:rPr>
              <a:t>Taker under a quitclaim takes only such title as the grantor had at the time of the conveyance.</a:t>
            </a:r>
          </a:p>
          <a:p>
            <a:pPr marL="169863" lvl="1" indent="0" algn="just">
              <a:lnSpc>
                <a:spcPct val="80000"/>
              </a:lnSpc>
              <a:spcBef>
                <a:spcPct val="0"/>
              </a:spcBef>
              <a:buNone/>
            </a:pPr>
            <a:endParaRPr lang="en-US" altLang="en-US" sz="800" dirty="0">
              <a:solidFill>
                <a:schemeClr val="tx1">
                  <a:lumMod val="75000"/>
                </a:schemeClr>
              </a:solidFill>
              <a:latin typeface="Arial" pitchFamily="34" charset="0"/>
              <a:cs typeface="Arial" pitchFamily="34" charset="0"/>
            </a:endParaRPr>
          </a:p>
          <a:p>
            <a:pPr marL="455613" lvl="1" algn="just">
              <a:lnSpc>
                <a:spcPct val="80000"/>
              </a:lnSpc>
              <a:spcBef>
                <a:spcPct val="0"/>
              </a:spcBef>
            </a:pPr>
            <a:endParaRPr lang="en-US" altLang="en-US" sz="1000" dirty="0">
              <a:solidFill>
                <a:schemeClr val="tx1">
                  <a:lumMod val="75000"/>
                </a:schemeClr>
              </a:solidFill>
              <a:latin typeface="Arial" pitchFamily="34" charset="0"/>
              <a:cs typeface="Arial" pitchFamily="34" charset="0"/>
            </a:endParaRPr>
          </a:p>
          <a:p>
            <a:pPr marL="684213" lvl="2" indent="0" algn="just">
              <a:lnSpc>
                <a:spcPct val="80000"/>
              </a:lnSpc>
              <a:spcBef>
                <a:spcPct val="0"/>
              </a:spcBef>
              <a:buNone/>
            </a:pPr>
            <a:r>
              <a:rPr lang="en-US" altLang="en-US" sz="1800" dirty="0">
                <a:solidFill>
                  <a:schemeClr val="tx1">
                    <a:lumMod val="75000"/>
                  </a:schemeClr>
                </a:solidFill>
                <a:latin typeface="Arial" pitchFamily="34" charset="0"/>
                <a:cs typeface="Arial" pitchFamily="34" charset="0"/>
              </a:rPr>
              <a:t>Takes only the grantor’s “chance of title.”</a:t>
            </a:r>
          </a:p>
          <a:p>
            <a:pPr marL="684213" lvl="2" indent="0" algn="just">
              <a:lnSpc>
                <a:spcPct val="80000"/>
              </a:lnSpc>
              <a:spcBef>
                <a:spcPct val="0"/>
              </a:spcBef>
              <a:buNone/>
            </a:pPr>
            <a:endParaRPr lang="en-US" altLang="en-US" sz="800" dirty="0">
              <a:solidFill>
                <a:schemeClr val="tx1">
                  <a:lumMod val="75000"/>
                </a:schemeClr>
              </a:solidFill>
              <a:latin typeface="Arial" pitchFamily="34" charset="0"/>
              <a:cs typeface="Arial" pitchFamily="34" charset="0"/>
            </a:endParaRPr>
          </a:p>
          <a:p>
            <a:pPr marL="684213" lvl="2" indent="0" algn="just">
              <a:lnSpc>
                <a:spcPct val="80000"/>
              </a:lnSpc>
              <a:spcBef>
                <a:spcPct val="0"/>
              </a:spcBef>
              <a:buNone/>
            </a:pPr>
            <a:r>
              <a:rPr lang="en-US" altLang="en-US" sz="1800" dirty="0">
                <a:solidFill>
                  <a:schemeClr val="tx1">
                    <a:lumMod val="75000"/>
                  </a:schemeClr>
                </a:solidFill>
                <a:latin typeface="Arial" pitchFamily="34" charset="0"/>
                <a:cs typeface="Arial" pitchFamily="34" charset="0"/>
              </a:rPr>
              <a:t>Quitclaim places the grantee on notice of such adverse claims as actually exist, thus rendering him a purchaser with notice who is not protected under the recording statute.</a:t>
            </a:r>
          </a:p>
          <a:p>
            <a:pPr marL="684213" lvl="2" indent="0" algn="just">
              <a:lnSpc>
                <a:spcPct val="80000"/>
              </a:lnSpc>
              <a:spcBef>
                <a:spcPct val="0"/>
              </a:spcBef>
              <a:buNone/>
            </a:pPr>
            <a:endParaRPr lang="en-US" altLang="en-US" sz="800" dirty="0">
              <a:solidFill>
                <a:schemeClr val="tx1">
                  <a:lumMod val="75000"/>
                </a:schemeClr>
              </a:solidFill>
              <a:latin typeface="Arial" pitchFamily="34" charset="0"/>
              <a:cs typeface="Arial" pitchFamily="34" charset="0"/>
            </a:endParaRPr>
          </a:p>
          <a:p>
            <a:pPr marL="169863" lvl="1" indent="0" algn="just">
              <a:lnSpc>
                <a:spcPct val="80000"/>
              </a:lnSpc>
              <a:spcBef>
                <a:spcPct val="0"/>
              </a:spcBef>
              <a:buNone/>
            </a:pPr>
            <a:r>
              <a:rPr lang="en-US" altLang="en-US" sz="2400" dirty="0">
                <a:solidFill>
                  <a:schemeClr val="tx1">
                    <a:lumMod val="75000"/>
                  </a:schemeClr>
                </a:solidFill>
              </a:rPr>
              <a:t>“Such notice, or any notice of the fact that there is a better title, excludes good faith from the transaction.” </a:t>
            </a:r>
          </a:p>
          <a:p>
            <a:pPr marL="455613" lvl="1" algn="just">
              <a:lnSpc>
                <a:spcPct val="80000"/>
              </a:lnSpc>
              <a:spcBef>
                <a:spcPct val="0"/>
              </a:spcBef>
            </a:pPr>
            <a:endParaRPr lang="en-US" altLang="en-US" dirty="0">
              <a:solidFill>
                <a:schemeClr val="tx1">
                  <a:lumMod val="75000"/>
                </a:schemeClr>
              </a:solidFill>
              <a:latin typeface="Arial" pitchFamily="34" charset="0"/>
              <a:cs typeface="Arial" pitchFamily="34" charset="0"/>
            </a:endParaRP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723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 calcmode="lin" valueType="num">
                                      <p:cBhvr additive="base">
                                        <p:cTn id="19" dur="500" fill="hold"/>
                                        <p:tgtEl>
                                          <p:spTgt spid="9">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9">
                                            <p:txEl>
                                              <p:pRg st="5" end="5"/>
                                            </p:txEl>
                                          </p:spTgt>
                                        </p:tgtEl>
                                        <p:attrNameLst>
                                          <p:attrName>style.visibility</p:attrName>
                                        </p:attrNameLst>
                                      </p:cBhvr>
                                      <p:to>
                                        <p:strVal val="visible"/>
                                      </p:to>
                                    </p:set>
                                    <p:anim calcmode="lin" valueType="num">
                                      <p:cBhvr additive="base">
                                        <p:cTn id="25" dur="500" fill="hold"/>
                                        <p:tgtEl>
                                          <p:spTgt spid="9">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 calcmode="lin" valueType="num">
                                      <p:cBhvr additive="base">
                                        <p:cTn id="31" dur="500" fill="hold"/>
                                        <p:tgtEl>
                                          <p:spTgt spid="9">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9">
                                            <p:txEl>
                                              <p:pRg st="9" end="9"/>
                                            </p:txEl>
                                          </p:spTgt>
                                        </p:tgtEl>
                                        <p:attrNameLst>
                                          <p:attrName>style.visibility</p:attrName>
                                        </p:attrNameLst>
                                      </p:cBhvr>
                                      <p:to>
                                        <p:strVal val="visible"/>
                                      </p:to>
                                    </p:set>
                                    <p:anim calcmode="lin" valueType="num">
                                      <p:cBhvr additive="base">
                                        <p:cTn id="37" dur="500" fill="hold"/>
                                        <p:tgtEl>
                                          <p:spTgt spid="9">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9">
                                            <p:txEl>
                                              <p:pRg st="11" end="11"/>
                                            </p:txEl>
                                          </p:spTgt>
                                        </p:tgtEl>
                                        <p:attrNameLst>
                                          <p:attrName>style.visibility</p:attrName>
                                        </p:attrNameLst>
                                      </p:cBhvr>
                                      <p:to>
                                        <p:strVal val="visible"/>
                                      </p:to>
                                    </p:set>
                                    <p:anim calcmode="lin" valueType="num">
                                      <p:cBhvr additive="base">
                                        <p:cTn id="43" dur="500" fill="hold"/>
                                        <p:tgtEl>
                                          <p:spTgt spid="9">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9">
                                            <p:txEl>
                                              <p:pRg st="13" end="13"/>
                                            </p:txEl>
                                          </p:spTgt>
                                        </p:tgtEl>
                                        <p:attrNameLst>
                                          <p:attrName>style.visibility</p:attrName>
                                        </p:attrNameLst>
                                      </p:cBhvr>
                                      <p:to>
                                        <p:strVal val="visible"/>
                                      </p:to>
                                    </p:set>
                                    <p:anim calcmode="lin" valueType="num">
                                      <p:cBhvr additive="base">
                                        <p:cTn id="49" dur="500" fill="hold"/>
                                        <p:tgtEl>
                                          <p:spTgt spid="9">
                                            <p:txEl>
                                              <p:pRg st="13" end="13"/>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9">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txBox="1">
            <a:spLocks/>
          </p:cNvSpPr>
          <p:nvPr/>
        </p:nvSpPr>
        <p:spPr>
          <a:xfrm>
            <a:off x="304800" y="1524000"/>
            <a:ext cx="8458200" cy="3429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pPr>
            <a:r>
              <a:rPr lang="en-US" altLang="en-US" sz="2800" dirty="0" smtClean="0">
                <a:solidFill>
                  <a:schemeClr val="tx1">
                    <a:lumMod val="75000"/>
                  </a:schemeClr>
                </a:solidFill>
                <a:latin typeface="Arial" pitchFamily="34" charset="0"/>
                <a:cs typeface="Arial" pitchFamily="34" charset="0"/>
              </a:rPr>
              <a:t>The </a:t>
            </a:r>
            <a:r>
              <a:rPr lang="en-US" altLang="en-US" sz="2800" dirty="0">
                <a:solidFill>
                  <a:schemeClr val="tx1">
                    <a:lumMod val="75000"/>
                  </a:schemeClr>
                </a:solidFill>
                <a:latin typeface="Arial" pitchFamily="34" charset="0"/>
                <a:cs typeface="Arial" pitchFamily="34" charset="0"/>
              </a:rPr>
              <a:t>Effects of a Quitclaim</a:t>
            </a:r>
          </a:p>
          <a:p>
            <a:pPr marL="169863" lvl="1" indent="0" algn="just">
              <a:buNone/>
            </a:pPr>
            <a:endParaRPr lang="en-US" altLang="en-US" sz="800" dirty="0">
              <a:solidFill>
                <a:schemeClr val="tx1">
                  <a:lumMod val="75000"/>
                </a:schemeClr>
              </a:solidFill>
              <a:latin typeface="Arial" pitchFamily="34" charset="0"/>
              <a:cs typeface="Arial" pitchFamily="34" charset="0"/>
            </a:endParaRPr>
          </a:p>
          <a:p>
            <a:pPr marL="169863" lvl="1" indent="0" algn="just">
              <a:buNone/>
            </a:pPr>
            <a:r>
              <a:rPr lang="en-US" altLang="en-US" sz="2400" dirty="0">
                <a:solidFill>
                  <a:schemeClr val="tx1">
                    <a:lumMod val="75000"/>
                  </a:schemeClr>
                </a:solidFill>
                <a:latin typeface="Arial" pitchFamily="34" charset="0"/>
                <a:cs typeface="Arial" pitchFamily="34" charset="0"/>
              </a:rPr>
              <a:t>A quitclaim conveys the current title of the grantor.</a:t>
            </a:r>
          </a:p>
          <a:p>
            <a:pPr marL="169863" lvl="1" indent="0" algn="just">
              <a:buNone/>
            </a:pPr>
            <a:endParaRPr lang="en-US" altLang="en-US" sz="800" dirty="0">
              <a:solidFill>
                <a:schemeClr val="tx1">
                  <a:lumMod val="75000"/>
                </a:schemeClr>
              </a:solidFill>
              <a:latin typeface="Arial" pitchFamily="34" charset="0"/>
              <a:cs typeface="Arial" pitchFamily="34" charset="0"/>
            </a:endParaRPr>
          </a:p>
          <a:p>
            <a:pPr marL="169863" lvl="1" indent="0" algn="just">
              <a:buNone/>
            </a:pPr>
            <a:r>
              <a:rPr lang="en-US" altLang="en-US" sz="2400" dirty="0">
                <a:solidFill>
                  <a:schemeClr val="tx1">
                    <a:lumMod val="75000"/>
                  </a:schemeClr>
                </a:solidFill>
                <a:latin typeface="Arial" pitchFamily="34" charset="0"/>
                <a:cs typeface="Arial" pitchFamily="34" charset="0"/>
              </a:rPr>
              <a:t>	One claiming under or through a quitclaim deed   may 	be a bona fide purchaser of the </a:t>
            </a:r>
            <a:r>
              <a:rPr lang="en-US" altLang="en-US" sz="2400" dirty="0" smtClean="0">
                <a:solidFill>
                  <a:schemeClr val="tx1">
                    <a:lumMod val="75000"/>
                  </a:schemeClr>
                </a:solidFill>
                <a:latin typeface="Arial" pitchFamily="34" charset="0"/>
                <a:cs typeface="Arial" pitchFamily="34" charset="0"/>
              </a:rPr>
              <a:t>title </a:t>
            </a:r>
            <a:r>
              <a:rPr lang="en-US" altLang="en-US" sz="2400" dirty="0">
                <a:solidFill>
                  <a:schemeClr val="tx1">
                    <a:lumMod val="75000"/>
                  </a:schemeClr>
                </a:solidFill>
                <a:latin typeface="Arial" pitchFamily="34" charset="0"/>
                <a:cs typeface="Arial" pitchFamily="34" charset="0"/>
              </a:rPr>
              <a:t>of the grantor 	free of the secret equities of the </a:t>
            </a:r>
            <a:r>
              <a:rPr lang="en-US" altLang="en-US" sz="2400" u="sng" dirty="0">
                <a:solidFill>
                  <a:schemeClr val="tx1">
                    <a:lumMod val="75000"/>
                  </a:schemeClr>
                </a:solidFill>
                <a:latin typeface="Arial" pitchFamily="34" charset="0"/>
                <a:cs typeface="Arial" pitchFamily="34" charset="0"/>
              </a:rPr>
              <a:t>grantor</a:t>
            </a:r>
            <a:r>
              <a:rPr lang="en-US" altLang="en-US" sz="2400" dirty="0">
                <a:solidFill>
                  <a:schemeClr val="tx1">
                    <a:lumMod val="75000"/>
                  </a:schemeClr>
                </a:solidFill>
                <a:latin typeface="Arial" pitchFamily="34" charset="0"/>
                <a:cs typeface="Arial" pitchFamily="34" charset="0"/>
              </a:rPr>
              <a:t>, but not of 	secret equities of others.</a:t>
            </a:r>
          </a:p>
          <a:p>
            <a:pPr marL="169863" lvl="1" indent="0" algn="just">
              <a:buNone/>
            </a:pPr>
            <a:r>
              <a:rPr lang="en-US" altLang="en-US" sz="2400" dirty="0">
                <a:solidFill>
                  <a:schemeClr val="tx1">
                    <a:lumMod val="75000"/>
                  </a:schemeClr>
                </a:solidFill>
                <a:latin typeface="Arial" pitchFamily="34" charset="0"/>
                <a:cs typeface="Arial" pitchFamily="34" charset="0"/>
              </a:rPr>
              <a:t>See Meacham case on page 8 of the paper.</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15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 calcmode="lin" valueType="num">
                                      <p:cBhvr additive="base">
                                        <p:cTn id="19"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78296" y="383623"/>
            <a:ext cx="6571060" cy="593725"/>
          </a:xfrm>
        </p:spPr>
        <p:txBody>
          <a:bodyPr>
            <a:noAutofit/>
          </a:bodyPr>
          <a:lstStyle/>
          <a:p>
            <a:r>
              <a:rPr lang="en-US" sz="3600" dirty="0">
                <a:latin typeface="Arial" panose="020B0604020202020204" pitchFamily="34" charset="0"/>
                <a:cs typeface="Arial" panose="020B0604020202020204" pitchFamily="34" charset="0"/>
              </a:rPr>
              <a:t>The Texas Recording System</a:t>
            </a:r>
          </a:p>
        </p:txBody>
      </p:sp>
      <p:sp>
        <p:nvSpPr>
          <p:cNvPr id="3" name="Content Placeholder 2"/>
          <p:cNvSpPr>
            <a:spLocks noGrp="1"/>
          </p:cNvSpPr>
          <p:nvPr>
            <p:ph idx="1"/>
          </p:nvPr>
        </p:nvSpPr>
        <p:spPr>
          <a:xfrm>
            <a:off x="609600" y="1637654"/>
            <a:ext cx="7886700" cy="4039005"/>
          </a:xfrm>
        </p:spPr>
        <p:txBody>
          <a:bodyPr>
            <a:normAutofit fontScale="85000" lnSpcReduction="20000"/>
          </a:bodyPr>
          <a:lstStyle/>
          <a:p>
            <a:pPr algn="just"/>
            <a:r>
              <a:rPr lang="en-US" sz="4000" b="1" dirty="0">
                <a:latin typeface="Arial" panose="020B0604020202020204" pitchFamily="34" charset="0"/>
                <a:cs typeface="Arial" panose="020B0604020202020204" pitchFamily="34" charset="0"/>
              </a:rPr>
              <a:t>English System</a:t>
            </a:r>
            <a:r>
              <a:rPr lang="en-US" sz="4000" dirty="0">
                <a:latin typeface="Arial" panose="020B0604020202020204" pitchFamily="34" charset="0"/>
                <a:cs typeface="Arial" panose="020B0604020202020204" pitchFamily="34" charset="0"/>
              </a:rPr>
              <a:t>:</a:t>
            </a:r>
          </a:p>
          <a:p>
            <a:pPr lvl="1" algn="just"/>
            <a:r>
              <a:rPr lang="en-US" dirty="0">
                <a:latin typeface="Arial" panose="020B0604020202020204" pitchFamily="34" charset="0"/>
                <a:cs typeface="Arial" panose="020B0604020202020204" pitchFamily="34" charset="0"/>
              </a:rPr>
              <a:t>Possession of land was the only evidence</a:t>
            </a:r>
          </a:p>
          <a:p>
            <a:pPr marL="457200" lvl="1" indent="0" algn="just">
              <a:buNone/>
            </a:pPr>
            <a:r>
              <a:rPr lang="en-US" dirty="0">
                <a:latin typeface="Arial" panose="020B0604020202020204" pitchFamily="34" charset="0"/>
                <a:cs typeface="Arial" panose="020B0604020202020204" pitchFamily="34" charset="0"/>
              </a:rPr>
              <a:t>of title.</a:t>
            </a:r>
          </a:p>
          <a:p>
            <a:pPr lvl="1" algn="just"/>
            <a:r>
              <a:rPr lang="en-US" dirty="0">
                <a:latin typeface="Arial" panose="020B0604020202020204" pitchFamily="34" charset="0"/>
                <a:cs typeface="Arial" panose="020B0604020202020204" pitchFamily="34" charset="0"/>
              </a:rPr>
              <a:t>Transfer of title was only in the memory of </a:t>
            </a:r>
          </a:p>
          <a:p>
            <a:pPr marL="457200" lvl="1" indent="0" algn="just">
              <a:buNone/>
            </a:pPr>
            <a:r>
              <a:rPr lang="en-US" dirty="0">
                <a:latin typeface="Arial" panose="020B0604020202020204" pitchFamily="34" charset="0"/>
                <a:cs typeface="Arial" panose="020B0604020202020204" pitchFamily="34" charset="0"/>
              </a:rPr>
              <a:t>	witnesses.</a:t>
            </a:r>
          </a:p>
          <a:p>
            <a:pPr lvl="1" algn="just"/>
            <a:r>
              <a:rPr lang="en-US" dirty="0">
                <a:latin typeface="Arial" panose="020B0604020202020204" pitchFamily="34" charset="0"/>
                <a:cs typeface="Arial" panose="020B0604020202020204" pitchFamily="34" charset="0"/>
              </a:rPr>
              <a:t>Symbolic delivery of possession – livery of </a:t>
            </a:r>
          </a:p>
          <a:p>
            <a:pPr marL="457200" lvl="1" indent="0" algn="just">
              <a:buNone/>
            </a:pPr>
            <a:r>
              <a:rPr lang="en-US" dirty="0">
                <a:latin typeface="Arial" panose="020B0604020202020204" pitchFamily="34" charset="0"/>
                <a:cs typeface="Arial" panose="020B0604020202020204" pitchFamily="34" charset="0"/>
              </a:rPr>
              <a:t>	seisin.</a:t>
            </a:r>
          </a:p>
          <a:p>
            <a:pPr lvl="2" algn="just"/>
            <a:r>
              <a:rPr lang="en-US" dirty="0">
                <a:latin typeface="Arial" panose="020B0604020202020204" pitchFamily="34" charset="0"/>
                <a:cs typeface="Arial" panose="020B0604020202020204" pitchFamily="34" charset="0"/>
              </a:rPr>
              <a:t>Feoffor gives the feoffee a handful of earth or other symbolic object.</a:t>
            </a:r>
          </a:p>
          <a:p>
            <a:pPr lvl="3" algn="just"/>
            <a:r>
              <a:rPr lang="en-US" dirty="0">
                <a:latin typeface="Arial" panose="020B0604020202020204" pitchFamily="34" charset="0"/>
                <a:cs typeface="Arial" panose="020B0604020202020204" pitchFamily="34" charset="0"/>
              </a:rPr>
              <a:t>If done on the land it was a livery in deed.</a:t>
            </a:r>
          </a:p>
          <a:p>
            <a:pPr lvl="3" algn="just"/>
            <a:r>
              <a:rPr lang="en-US" dirty="0">
                <a:latin typeface="Arial" panose="020B0604020202020204" pitchFamily="34" charset="0"/>
                <a:cs typeface="Arial" panose="020B0604020202020204" pitchFamily="34" charset="0"/>
              </a:rPr>
              <a:t>If off the land (but usually in view of the land) called livery in law.</a:t>
            </a:r>
          </a:p>
          <a:p>
            <a:pPr lvl="1" algn="just"/>
            <a:r>
              <a:rPr lang="en-US" dirty="0">
                <a:latin typeface="Arial" panose="020B0604020202020204" pitchFamily="34" charset="0"/>
                <a:cs typeface="Arial" panose="020B0604020202020204" pitchFamily="34" charset="0"/>
              </a:rPr>
              <a:t>No writing required.</a:t>
            </a:r>
          </a:p>
          <a:p>
            <a:pPr lvl="1" algn="just"/>
            <a:r>
              <a:rPr lang="en-US" dirty="0">
                <a:latin typeface="Arial" panose="020B0604020202020204" pitchFamily="34" charset="0"/>
                <a:cs typeface="Arial" panose="020B0604020202020204" pitchFamily="34" charset="0"/>
              </a:rPr>
              <a:t>Under Roman rule, written conveyance became common but was only evidence of title not the conveyance itself.</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12388" y="1435434"/>
            <a:ext cx="1722012" cy="1980314"/>
          </a:xfrm>
          <a:prstGeom prst="rect">
            <a:avLst/>
          </a:prstGeom>
        </p:spPr>
      </p:pic>
    </p:spTree>
    <p:extLst>
      <p:ext uri="{BB962C8B-B14F-4D97-AF65-F5344CB8AC3E}">
        <p14:creationId xmlns:p14="http://schemas.microsoft.com/office/powerpoint/2010/main" val="244470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additive="base">
                                        <p:cTn id="69"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angle 2"/>
          <p:cNvSpPr/>
          <p:nvPr/>
        </p:nvSpPr>
        <p:spPr>
          <a:xfrm>
            <a:off x="181100" y="1371600"/>
            <a:ext cx="8763000" cy="5170646"/>
          </a:xfrm>
          <a:prstGeom prst="rect">
            <a:avLst/>
          </a:prstGeom>
        </p:spPr>
        <p:txBody>
          <a:bodyPr wrap="square">
            <a:spAutoFit/>
          </a:bodyPr>
          <a:lstStyle/>
          <a:p>
            <a:pPr indent="457200" algn="just">
              <a:spcAft>
                <a:spcPts val="1200"/>
              </a:spcAft>
            </a:pPr>
            <a:r>
              <a:rPr lang="en-US" dirty="0">
                <a:latin typeface="Arial" panose="020B0604020202020204" pitchFamily="34" charset="0"/>
                <a:ea typeface="Times New Roman" panose="02020603050405020304" pitchFamily="18" charset="0"/>
                <a:cs typeface="Arial" panose="020B0604020202020204" pitchFamily="34" charset="0"/>
              </a:rPr>
              <a:t>In Meacham v. Halley, p.6, Halley told Meacham that her 10 acre oil and gas lease had expired and insisted that she sign a release of the lease.  In fact, the lease was held by production, had not expired, and the instrument Meacham signed was a quitclaim in favor of Halley.  Halley had previously leased the 10 acres (and other land) to Estill.  Estill  then sold the lease to Weaver with Weaver paying a valuable consideration and without notice of Meacham’s claim.  Holding that the quitclaim was not notice of the fraud perpetrated against the </a:t>
            </a:r>
            <a:r>
              <a:rPr lang="en-US" u="sng" dirty="0">
                <a:latin typeface="Arial" panose="020B0604020202020204" pitchFamily="34" charset="0"/>
                <a:ea typeface="Times New Roman" panose="02020603050405020304" pitchFamily="18" charset="0"/>
                <a:cs typeface="Arial" panose="020B0604020202020204" pitchFamily="34" charset="0"/>
              </a:rPr>
              <a:t>grantor</a:t>
            </a:r>
            <a:r>
              <a:rPr lang="en-US" dirty="0">
                <a:latin typeface="Arial" panose="020B0604020202020204" pitchFamily="34" charset="0"/>
                <a:ea typeface="Times New Roman" panose="02020603050405020304" pitchFamily="18" charset="0"/>
                <a:cs typeface="Arial" panose="020B0604020202020204" pitchFamily="34" charset="0"/>
              </a:rPr>
              <a:t>, the court stated the rule as follows:</a:t>
            </a:r>
          </a:p>
          <a:p>
            <a:r>
              <a:rPr lang="en-US" sz="1600" dirty="0">
                <a:latin typeface="Arial" panose="020B0604020202020204" pitchFamily="34" charset="0"/>
                <a:ea typeface="Times New Roman" panose="02020603050405020304" pitchFamily="18" charset="0"/>
                <a:cs typeface="Times New Roman" panose="02020603050405020304" pitchFamily="18" charset="0"/>
              </a:rPr>
              <a:t>It may not be doubted that a quitclaim conveys only such interest or title as the grantor had, nor that in Texas reliance on a quitclaim will not support the plea of innocent purchase as against claims adverse to that of the quitclaiming grantor… But this is not to say, as appellant would have us do, that one cannot be an innocent purchaser of property as against secret claims of the quit claimant.  Both reason and authority are to the contrary.  The very statement of the effect, on a plea of innocent purchase, of the existence in the chain of title of a quitclaim deed, refutes appellant’s claim that a quitclaim reserves to the grantor the right, as against persons who bought in reliance upon it, to undo what he has done, unsay what he has said…. In Texas, it is settled law that one claiming under or through a quitclaim deed may be a bona fide purchaser of the title of the grantor free of the secret equities of the grantor, but not of secret equities of others, or where the grantor has convey to another by prior unregistered instrument.</a:t>
            </a:r>
            <a:endParaRPr lang="en-US" sz="1600" dirty="0"/>
          </a:p>
        </p:txBody>
      </p:sp>
      <p:sp>
        <p:nvSpPr>
          <p:cNvPr id="5"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8318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5"/>
          <p:cNvSpPr txBox="1">
            <a:spLocks noChangeArrowheads="1"/>
          </p:cNvSpPr>
          <p:nvPr/>
        </p:nvSpPr>
        <p:spPr bwMode="auto">
          <a:xfrm>
            <a:off x="418605" y="1497013"/>
            <a:ext cx="533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solidFill>
                  <a:schemeClr val="tx1">
                    <a:lumMod val="75000"/>
                  </a:schemeClr>
                </a:solidFill>
              </a:rPr>
              <a:t>After-Acquired Title</a:t>
            </a:r>
          </a:p>
        </p:txBody>
      </p:sp>
      <p:sp>
        <p:nvSpPr>
          <p:cNvPr id="8" name="Subtitle 2"/>
          <p:cNvSpPr txBox="1">
            <a:spLocks/>
          </p:cNvSpPr>
          <p:nvPr/>
        </p:nvSpPr>
        <p:spPr>
          <a:xfrm>
            <a:off x="914400" y="2098471"/>
            <a:ext cx="7846622" cy="37063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pPr>
            <a:r>
              <a:rPr lang="en-US" altLang="en-US" sz="2600" dirty="0">
                <a:solidFill>
                  <a:schemeClr val="tx1">
                    <a:lumMod val="75000"/>
                  </a:schemeClr>
                </a:solidFill>
                <a:latin typeface="Arial" pitchFamily="34" charset="0"/>
                <a:cs typeface="Arial" pitchFamily="34" charset="0"/>
              </a:rPr>
              <a:t>General rule with respect to conveyances of land or of a specified right or interest:</a:t>
            </a:r>
          </a:p>
          <a:p>
            <a:pPr algn="just">
              <a:spcBef>
                <a:spcPct val="0"/>
              </a:spcBef>
            </a:pPr>
            <a:endParaRPr lang="en-US" altLang="en-US" sz="1200" dirty="0">
              <a:solidFill>
                <a:schemeClr val="tx1">
                  <a:lumMod val="75000"/>
                </a:schemeClr>
              </a:solidFill>
              <a:latin typeface="Arial" pitchFamily="34" charset="0"/>
              <a:cs typeface="Arial" pitchFamily="34" charset="0"/>
            </a:endParaRPr>
          </a:p>
          <a:p>
            <a:pPr marL="0" indent="0" algn="just">
              <a:spcBef>
                <a:spcPct val="0"/>
              </a:spcBef>
              <a:buNone/>
            </a:pPr>
            <a:r>
              <a:rPr lang="en-US" altLang="en-US" sz="2600" dirty="0">
                <a:solidFill>
                  <a:schemeClr val="tx1">
                    <a:lumMod val="75000"/>
                  </a:schemeClr>
                </a:solidFill>
                <a:latin typeface="Arial" pitchFamily="34" charset="0"/>
                <a:cs typeface="Arial" pitchFamily="34" charset="0"/>
              </a:rPr>
              <a:t>A subsequently acquired interest in that land or in that specified right or interest would pass instantly to the grantee under the doctrine of after-acquired title.</a:t>
            </a:r>
          </a:p>
          <a:p>
            <a:pPr algn="just">
              <a:spcBef>
                <a:spcPct val="0"/>
              </a:spcBef>
            </a:pPr>
            <a:endParaRPr lang="en-US" altLang="en-US" sz="1200" dirty="0">
              <a:solidFill>
                <a:schemeClr val="tx1">
                  <a:lumMod val="75000"/>
                </a:schemeClr>
              </a:solidFill>
              <a:latin typeface="Arial" pitchFamily="34" charset="0"/>
              <a:cs typeface="Arial" pitchFamily="34" charset="0"/>
            </a:endParaRPr>
          </a:p>
          <a:p>
            <a:pPr marL="0" indent="0" algn="just">
              <a:spcBef>
                <a:spcPct val="0"/>
              </a:spcBef>
              <a:buNone/>
            </a:pPr>
            <a:r>
              <a:rPr lang="en-US" altLang="en-US" sz="2600" dirty="0">
                <a:solidFill>
                  <a:schemeClr val="tx1">
                    <a:lumMod val="75000"/>
                  </a:schemeClr>
                </a:solidFill>
                <a:latin typeface="Arial" pitchFamily="34" charset="0"/>
                <a:cs typeface="Arial" pitchFamily="34" charset="0"/>
              </a:rPr>
              <a:t>The doctrine of after-acquired title does not apply to conveyances that are quitclaims.</a:t>
            </a:r>
          </a:p>
        </p:txBody>
      </p:sp>
      <p:sp>
        <p:nvSpPr>
          <p:cNvPr id="9"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558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anim calcmode="lin" valueType="num">
                                      <p:cBhvr additive="base">
                                        <p:cTn id="25" dur="500" fill="hold"/>
                                        <p:tgtEl>
                                          <p:spTgt spid="8">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521525" y="1381500"/>
            <a:ext cx="8107363" cy="4419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pPr>
            <a:r>
              <a:rPr lang="en-US" altLang="en-US" b="1" dirty="0">
                <a:solidFill>
                  <a:schemeClr val="tx1">
                    <a:lumMod val="75000"/>
                  </a:schemeClr>
                </a:solidFill>
                <a:latin typeface="Arial" pitchFamily="34" charset="0"/>
                <a:cs typeface="Arial" pitchFamily="34" charset="0"/>
              </a:rPr>
              <a:t>Statutorily Implied Covenants</a:t>
            </a:r>
          </a:p>
          <a:p>
            <a:pPr marL="0" indent="0" algn="just">
              <a:spcBef>
                <a:spcPct val="0"/>
              </a:spcBef>
              <a:buNone/>
            </a:pPr>
            <a:endParaRPr lang="en-US" altLang="en-US" sz="800" b="1" dirty="0">
              <a:solidFill>
                <a:schemeClr val="tx1">
                  <a:lumMod val="75000"/>
                </a:schemeClr>
              </a:solidFill>
              <a:latin typeface="Arial" pitchFamily="34" charset="0"/>
              <a:cs typeface="Arial" pitchFamily="34" charset="0"/>
            </a:endParaRPr>
          </a:p>
          <a:p>
            <a:pPr marL="0" indent="0" algn="just">
              <a:spcBef>
                <a:spcPct val="0"/>
              </a:spcBef>
              <a:buNone/>
            </a:pPr>
            <a:r>
              <a:rPr lang="en-US" altLang="en-US" sz="2800" dirty="0">
                <a:solidFill>
                  <a:schemeClr val="tx1">
                    <a:lumMod val="75000"/>
                  </a:schemeClr>
                </a:solidFill>
                <a:latin typeface="Arial" pitchFamily="34" charset="0"/>
                <a:cs typeface="Arial" pitchFamily="34" charset="0"/>
              </a:rPr>
              <a:t>Section 5.023 of the Texas Property Code says:</a:t>
            </a:r>
          </a:p>
          <a:p>
            <a:pPr marL="0" indent="0" algn="just">
              <a:spcBef>
                <a:spcPct val="0"/>
              </a:spcBef>
              <a:buNone/>
            </a:pPr>
            <a:endParaRPr lang="en-US" altLang="en-US" sz="800" dirty="0">
              <a:solidFill>
                <a:schemeClr val="tx1">
                  <a:lumMod val="75000"/>
                </a:schemeClr>
              </a:solidFill>
              <a:latin typeface="Arial" pitchFamily="34" charset="0"/>
              <a:cs typeface="Arial" pitchFamily="34" charset="0"/>
            </a:endParaRPr>
          </a:p>
          <a:p>
            <a:pPr marL="169863" lvl="1" indent="0" algn="just">
              <a:spcBef>
                <a:spcPts val="0"/>
              </a:spcBef>
              <a:buNone/>
            </a:pPr>
            <a:r>
              <a:rPr lang="en-US" altLang="en-US" sz="2400" dirty="0">
                <a:solidFill>
                  <a:schemeClr val="tx1">
                    <a:lumMod val="75000"/>
                  </a:schemeClr>
                </a:solidFill>
                <a:latin typeface="Arial" pitchFamily="34" charset="0"/>
                <a:cs typeface="Arial" pitchFamily="34" charset="0"/>
              </a:rPr>
              <a:t>Use of “grant” or “convey”  implies only that the grantor</a:t>
            </a:r>
          </a:p>
          <a:p>
            <a:pPr marL="169863" lvl="1" indent="0" algn="just">
              <a:spcBef>
                <a:spcPts val="0"/>
              </a:spcBef>
              <a:buNone/>
            </a:pPr>
            <a:r>
              <a:rPr lang="en-US" altLang="en-US" sz="2400" dirty="0">
                <a:solidFill>
                  <a:schemeClr val="tx1">
                    <a:lumMod val="75000"/>
                  </a:schemeClr>
                </a:solidFill>
                <a:latin typeface="Arial" pitchFamily="34" charset="0"/>
                <a:cs typeface="Arial" pitchFamily="34" charset="0"/>
              </a:rPr>
              <a:t>    covenants to the grantee:</a:t>
            </a:r>
          </a:p>
          <a:p>
            <a:pPr marL="169863" lvl="1" indent="0" algn="just">
              <a:buNone/>
            </a:pPr>
            <a:endParaRPr lang="en-US" altLang="en-US" sz="800" dirty="0">
              <a:solidFill>
                <a:schemeClr val="tx1">
                  <a:lumMod val="75000"/>
                </a:schemeClr>
              </a:solidFill>
              <a:latin typeface="Arial" pitchFamily="34" charset="0"/>
              <a:cs typeface="Arial" pitchFamily="34" charset="0"/>
            </a:endParaRPr>
          </a:p>
          <a:p>
            <a:pPr marL="684213" lvl="2" indent="0" algn="just">
              <a:buNone/>
            </a:pPr>
            <a:r>
              <a:rPr lang="en-US" altLang="en-US" dirty="0">
                <a:solidFill>
                  <a:schemeClr val="tx1">
                    <a:lumMod val="75000"/>
                  </a:schemeClr>
                </a:solidFill>
                <a:latin typeface="Arial" pitchFamily="34" charset="0"/>
                <a:cs typeface="Arial" pitchFamily="34" charset="0"/>
              </a:rPr>
              <a:t>Grantor has not previously conveyed the estate or any interest in the estate to a person other than the grantee; and</a:t>
            </a:r>
          </a:p>
          <a:p>
            <a:pPr marL="684213" lvl="2" indent="0" algn="just">
              <a:buNone/>
            </a:pPr>
            <a:r>
              <a:rPr lang="en-US" altLang="en-US" dirty="0">
                <a:solidFill>
                  <a:schemeClr val="tx1">
                    <a:lumMod val="75000"/>
                  </a:schemeClr>
                </a:solidFill>
                <a:latin typeface="Arial" pitchFamily="34" charset="0"/>
                <a:cs typeface="Arial" pitchFamily="34" charset="0"/>
              </a:rPr>
              <a:t>At the time of the execution of the conveyance the estate is free from encumbrances.</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831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anim calcmode="lin" valueType="num">
                                      <p:cBhvr additive="base">
                                        <p:cTn id="23"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nodeType="clickEffect">
                                  <p:stCondLst>
                                    <p:cond delay="0"/>
                                  </p:stCondLst>
                                  <p:childTnLst>
                                    <p:set>
                                      <p:cBhvr>
                                        <p:cTn id="28" dur="1" fill="hold">
                                          <p:stCondLst>
                                            <p:cond delay="0"/>
                                          </p:stCondLst>
                                        </p:cTn>
                                        <p:tgtEl>
                                          <p:spTgt spid="5">
                                            <p:txEl>
                                              <p:pRg st="7" end="7"/>
                                            </p:txEl>
                                          </p:spTgt>
                                        </p:tgtEl>
                                        <p:attrNameLst>
                                          <p:attrName>style.visibility</p:attrName>
                                        </p:attrNameLst>
                                      </p:cBhvr>
                                      <p:to>
                                        <p:strVal val="visible"/>
                                      </p:to>
                                    </p:set>
                                    <p:anim calcmode="lin" valueType="num">
                                      <p:cBhvr additive="base">
                                        <p:cTn id="29"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 calcmode="lin" valueType="num">
                                      <p:cBhvr additive="base">
                                        <p:cTn id="35" dur="500" fill="hold"/>
                                        <p:tgtEl>
                                          <p:spTgt spid="5">
                                            <p:txEl>
                                              <p:pRg st="8" end="8"/>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81000" y="1371600"/>
            <a:ext cx="8382000" cy="490118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buNone/>
            </a:pPr>
            <a:r>
              <a:rPr lang="en-US" altLang="en-US" sz="2800" dirty="0">
                <a:solidFill>
                  <a:schemeClr val="tx1">
                    <a:lumMod val="75000"/>
                  </a:schemeClr>
                </a:solidFill>
                <a:latin typeface="Arial" pitchFamily="34" charset="0"/>
                <a:cs typeface="Arial" pitchFamily="34" charset="0"/>
              </a:rPr>
              <a:t>Statutorily Implied Covenants</a:t>
            </a:r>
          </a:p>
          <a:p>
            <a:pPr marL="169863" lvl="1" indent="0" algn="just">
              <a:buNone/>
            </a:pPr>
            <a:r>
              <a:rPr lang="en-US" altLang="en-US" sz="2400" dirty="0">
                <a:solidFill>
                  <a:schemeClr val="tx1">
                    <a:lumMod val="75000"/>
                  </a:schemeClr>
                </a:solidFill>
                <a:latin typeface="Arial" pitchFamily="34" charset="0"/>
                <a:cs typeface="Arial" pitchFamily="34" charset="0"/>
              </a:rPr>
              <a:t>In </a:t>
            </a:r>
            <a:r>
              <a:rPr lang="en-US" altLang="en-US" sz="2400" i="1" dirty="0">
                <a:solidFill>
                  <a:schemeClr val="tx1">
                    <a:lumMod val="75000"/>
                  </a:schemeClr>
                </a:solidFill>
                <a:latin typeface="Arial" pitchFamily="34" charset="0"/>
                <a:cs typeface="Arial" pitchFamily="34" charset="0"/>
              </a:rPr>
              <a:t>Baldwin v. Drew,</a:t>
            </a:r>
            <a:r>
              <a:rPr lang="en-US" altLang="en-US" sz="2400" dirty="0">
                <a:solidFill>
                  <a:schemeClr val="tx1">
                    <a:lumMod val="75000"/>
                  </a:schemeClr>
                </a:solidFill>
                <a:latin typeface="Arial" pitchFamily="34" charset="0"/>
                <a:cs typeface="Arial" pitchFamily="34" charset="0"/>
              </a:rPr>
              <a:t>  Moore conveyed to Drew but subject to undisclosed trust for payment of purchase price.  Drew conveyed to Baldwin by quitclaim containing “grant” and “convey.”</a:t>
            </a:r>
          </a:p>
          <a:p>
            <a:pPr marL="169863" lvl="1" indent="0">
              <a:buNone/>
            </a:pPr>
            <a:endParaRPr lang="en-US" altLang="en-US" sz="800" dirty="0">
              <a:solidFill>
                <a:schemeClr val="tx1">
                  <a:lumMod val="75000"/>
                </a:schemeClr>
              </a:solidFill>
              <a:latin typeface="Arial" pitchFamily="34" charset="0"/>
              <a:cs typeface="Arial" pitchFamily="34" charset="0"/>
            </a:endParaRPr>
          </a:p>
          <a:p>
            <a:pPr marL="169863" lvl="1" indent="0">
              <a:buNone/>
            </a:pPr>
            <a:r>
              <a:rPr lang="en-US" altLang="en-US" sz="2400" dirty="0">
                <a:solidFill>
                  <a:schemeClr val="tx1">
                    <a:lumMod val="75000"/>
                  </a:schemeClr>
                </a:solidFill>
                <a:latin typeface="Arial" pitchFamily="34" charset="0"/>
                <a:cs typeface="Arial" pitchFamily="34" charset="0"/>
              </a:rPr>
              <a:t>Baldwin says, “I win.”</a:t>
            </a:r>
          </a:p>
          <a:p>
            <a:pPr marL="169863" lvl="1" indent="0">
              <a:buNone/>
            </a:pPr>
            <a:endParaRPr lang="en-US" altLang="en-US" sz="800" dirty="0">
              <a:solidFill>
                <a:schemeClr val="tx1">
                  <a:lumMod val="75000"/>
                </a:schemeClr>
              </a:solidFill>
              <a:latin typeface="Arial" pitchFamily="34" charset="0"/>
              <a:cs typeface="Arial" pitchFamily="34" charset="0"/>
            </a:endParaRPr>
          </a:p>
          <a:p>
            <a:pPr marL="0" indent="0">
              <a:spcBef>
                <a:spcPct val="0"/>
              </a:spcBef>
              <a:buNone/>
            </a:pPr>
            <a:r>
              <a:rPr lang="en-US" altLang="en-US" sz="2800" dirty="0">
                <a:solidFill>
                  <a:schemeClr val="tx1">
                    <a:lumMod val="75000"/>
                  </a:schemeClr>
                </a:solidFill>
                <a:latin typeface="Arial" pitchFamily="34" charset="0"/>
                <a:cs typeface="Arial" pitchFamily="34" charset="0"/>
              </a:rPr>
              <a:t>Court:</a:t>
            </a:r>
          </a:p>
          <a:p>
            <a:pPr marL="169863" lvl="1" indent="0" algn="just">
              <a:buNone/>
            </a:pPr>
            <a:r>
              <a:rPr lang="en-US" altLang="en-US" sz="2400" dirty="0">
                <a:solidFill>
                  <a:schemeClr val="tx1">
                    <a:lumMod val="75000"/>
                  </a:schemeClr>
                </a:solidFill>
                <a:latin typeface="Arial" panose="020B0604020202020204" pitchFamily="34" charset="0"/>
                <a:cs typeface="Arial" panose="020B0604020202020204" pitchFamily="34" charset="0"/>
              </a:rPr>
              <a:t>Therefore, as a conveyance, it … is of a dignity less than a conveyance of an estate of inheritance or an estate in fee, </a:t>
            </a:r>
            <a:r>
              <a:rPr lang="en-US" altLang="en-US" sz="2400" u="sng" dirty="0">
                <a:solidFill>
                  <a:schemeClr val="tx1">
                    <a:lumMod val="75000"/>
                  </a:schemeClr>
                </a:solidFill>
                <a:latin typeface="Arial" panose="020B0604020202020204" pitchFamily="34" charset="0"/>
                <a:cs typeface="Arial" panose="020B0604020202020204" pitchFamily="34" charset="0"/>
              </a:rPr>
              <a:t>and for this reason the statute does not apply to a strictly quitclaim deed</a:t>
            </a:r>
            <a:r>
              <a:rPr lang="en-US" altLang="en-US" sz="2400" dirty="0">
                <a:solidFill>
                  <a:schemeClr val="tx1">
                    <a:lumMod val="75000"/>
                  </a:schemeClr>
                </a:solidFill>
                <a:latin typeface="Arial" pitchFamily="34" charset="0"/>
                <a:cs typeface="Arial" pitchFamily="34" charset="0"/>
              </a:rPr>
              <a:t>. (emphasis added).</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0188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ubtitle 2"/>
          <p:cNvSpPr txBox="1">
            <a:spLocks/>
          </p:cNvSpPr>
          <p:nvPr/>
        </p:nvSpPr>
        <p:spPr>
          <a:xfrm>
            <a:off x="381000" y="1447800"/>
            <a:ext cx="8382000" cy="46969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buNone/>
            </a:pPr>
            <a:r>
              <a:rPr lang="en-US" altLang="en-US" sz="2800" dirty="0">
                <a:solidFill>
                  <a:schemeClr val="tx1">
                    <a:lumMod val="75000"/>
                  </a:schemeClr>
                </a:solidFill>
                <a:latin typeface="Arial" pitchFamily="34" charset="0"/>
                <a:cs typeface="Arial" pitchFamily="34" charset="0"/>
              </a:rPr>
              <a:t>Statute of Limitations</a:t>
            </a:r>
          </a:p>
          <a:p>
            <a:pPr marL="0" indent="0">
              <a:spcBef>
                <a:spcPct val="0"/>
              </a:spcBef>
              <a:buNone/>
            </a:pPr>
            <a:endParaRPr lang="en-US" altLang="en-US" sz="1200" dirty="0">
              <a:solidFill>
                <a:schemeClr val="tx1">
                  <a:lumMod val="75000"/>
                </a:schemeClr>
              </a:solidFill>
              <a:latin typeface="Arial" pitchFamily="34" charset="0"/>
              <a:cs typeface="Arial" pitchFamily="34" charset="0"/>
            </a:endParaRPr>
          </a:p>
          <a:p>
            <a:pPr marL="169863" lvl="1" indent="0">
              <a:buNone/>
            </a:pPr>
            <a:r>
              <a:rPr lang="en-US" altLang="en-US" sz="2400" dirty="0">
                <a:solidFill>
                  <a:schemeClr val="tx1">
                    <a:lumMod val="75000"/>
                  </a:schemeClr>
                </a:solidFill>
                <a:latin typeface="Arial" pitchFamily="34" charset="0"/>
                <a:cs typeface="Arial" pitchFamily="34" charset="0"/>
              </a:rPr>
              <a:t>Quitclaim will support title under the five year limitations statute but only with respect to the interest actually transferred:</a:t>
            </a:r>
          </a:p>
          <a:p>
            <a:pPr marL="0" indent="0">
              <a:spcBef>
                <a:spcPct val="0"/>
              </a:spcBef>
              <a:buNone/>
            </a:pPr>
            <a:endParaRPr lang="en-US" altLang="en-US" sz="800" dirty="0">
              <a:solidFill>
                <a:schemeClr val="tx1">
                  <a:lumMod val="75000"/>
                </a:schemeClr>
              </a:solidFill>
              <a:latin typeface="Arial" pitchFamily="34" charset="0"/>
              <a:cs typeface="Arial" pitchFamily="34" charset="0"/>
            </a:endParaRPr>
          </a:p>
          <a:p>
            <a:pPr marL="169863" lvl="1" indent="0">
              <a:buNone/>
            </a:pPr>
            <a:r>
              <a:rPr lang="en-US" altLang="en-US" dirty="0">
                <a:solidFill>
                  <a:schemeClr val="tx1">
                    <a:lumMod val="75000"/>
                  </a:schemeClr>
                </a:solidFill>
                <a:latin typeface="Arial" pitchFamily="34" charset="0"/>
                <a:cs typeface="Arial" pitchFamily="34" charset="0"/>
              </a:rPr>
              <a:t>Court:</a:t>
            </a:r>
          </a:p>
          <a:p>
            <a:pPr marL="169863" lvl="1" indent="0">
              <a:buNone/>
            </a:pPr>
            <a:endParaRPr lang="en-US" altLang="en-US" sz="800" dirty="0">
              <a:solidFill>
                <a:schemeClr val="tx1">
                  <a:lumMod val="75000"/>
                </a:schemeClr>
              </a:solidFill>
              <a:latin typeface="Arial" pitchFamily="34" charset="0"/>
              <a:cs typeface="Arial" pitchFamily="34" charset="0"/>
            </a:endParaRPr>
          </a:p>
          <a:p>
            <a:pPr marL="684213" lvl="2" indent="0">
              <a:buNone/>
            </a:pPr>
            <a:r>
              <a:rPr lang="en-US" altLang="en-US" sz="2000" dirty="0">
                <a:solidFill>
                  <a:schemeClr val="tx1">
                    <a:lumMod val="75000"/>
                  </a:schemeClr>
                </a:solidFill>
                <a:latin typeface="Arial" pitchFamily="34" charset="0"/>
                <a:cs typeface="Arial" pitchFamily="34" charset="0"/>
              </a:rPr>
              <a:t>A quitclaim deed requires the grantee to ascertain for himself the true estate actually conveyed, and to take notice of recorded and unrecorded defects and equities.  A claim of five-year limitation under a duly registered quitclaim deed is an adverse claim of only that estate, interest, or right actually owned by the grantor at the time he executed the deed.</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93831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Subtitle 2"/>
          <p:cNvSpPr txBox="1">
            <a:spLocks/>
          </p:cNvSpPr>
          <p:nvPr/>
        </p:nvSpPr>
        <p:spPr>
          <a:xfrm>
            <a:off x="188025" y="1440875"/>
            <a:ext cx="8763000" cy="469696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169863" lvl="1" indent="0">
              <a:buNone/>
            </a:pPr>
            <a:r>
              <a:rPr lang="en-US" altLang="en-US" dirty="0">
                <a:solidFill>
                  <a:schemeClr val="tx1">
                    <a:lumMod val="75000"/>
                  </a:schemeClr>
                </a:solidFill>
                <a:latin typeface="Arial" pitchFamily="34" charset="0"/>
                <a:cs typeface="Arial" pitchFamily="34" charset="0"/>
              </a:rPr>
              <a:t>Quitclaim deed will not support a claim under the five-year limitation rule.</a:t>
            </a:r>
          </a:p>
          <a:p>
            <a:pPr marL="169863" lvl="1" indent="0">
              <a:buNone/>
            </a:pPr>
            <a:endParaRPr lang="en-US" altLang="en-US" sz="800" dirty="0">
              <a:solidFill>
                <a:schemeClr val="tx1">
                  <a:lumMod val="75000"/>
                </a:schemeClr>
              </a:solidFill>
              <a:latin typeface="Arial" pitchFamily="34" charset="0"/>
              <a:cs typeface="Arial" pitchFamily="34" charset="0"/>
            </a:endParaRPr>
          </a:p>
          <a:p>
            <a:pPr marL="684213" lvl="2" indent="0">
              <a:spcBef>
                <a:spcPts val="0"/>
              </a:spcBef>
              <a:buNone/>
            </a:pPr>
            <a:r>
              <a:rPr lang="en-US" altLang="en-US" sz="2000" dirty="0">
                <a:solidFill>
                  <a:schemeClr val="tx1">
                    <a:lumMod val="75000"/>
                  </a:schemeClr>
                </a:solidFill>
                <a:latin typeface="Arial" pitchFamily="34" charset="0"/>
                <a:cs typeface="Arial" pitchFamily="34" charset="0"/>
              </a:rPr>
              <a:t>In </a:t>
            </a:r>
            <a:r>
              <a:rPr lang="en-US" altLang="en-US" sz="2000" i="1" dirty="0">
                <a:solidFill>
                  <a:schemeClr val="tx1">
                    <a:lumMod val="75000"/>
                  </a:schemeClr>
                </a:solidFill>
                <a:latin typeface="Arial" pitchFamily="34" charset="0"/>
                <a:cs typeface="Arial" pitchFamily="34" charset="0"/>
              </a:rPr>
              <a:t>Barksdale v. Benskin</a:t>
            </a:r>
            <a:r>
              <a:rPr lang="en-US" altLang="en-US" sz="2000" dirty="0">
                <a:solidFill>
                  <a:schemeClr val="tx1">
                    <a:lumMod val="75000"/>
                  </a:schemeClr>
                </a:solidFill>
                <a:latin typeface="Arial" pitchFamily="34" charset="0"/>
                <a:cs typeface="Arial" pitchFamily="34" charset="0"/>
              </a:rPr>
              <a:t> case, grantor received a lease from his predecessor.</a:t>
            </a:r>
          </a:p>
          <a:p>
            <a:pPr marL="684213" lvl="2" indent="0">
              <a:buNone/>
            </a:pPr>
            <a:endParaRPr lang="en-US" altLang="en-US" sz="800" dirty="0">
              <a:solidFill>
                <a:schemeClr val="tx1">
                  <a:lumMod val="75000"/>
                </a:schemeClr>
              </a:solidFill>
              <a:latin typeface="Arial" pitchFamily="34" charset="0"/>
              <a:cs typeface="Arial" pitchFamily="34" charset="0"/>
            </a:endParaRPr>
          </a:p>
          <a:p>
            <a:pPr marL="684213" lvl="2" indent="0">
              <a:spcBef>
                <a:spcPts val="0"/>
              </a:spcBef>
              <a:buNone/>
            </a:pPr>
            <a:r>
              <a:rPr lang="en-US" altLang="en-US" sz="2000" dirty="0">
                <a:solidFill>
                  <a:schemeClr val="tx1">
                    <a:lumMod val="75000"/>
                  </a:schemeClr>
                </a:solidFill>
                <a:latin typeface="Arial" pitchFamily="34" charset="0"/>
                <a:cs typeface="Arial" pitchFamily="34" charset="0"/>
              </a:rPr>
              <a:t>Court says instrument in question was sufficient to convey the leasehold interest but not title to the fee under the five-year limitation rule. </a:t>
            </a:r>
          </a:p>
          <a:p>
            <a:pPr marL="684213" lvl="2" indent="0">
              <a:buNone/>
            </a:pPr>
            <a:endParaRPr lang="en-US" altLang="en-US" sz="800" dirty="0">
              <a:solidFill>
                <a:schemeClr val="tx1">
                  <a:lumMod val="75000"/>
                </a:schemeClr>
              </a:solidFill>
              <a:latin typeface="Arial" pitchFamily="34" charset="0"/>
              <a:cs typeface="Arial" pitchFamily="34" charset="0"/>
            </a:endParaRPr>
          </a:p>
          <a:p>
            <a:pPr marL="684213" lvl="2" indent="0">
              <a:spcBef>
                <a:spcPts val="0"/>
              </a:spcBef>
              <a:buNone/>
            </a:pPr>
            <a:r>
              <a:rPr lang="en-US" altLang="en-US" sz="2000" dirty="0">
                <a:solidFill>
                  <a:schemeClr val="tx1">
                    <a:lumMod val="75000"/>
                  </a:schemeClr>
                </a:solidFill>
                <a:latin typeface="Arial" pitchFamily="34" charset="0"/>
                <a:cs typeface="Arial" pitchFamily="34" charset="0"/>
              </a:rPr>
              <a:t>“To support limitation under the five years statute, it is not necessary that the deed, under which the claim is made, convey any title.  The grantor may be wholly barren of any vestige of title; the deed may therefore pass no semblance of title; yet, if it describes and purports to convey the land and tested by itself is upon its face a good deed, it meets the requirement [under the 5 year statute of limitations].”</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875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1441875"/>
            <a:ext cx="8534400" cy="470839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80000"/>
              </a:lnSpc>
              <a:spcBef>
                <a:spcPct val="0"/>
              </a:spcBef>
              <a:buNone/>
            </a:pPr>
            <a:r>
              <a:rPr lang="en-US" altLang="en-US" sz="3000" b="1" dirty="0">
                <a:solidFill>
                  <a:schemeClr val="tx1">
                    <a:lumMod val="75000"/>
                  </a:schemeClr>
                </a:solidFill>
                <a:latin typeface="Arial" pitchFamily="34" charset="0"/>
                <a:cs typeface="Arial" pitchFamily="34" charset="0"/>
              </a:rPr>
              <a:t>Cured by a Subsequent Deed?</a:t>
            </a:r>
          </a:p>
          <a:p>
            <a:pPr marL="169863" lvl="1" indent="0" algn="just">
              <a:lnSpc>
                <a:spcPct val="80000"/>
              </a:lnSpc>
              <a:spcBef>
                <a:spcPts val="0"/>
              </a:spcBef>
              <a:buNone/>
            </a:pPr>
            <a:endParaRPr lang="en-US" altLang="en-US" sz="800" dirty="0">
              <a:solidFill>
                <a:schemeClr val="tx1">
                  <a:lumMod val="75000"/>
                </a:schemeClr>
              </a:solidFill>
              <a:latin typeface="Arial" pitchFamily="34" charset="0"/>
              <a:cs typeface="Arial" pitchFamily="34" charset="0"/>
            </a:endParaRPr>
          </a:p>
          <a:p>
            <a:pPr marL="169863" lvl="1" indent="0" algn="just">
              <a:lnSpc>
                <a:spcPct val="80000"/>
              </a:lnSpc>
              <a:buNone/>
            </a:pPr>
            <a:r>
              <a:rPr lang="en-US" altLang="en-US" dirty="0">
                <a:solidFill>
                  <a:schemeClr val="tx1">
                    <a:lumMod val="75000"/>
                  </a:schemeClr>
                </a:solidFill>
                <a:latin typeface="Arial" pitchFamily="34" charset="0"/>
                <a:cs typeface="Arial" pitchFamily="34" charset="0"/>
              </a:rPr>
              <a:t>Is this the law?</a:t>
            </a:r>
          </a:p>
          <a:p>
            <a:pPr marL="684213" lvl="2" indent="0" algn="just">
              <a:lnSpc>
                <a:spcPct val="80000"/>
              </a:lnSpc>
              <a:spcBef>
                <a:spcPts val="0"/>
              </a:spcBef>
              <a:buNone/>
            </a:pPr>
            <a:r>
              <a:rPr lang="en-US" altLang="en-US" sz="2000" dirty="0">
                <a:solidFill>
                  <a:schemeClr val="tx1">
                    <a:lumMod val="75000"/>
                  </a:schemeClr>
                </a:solidFill>
                <a:latin typeface="Arial" pitchFamily="34" charset="0"/>
                <a:cs typeface="Arial" pitchFamily="34" charset="0"/>
              </a:rPr>
              <a:t>Once the grantee, placed on notice of prior defects by receiving a quitclaim, has conveyed the property by a deed to a subsequent purchaser for value and without notice, that subsequent purchaser is protected  in full.</a:t>
            </a:r>
          </a:p>
          <a:p>
            <a:pPr marL="684213" lvl="2" indent="0" algn="just">
              <a:lnSpc>
                <a:spcPct val="80000"/>
              </a:lnSpc>
              <a:buNone/>
            </a:pPr>
            <a:endParaRPr lang="en-US" altLang="en-US" sz="800" dirty="0">
              <a:solidFill>
                <a:schemeClr val="tx1">
                  <a:lumMod val="75000"/>
                </a:schemeClr>
              </a:solidFill>
              <a:latin typeface="Arial" pitchFamily="34" charset="0"/>
              <a:cs typeface="Arial" pitchFamily="34" charset="0"/>
            </a:endParaRPr>
          </a:p>
          <a:p>
            <a:pPr marL="169863" lvl="1" indent="0" algn="just">
              <a:lnSpc>
                <a:spcPct val="80000"/>
              </a:lnSpc>
              <a:spcBef>
                <a:spcPts val="0"/>
              </a:spcBef>
              <a:buNone/>
            </a:pPr>
            <a:r>
              <a:rPr lang="en-US" altLang="en-US" dirty="0">
                <a:solidFill>
                  <a:schemeClr val="tx1">
                    <a:lumMod val="75000"/>
                  </a:schemeClr>
                </a:solidFill>
                <a:latin typeface="Arial" pitchFamily="34" charset="0"/>
                <a:cs typeface="Arial" pitchFamily="34" charset="0"/>
              </a:rPr>
              <a:t>No.</a:t>
            </a:r>
          </a:p>
          <a:p>
            <a:pPr marL="684213" lvl="2" indent="0" algn="just">
              <a:lnSpc>
                <a:spcPct val="80000"/>
              </a:lnSpc>
              <a:spcBef>
                <a:spcPts val="0"/>
              </a:spcBef>
              <a:buNone/>
            </a:pPr>
            <a:r>
              <a:rPr lang="en-US" altLang="en-US" sz="2000" dirty="0">
                <a:solidFill>
                  <a:schemeClr val="tx1">
                    <a:lumMod val="75000"/>
                  </a:schemeClr>
                </a:solidFill>
                <a:latin typeface="Arial" pitchFamily="34" charset="0"/>
                <a:cs typeface="Arial" pitchFamily="34" charset="0"/>
              </a:rPr>
              <a:t>“It is earnestly insisted, that such protection does extend to one where the quitclaim deed appears to have been to a remote grantor [and]  that, even if such quitclaim to a remote grantor would be sufficient to put all grantees thereunder upon notice … such remote grantee is only required to use reasonable diligence to ascertain the existence of such outstanding title … A careful review of the Texas Supreme Court cases …conclusively demonstrate[s] that all the contentions of the defendants have been foreclosed adversely to those contentions by a long line of decisions.”</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443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03453" y="1440875"/>
            <a:ext cx="8724900" cy="456361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70000"/>
              </a:lnSpc>
              <a:spcBef>
                <a:spcPct val="0"/>
              </a:spcBef>
              <a:buNone/>
            </a:pPr>
            <a:r>
              <a:rPr lang="en-US" altLang="en-US" b="1" dirty="0">
                <a:solidFill>
                  <a:schemeClr val="tx1">
                    <a:lumMod val="75000"/>
                  </a:schemeClr>
                </a:solidFill>
                <a:latin typeface="Arial" panose="020B0604020202020204" pitchFamily="34" charset="0"/>
                <a:cs typeface="Arial" panose="020B0604020202020204" pitchFamily="34" charset="0"/>
              </a:rPr>
              <a:t>Sales by Administrators</a:t>
            </a:r>
          </a:p>
          <a:p>
            <a:pPr marL="0" indent="0">
              <a:lnSpc>
                <a:spcPct val="70000"/>
              </a:lnSpc>
              <a:spcBef>
                <a:spcPct val="0"/>
              </a:spcBef>
              <a:buNone/>
            </a:pPr>
            <a:endParaRPr lang="en-US" altLang="en-US" sz="800" b="1" dirty="0">
              <a:solidFill>
                <a:schemeClr val="tx1">
                  <a:lumMod val="75000"/>
                </a:schemeClr>
              </a:solidFill>
              <a:latin typeface="Arial" panose="020B0604020202020204" pitchFamily="34" charset="0"/>
              <a:cs typeface="Arial" panose="020B0604020202020204" pitchFamily="34" charset="0"/>
            </a:endParaRPr>
          </a:p>
          <a:p>
            <a:pPr marL="169863" lvl="1" indent="0" algn="just">
              <a:lnSpc>
                <a:spcPct val="70000"/>
              </a:lnSpc>
              <a:buNone/>
            </a:pPr>
            <a:r>
              <a:rPr lang="en-US" altLang="en-US" sz="1800" dirty="0">
                <a:solidFill>
                  <a:schemeClr val="tx1">
                    <a:lumMod val="75000"/>
                  </a:schemeClr>
                </a:solidFill>
                <a:latin typeface="Arial" panose="020B0604020202020204" pitchFamily="34" charset="0"/>
                <a:cs typeface="Arial" panose="020B0604020202020204" pitchFamily="34" charset="0"/>
              </a:rPr>
              <a:t>Texas Supreme Court, </a:t>
            </a:r>
            <a:r>
              <a:rPr lang="en-US" altLang="en-US" sz="1800" dirty="0" smtClean="0">
                <a:solidFill>
                  <a:schemeClr val="tx1">
                    <a:lumMod val="75000"/>
                  </a:schemeClr>
                </a:solidFill>
                <a:latin typeface="Arial" panose="020B0604020202020204" pitchFamily="34" charset="0"/>
                <a:cs typeface="Arial" panose="020B0604020202020204" pitchFamily="34" charset="0"/>
              </a:rPr>
              <a:t>p.13 </a:t>
            </a:r>
            <a:r>
              <a:rPr lang="en-US" altLang="en-US" sz="1800" i="1" dirty="0" smtClean="0">
                <a:solidFill>
                  <a:schemeClr val="tx1">
                    <a:lumMod val="75000"/>
                  </a:schemeClr>
                </a:solidFill>
                <a:latin typeface="Arial" panose="020B0604020202020204" pitchFamily="34" charset="0"/>
                <a:cs typeface="Arial" panose="020B0604020202020204" pitchFamily="34" charset="0"/>
              </a:rPr>
              <a:t>White v. Dupree</a:t>
            </a:r>
            <a:r>
              <a:rPr lang="en-US" altLang="en-US" sz="1800" dirty="0" smtClean="0">
                <a:solidFill>
                  <a:schemeClr val="tx1">
                    <a:lumMod val="75000"/>
                  </a:schemeClr>
                </a:solidFill>
                <a:latin typeface="Arial" panose="020B0604020202020204" pitchFamily="34" charset="0"/>
                <a:cs typeface="Arial" panose="020B0604020202020204" pitchFamily="34" charset="0"/>
              </a:rPr>
              <a:t>:</a:t>
            </a:r>
            <a:endParaRPr lang="en-US" altLang="en-US" sz="1800" dirty="0">
              <a:solidFill>
                <a:schemeClr val="tx1">
                  <a:lumMod val="75000"/>
                </a:schemeClr>
              </a:solidFill>
              <a:latin typeface="Arial" panose="020B0604020202020204" pitchFamily="34" charset="0"/>
              <a:cs typeface="Arial" panose="020B0604020202020204" pitchFamily="34" charset="0"/>
            </a:endParaRPr>
          </a:p>
          <a:p>
            <a:pPr marL="169863" lvl="1" indent="0" algn="just">
              <a:lnSpc>
                <a:spcPct val="70000"/>
              </a:lnSpc>
              <a:buNone/>
            </a:pPr>
            <a:endParaRPr lang="en-US" altLang="en-US" sz="1800" dirty="0">
              <a:solidFill>
                <a:schemeClr val="tx1">
                  <a:lumMod val="75000"/>
                </a:schemeClr>
              </a:solidFill>
              <a:latin typeface="Arial" panose="020B0604020202020204" pitchFamily="34" charset="0"/>
              <a:cs typeface="Arial" panose="020B0604020202020204" pitchFamily="34" charset="0"/>
            </a:endParaRPr>
          </a:p>
          <a:p>
            <a:pPr marL="169863" lvl="1" indent="0" algn="just">
              <a:buNone/>
            </a:pPr>
            <a:r>
              <a:rPr lang="en-US" sz="1800" dirty="0">
                <a:solidFill>
                  <a:schemeClr val="tx1">
                    <a:lumMod val="75000"/>
                  </a:schemeClr>
                </a:solidFill>
                <a:latin typeface="Arial" panose="020B0604020202020204" pitchFamily="34" charset="0"/>
                <a:cs typeface="Arial" panose="020B0604020202020204" pitchFamily="34" charset="0"/>
              </a:rPr>
              <a:t>But what is clearly decided in the case cited [</a:t>
            </a:r>
            <a:r>
              <a:rPr lang="en-US" sz="1800" i="1" dirty="0">
                <a:solidFill>
                  <a:schemeClr val="tx1">
                    <a:lumMod val="75000"/>
                  </a:schemeClr>
                </a:solidFill>
                <a:latin typeface="Arial" panose="020B0604020202020204" pitchFamily="34" charset="0"/>
                <a:cs typeface="Arial" panose="020B0604020202020204" pitchFamily="34" charset="0"/>
              </a:rPr>
              <a:t>Taylor v. Harrison,</a:t>
            </a:r>
            <a:r>
              <a:rPr lang="en-US" sz="1800" dirty="0">
                <a:solidFill>
                  <a:schemeClr val="tx1">
                    <a:lumMod val="75000"/>
                  </a:schemeClr>
                </a:solidFill>
                <a:latin typeface="Arial" panose="020B0604020202020204" pitchFamily="34" charset="0"/>
                <a:cs typeface="Arial" panose="020B0604020202020204" pitchFamily="34" charset="0"/>
              </a:rPr>
              <a:t> 47 Tex. 454 (Tex. 1877)] </a:t>
            </a:r>
            <a:r>
              <a:rPr lang="en-US" sz="1800" dirty="0">
                <a:solidFill>
                  <a:schemeClr val="tx1">
                    <a:lumMod val="75000"/>
                  </a:schemeClr>
                </a:solidFill>
                <a:highlight>
                  <a:srgbClr val="FFFF00"/>
                </a:highlight>
                <a:latin typeface="Arial" panose="020B0604020202020204" pitchFamily="34" charset="0"/>
                <a:cs typeface="Arial" panose="020B0604020202020204" pitchFamily="34" charset="0"/>
              </a:rPr>
              <a:t>is that whether a purchaser at an administrator’s sale, without actual or implied notice of a prior unrecorded deed, can claim protection against the previous conveyance, does not depend upon the form of the deed; but that if it appears from the whole transaction that it was the purpose to sell, and the intention of the purchaser to buy, the land itself, and not a mere claim upon it or a chance of title, he may be an innocent purchaser. </a:t>
            </a:r>
            <a:endParaRPr lang="en-US" altLang="en-US" sz="1800" dirty="0">
              <a:solidFill>
                <a:schemeClr val="tx1">
                  <a:lumMod val="75000"/>
                </a:schemeClr>
              </a:solidFill>
              <a:latin typeface="Arial" panose="020B0604020202020204" pitchFamily="34" charset="0"/>
              <a:cs typeface="Arial" panose="020B0604020202020204" pitchFamily="34" charset="0"/>
            </a:endParaRP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110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 calcmode="lin" valueType="num">
                                      <p:cBhvr additive="base">
                                        <p:cTn id="12"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1578" y="1447800"/>
            <a:ext cx="8763000" cy="4595104"/>
          </a:xfrm>
          <a:prstGeom prst="rect">
            <a:avLst/>
          </a:prstGeom>
        </p:spPr>
        <p:txBody>
          <a:bodyPr wrap="square">
            <a:spAutoFit/>
          </a:bodyPr>
          <a:lstStyle/>
          <a:p>
            <a:pPr algn="just">
              <a:lnSpc>
                <a:spcPct val="70000"/>
              </a:lnSpc>
              <a:spcBef>
                <a:spcPct val="0"/>
              </a:spcBef>
            </a:pPr>
            <a:r>
              <a:rPr lang="en-US" altLang="en-US" sz="3200" dirty="0">
                <a:solidFill>
                  <a:schemeClr val="tx1">
                    <a:lumMod val="75000"/>
                  </a:schemeClr>
                </a:solidFill>
                <a:latin typeface="Arial" panose="020B0604020202020204" pitchFamily="34" charset="0"/>
                <a:cs typeface="Arial" panose="020B0604020202020204" pitchFamily="34" charset="0"/>
              </a:rPr>
              <a:t>Sheriff's deed.</a:t>
            </a:r>
          </a:p>
          <a:p>
            <a:pPr algn="just">
              <a:lnSpc>
                <a:spcPct val="70000"/>
              </a:lnSpc>
              <a:spcBef>
                <a:spcPct val="0"/>
              </a:spcBef>
            </a:pPr>
            <a:endParaRPr lang="en-US" altLang="en-US" dirty="0">
              <a:solidFill>
                <a:schemeClr val="tx1">
                  <a:lumMod val="75000"/>
                </a:schemeClr>
              </a:solidFill>
              <a:latin typeface="Arial" panose="020B0604020202020204" pitchFamily="34" charset="0"/>
              <a:cs typeface="Arial" panose="020B0604020202020204" pitchFamily="34" charset="0"/>
            </a:endParaRPr>
          </a:p>
          <a:p>
            <a:pPr algn="just">
              <a:lnSpc>
                <a:spcPct val="70000"/>
              </a:lnSpc>
              <a:spcBef>
                <a:spcPct val="0"/>
              </a:spcBef>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lnSpc>
                <a:spcPct val="70000"/>
              </a:lnSpc>
              <a:buNone/>
            </a:pPr>
            <a:r>
              <a:rPr lang="en-US" altLang="en-US" sz="2400" dirty="0">
                <a:solidFill>
                  <a:schemeClr val="tx1">
                    <a:lumMod val="75000"/>
                  </a:schemeClr>
                </a:solidFill>
                <a:latin typeface="Arial" panose="020B0604020202020204" pitchFamily="34" charset="0"/>
                <a:cs typeface="Arial" panose="020B0604020202020204" pitchFamily="34" charset="0"/>
              </a:rPr>
              <a:t>Case on p. 13: Parties had stipulated that each party was a bona fide purchaser for value.  Held:</a:t>
            </a:r>
          </a:p>
          <a:p>
            <a:pPr marL="169863" lvl="1" indent="0" algn="just">
              <a:lnSpc>
                <a:spcPct val="70000"/>
              </a:lnSpc>
              <a:buNone/>
            </a:pPr>
            <a:endParaRPr lang="en-US" altLang="en-US" sz="2400" dirty="0">
              <a:solidFill>
                <a:schemeClr val="tx1">
                  <a:lumMod val="75000"/>
                </a:schemeClr>
              </a:solidFill>
              <a:latin typeface="Arial" panose="020B0604020202020204" pitchFamily="34" charset="0"/>
              <a:cs typeface="Arial" panose="020B0604020202020204" pitchFamily="34" charset="0"/>
            </a:endParaRPr>
          </a:p>
          <a:p>
            <a:pPr marL="169863" lvl="1" indent="0" algn="just">
              <a:lnSpc>
                <a:spcPct val="70000"/>
              </a:lnSpc>
              <a:buNone/>
            </a:pPr>
            <a:r>
              <a:rPr lang="en-US" altLang="en-US" sz="2400" dirty="0">
                <a:solidFill>
                  <a:schemeClr val="tx1">
                    <a:lumMod val="75000"/>
                  </a:schemeClr>
                </a:solidFill>
                <a:latin typeface="Arial" panose="020B0604020202020204" pitchFamily="34" charset="0"/>
                <a:cs typeface="Arial" panose="020B0604020202020204" pitchFamily="34" charset="0"/>
              </a:rPr>
              <a:t>Contrary to the parties' stipulation that appellant was "a bona fide purchaser for value," the proper legal conclusion to be drawn from the facts of the case is that appellant was not a bona fide purchaser for value without notice and was not entitled to the protection afforded a bona fide purchaser for value without notice.  Appellant claimed title through a sheriff's deed, which only conveyed to appellant "all the rights, title, interest and claim of the said John Montalvo" in and to the subject property.  We hold that, in our fact situation, the sheriff's deed was in the nature of a quitclaim deed</a:t>
            </a:r>
            <a:r>
              <a:rPr lang="en-US" altLang="en-US" sz="2400" dirty="0" smtClean="0">
                <a:solidFill>
                  <a:schemeClr val="tx1">
                    <a:lumMod val="75000"/>
                  </a:schemeClr>
                </a:solidFill>
                <a:latin typeface="Arial" panose="020B0604020202020204" pitchFamily="34" charset="0"/>
                <a:cs typeface="Arial" panose="020B0604020202020204" pitchFamily="34" charset="0"/>
              </a:rPr>
              <a:t>.</a:t>
            </a:r>
          </a:p>
          <a:p>
            <a:pPr marL="169863" lvl="1" indent="0" algn="just">
              <a:lnSpc>
                <a:spcPct val="70000"/>
              </a:lnSpc>
              <a:buNone/>
            </a:pPr>
            <a:endParaRPr lang="en-US" altLang="en-US" sz="2400" dirty="0">
              <a:solidFill>
                <a:schemeClr val="tx1">
                  <a:lumMod val="75000"/>
                </a:schemeClr>
              </a:solidFill>
              <a:latin typeface="Arial" panose="020B0604020202020204" pitchFamily="34" charset="0"/>
              <a:cs typeface="Arial" panose="020B0604020202020204" pitchFamily="34" charset="0"/>
            </a:endParaRPr>
          </a:p>
          <a:p>
            <a:pPr marL="169863" lvl="1" indent="0" algn="just">
              <a:lnSpc>
                <a:spcPct val="70000"/>
              </a:lnSpc>
              <a:buNone/>
            </a:pPr>
            <a:r>
              <a:rPr lang="en-US" altLang="en-US" sz="2400" dirty="0" smtClean="0">
                <a:solidFill>
                  <a:schemeClr val="tx1">
                    <a:lumMod val="75000"/>
                  </a:schemeClr>
                </a:solidFill>
                <a:latin typeface="Arial" panose="020B0604020202020204" pitchFamily="34" charset="0"/>
                <a:cs typeface="Arial" panose="020B0604020202020204" pitchFamily="34" charset="0"/>
              </a:rPr>
              <a:t>Before statutory change.</a:t>
            </a:r>
            <a:endParaRPr lang="en-US" altLang="en-US" sz="2400" dirty="0">
              <a:solidFill>
                <a:schemeClr val="tx1">
                  <a:lumMod val="75000"/>
                </a:schemeClr>
              </a:solidFill>
              <a:latin typeface="Arial" panose="020B0604020202020204" pitchFamily="34" charset="0"/>
              <a:cs typeface="Arial" panose="020B0604020202020204" pitchFamily="34" charset="0"/>
            </a:endParaRPr>
          </a:p>
        </p:txBody>
      </p:sp>
      <p:sp>
        <p:nvSpPr>
          <p:cNvPr id="4"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665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64225" y="1440875"/>
            <a:ext cx="8610600" cy="4800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80000"/>
              </a:lnSpc>
              <a:spcBef>
                <a:spcPct val="0"/>
              </a:spcBef>
              <a:buNone/>
            </a:pPr>
            <a:r>
              <a:rPr lang="en-US" altLang="en-US" dirty="0">
                <a:solidFill>
                  <a:schemeClr val="tx1">
                    <a:lumMod val="75000"/>
                  </a:schemeClr>
                </a:solidFill>
                <a:latin typeface="Arial" panose="020B0604020202020204" pitchFamily="34" charset="0"/>
                <a:cs typeface="Arial" panose="020B0604020202020204" pitchFamily="34" charset="0"/>
              </a:rPr>
              <a:t>Grants by a group of heirs can, at times, be given special consideration when identifying the type of conveyance. </a:t>
            </a:r>
            <a:r>
              <a:rPr lang="en-US" altLang="en-US" i="1" dirty="0">
                <a:solidFill>
                  <a:schemeClr val="tx1">
                    <a:lumMod val="75000"/>
                  </a:schemeClr>
                </a:solidFill>
                <a:latin typeface="Arial" panose="020B0604020202020204" pitchFamily="34" charset="0"/>
                <a:cs typeface="Arial" panose="020B0604020202020204" pitchFamily="34" charset="0"/>
              </a:rPr>
              <a:t>Moore v. Swift</a:t>
            </a:r>
            <a:r>
              <a:rPr lang="en-US" altLang="en-US" dirty="0">
                <a:solidFill>
                  <a:schemeClr val="tx1">
                    <a:lumMod val="75000"/>
                  </a:schemeClr>
                </a:solidFill>
                <a:latin typeface="Arial" panose="020B0604020202020204" pitchFamily="34" charset="0"/>
                <a:cs typeface="Arial" panose="020B0604020202020204" pitchFamily="34" charset="0"/>
              </a:rPr>
              <a:t>, p. 14:</a:t>
            </a:r>
          </a:p>
          <a:p>
            <a:pPr marL="0" indent="0" algn="just">
              <a:lnSpc>
                <a:spcPct val="80000"/>
              </a:lnSpc>
              <a:spcBef>
                <a:spcPct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347663" lvl="1" indent="0" algn="just">
              <a:lnSpc>
                <a:spcPct val="80000"/>
              </a:lnSpc>
              <a:spcBef>
                <a:spcPct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 then it is fairly made to appear that Swift bought  the land, and not the mere chance of title.  It is undisputed that he paid full value for the land … Against this is the fact that in the conveying clause the grantors undertook to convey only their right, title, and interest.  But this does not necessarily militate against the construction adopted by the trial court.  </a:t>
            </a:r>
            <a:r>
              <a:rPr lang="en-US" altLang="en-US" sz="2400" dirty="0">
                <a:solidFill>
                  <a:schemeClr val="tx1">
                    <a:lumMod val="75000"/>
                  </a:schemeClr>
                </a:solidFill>
                <a:highlight>
                  <a:srgbClr val="FFFF00"/>
                </a:highlight>
                <a:latin typeface="Arial" panose="020B0604020202020204" pitchFamily="34" charset="0"/>
                <a:cs typeface="Arial" panose="020B0604020202020204" pitchFamily="34" charset="0"/>
              </a:rPr>
              <a:t>To the instrument in question there were six grantors.  They conveyed as heirs of the decedent, Jane Mast.  Their interests were doubtless undivided, and it was not especially significant of a purpose to convey only a chance of title that they used the words, "all our and each of our right, title, claim, and interest," etc</a:t>
            </a:r>
            <a:r>
              <a:rPr lang="en-US" altLang="en-US" sz="2400" dirty="0">
                <a:solidFill>
                  <a:schemeClr val="tx1">
                    <a:lumMod val="75000"/>
                  </a:schemeClr>
                </a:solidFill>
                <a:latin typeface="Arial" panose="020B0604020202020204" pitchFamily="34" charset="0"/>
                <a:cs typeface="Arial" panose="020B0604020202020204" pitchFamily="34" charset="0"/>
              </a:rPr>
              <a:t>.</a:t>
            </a:r>
          </a:p>
        </p:txBody>
      </p:sp>
      <p:sp>
        <p:nvSpPr>
          <p:cNvPr id="6"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12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7886700" cy="2890085"/>
          </a:xfrm>
        </p:spPr>
        <p:txBody>
          <a:bodyPr>
            <a:noAutofit/>
          </a:bodyPr>
          <a:lstStyle/>
          <a:p>
            <a:pPr algn="just"/>
            <a:r>
              <a:rPr lang="en-US" sz="2400" b="1" dirty="0">
                <a:latin typeface="Arial" panose="020B0604020202020204" pitchFamily="34" charset="0"/>
                <a:cs typeface="Arial" panose="020B0604020202020204" pitchFamily="34" charset="0"/>
              </a:rPr>
              <a:t>Before the Statutes of Fraud, if Owner conveyed to A and then later conveyed to B.</a:t>
            </a:r>
          </a:p>
          <a:p>
            <a:pPr lvl="1" algn="just"/>
            <a:r>
              <a:rPr lang="en-US" sz="2400" dirty="0">
                <a:latin typeface="Arial" panose="020B0604020202020204" pitchFamily="34" charset="0"/>
                <a:cs typeface="Arial" panose="020B0604020202020204" pitchFamily="34" charset="0"/>
              </a:rPr>
              <a:t>A wins based on maxim “first in time is first in right;” and</a:t>
            </a:r>
          </a:p>
          <a:p>
            <a:pPr lvl="1" algn="just"/>
            <a:r>
              <a:rPr lang="en-US" sz="2400" dirty="0">
                <a:latin typeface="Arial" panose="020B0604020202020204" pitchFamily="34" charset="0"/>
                <a:cs typeface="Arial" panose="020B0604020202020204" pitchFamily="34" charset="0"/>
              </a:rPr>
              <a:t>A wins because O has nothing left to convey.</a:t>
            </a:r>
          </a:p>
          <a:p>
            <a:pPr algn="just"/>
            <a:r>
              <a:rPr lang="en-US" sz="2400" b="1" dirty="0">
                <a:latin typeface="Arial" panose="020B0604020202020204" pitchFamily="34" charset="0"/>
                <a:cs typeface="Arial" panose="020B0604020202020204" pitchFamily="34" charset="0"/>
              </a:rPr>
              <a:t>Writing not required to convey title until</a:t>
            </a:r>
            <a:r>
              <a:rPr lang="en-US" sz="2400" b="1" baseline="0" dirty="0">
                <a:latin typeface="Arial" panose="020B0604020202020204" pitchFamily="34" charset="0"/>
                <a:cs typeface="Arial" panose="020B0604020202020204" pitchFamily="34" charset="0"/>
              </a:rPr>
              <a:t> Statutes of Fraud adopted.</a:t>
            </a:r>
          </a:p>
        </p:txBody>
      </p:sp>
      <p:sp>
        <p:nvSpPr>
          <p:cNvPr id="5"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2606089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9050" y="1447800"/>
            <a:ext cx="8534400" cy="5730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pPr>
            <a:r>
              <a:rPr lang="en-US" altLang="en-US" dirty="0">
                <a:solidFill>
                  <a:schemeClr val="tx1">
                    <a:lumMod val="75000"/>
                  </a:schemeClr>
                </a:solidFill>
              </a:rPr>
              <a:t>Bryan v. Thomas</a:t>
            </a:r>
          </a:p>
        </p:txBody>
      </p:sp>
      <p:cxnSp>
        <p:nvCxnSpPr>
          <p:cNvPr id="9" name="Straight Connector 8"/>
          <p:cNvCxnSpPr>
            <a:stCxn id="7" idx="3"/>
            <a:endCxn id="8" idx="2"/>
          </p:cNvCxnSpPr>
          <p:nvPr/>
        </p:nvCxnSpPr>
        <p:spPr>
          <a:xfrm flipV="1">
            <a:off x="2590800" y="2514600"/>
            <a:ext cx="3355975" cy="36513"/>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533400" y="1447800"/>
            <a:ext cx="8077200" cy="4931569"/>
            <a:chOff x="533400" y="1697831"/>
            <a:chExt cx="8077200" cy="4931569"/>
          </a:xfrm>
        </p:grpSpPr>
        <p:sp>
          <p:nvSpPr>
            <p:cNvPr id="7" name="Rectangle 6"/>
            <p:cNvSpPr/>
            <p:nvPr/>
          </p:nvSpPr>
          <p:spPr bwMode="auto">
            <a:xfrm>
              <a:off x="533400" y="2420144"/>
              <a:ext cx="2057400" cy="762000"/>
            </a:xfrm>
            <a:prstGeom prst="rect">
              <a:avLst/>
            </a:prstGeom>
            <a:solidFill>
              <a:schemeClr val="accent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Segoe" pitchFamily="34" charset="0"/>
                </a:rPr>
                <a:t>B. Bryan buys ½ in 1924</a:t>
              </a:r>
            </a:p>
          </p:txBody>
        </p:sp>
        <p:sp>
          <p:nvSpPr>
            <p:cNvPr id="8" name="Oval 7"/>
            <p:cNvSpPr/>
            <p:nvPr/>
          </p:nvSpPr>
          <p:spPr bwMode="auto">
            <a:xfrm>
              <a:off x="5946775" y="1697831"/>
              <a:ext cx="2362200" cy="2133600"/>
            </a:xfrm>
            <a:prstGeom prst="ellipse">
              <a:avLst/>
            </a:prstGeom>
            <a:solidFill>
              <a:schemeClr val="accent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Segoe" pitchFamily="34" charset="0"/>
                </a:rPr>
                <a:t>Subject to ownership 1/3 each by B. Bryan, C. Bryan and Johnson</a:t>
              </a:r>
            </a:p>
          </p:txBody>
        </p:sp>
        <p:sp>
          <p:nvSpPr>
            <p:cNvPr id="10" name="Rectangle 9"/>
            <p:cNvSpPr/>
            <p:nvPr/>
          </p:nvSpPr>
          <p:spPr bwMode="auto">
            <a:xfrm>
              <a:off x="3429000" y="2520156"/>
              <a:ext cx="1981200" cy="304800"/>
            </a:xfrm>
            <a:prstGeom prst="rect">
              <a:avLst/>
            </a:prstGeom>
            <a:solidFill>
              <a:schemeClr val="accent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dirty="0">
                  <a:solidFill>
                    <a:srgbClr val="FFFFFF"/>
                  </a:solidFill>
                  <a:effectLst>
                    <a:outerShdw blurRad="38100" dist="38100" dir="2700000" algn="tl">
                      <a:srgbClr val="000000">
                        <a:alpha val="43137"/>
                      </a:srgbClr>
                    </a:outerShdw>
                  </a:effectLst>
                  <a:latin typeface="Segoe" pitchFamily="34" charset="0"/>
                </a:rPr>
                <a:t>Unrecorded</a:t>
              </a:r>
            </a:p>
          </p:txBody>
        </p:sp>
        <p:sp>
          <p:nvSpPr>
            <p:cNvPr id="11" name="Rectangle 10"/>
            <p:cNvSpPr/>
            <p:nvPr/>
          </p:nvSpPr>
          <p:spPr bwMode="auto">
            <a:xfrm>
              <a:off x="3481387" y="3337719"/>
              <a:ext cx="2514601" cy="1295400"/>
            </a:xfrm>
            <a:prstGeom prst="rect">
              <a:avLst/>
            </a:prstGeom>
            <a:solidFill>
              <a:schemeClr val="accent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Segoe" pitchFamily="34" charset="0"/>
                </a:rPr>
                <a:t>1936 B. Bryan conveys 1/12 minerals to C. Bryan and Johnson</a:t>
              </a:r>
            </a:p>
          </p:txBody>
        </p:sp>
        <p:cxnSp>
          <p:nvCxnSpPr>
            <p:cNvPr id="12" name="Elbow Connector 11"/>
            <p:cNvCxnSpPr/>
            <p:nvPr/>
          </p:nvCxnSpPr>
          <p:spPr>
            <a:xfrm>
              <a:off x="2590800" y="3105944"/>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bwMode="auto">
            <a:xfrm>
              <a:off x="1676400" y="4858544"/>
              <a:ext cx="3505200" cy="914400"/>
            </a:xfrm>
            <a:prstGeom prst="rect">
              <a:avLst/>
            </a:prstGeom>
            <a:solidFill>
              <a:schemeClr val="accent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Segoe" pitchFamily="34" charset="0"/>
                </a:rPr>
                <a:t>Heirs of B. Bryan convey to Thomas in 1960</a:t>
              </a:r>
            </a:p>
          </p:txBody>
        </p:sp>
        <p:cxnSp>
          <p:nvCxnSpPr>
            <p:cNvPr id="14" name="Elbow Connector 13"/>
            <p:cNvCxnSpPr/>
            <p:nvPr/>
          </p:nvCxnSpPr>
          <p:spPr>
            <a:xfrm rot="16200000" flipH="1">
              <a:off x="533400" y="4172744"/>
              <a:ext cx="2133600" cy="15240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bwMode="auto">
            <a:xfrm>
              <a:off x="762000" y="5983288"/>
              <a:ext cx="7848600" cy="646112"/>
            </a:xfrm>
            <a:prstGeom prst="rect">
              <a:avLst/>
            </a:prstGeom>
            <a:solidFill>
              <a:schemeClr val="accent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lvl1pPr defTabSz="912813" eaLnBrk="0" hangingPunct="0">
                <a:defRPr>
                  <a:solidFill>
                    <a:schemeClr val="tx1"/>
                  </a:solidFill>
                  <a:latin typeface="Arial" pitchFamily="34" charset="0"/>
                </a:defRPr>
              </a:lvl1pPr>
              <a:lvl2pPr marL="742950" indent="-285750" defTabSz="912813" eaLnBrk="0" hangingPunct="0">
                <a:defRPr>
                  <a:solidFill>
                    <a:schemeClr val="tx1"/>
                  </a:solidFill>
                  <a:latin typeface="Arial" pitchFamily="34" charset="0"/>
                </a:defRPr>
              </a:lvl2pPr>
              <a:lvl3pPr marL="1143000" indent="-228600" defTabSz="912813" eaLnBrk="0" hangingPunct="0">
                <a:defRPr>
                  <a:solidFill>
                    <a:schemeClr val="tx1"/>
                  </a:solidFill>
                  <a:latin typeface="Arial" pitchFamily="34" charset="0"/>
                </a:defRPr>
              </a:lvl3pPr>
              <a:lvl4pPr marL="1600200" indent="-228600" defTabSz="912813" eaLnBrk="0" hangingPunct="0">
                <a:defRPr>
                  <a:solidFill>
                    <a:schemeClr val="tx1"/>
                  </a:solidFill>
                  <a:latin typeface="Arial" pitchFamily="34" charset="0"/>
                </a:defRPr>
              </a:lvl4pPr>
              <a:lvl5pPr marL="2057400" indent="-228600" defTabSz="912813" eaLnBrk="0" hangingPunct="0">
                <a:defRPr>
                  <a:solidFill>
                    <a:schemeClr val="tx1"/>
                  </a:solidFill>
                  <a:latin typeface="Arial" pitchFamily="34" charset="0"/>
                </a:defRPr>
              </a:lvl5pPr>
              <a:lvl6pPr marL="2514600" indent="-228600" defTabSz="912813" eaLnBrk="0" fontAlgn="base" hangingPunct="0">
                <a:spcBef>
                  <a:spcPct val="0"/>
                </a:spcBef>
                <a:spcAft>
                  <a:spcPct val="0"/>
                </a:spcAft>
                <a:defRPr>
                  <a:solidFill>
                    <a:schemeClr val="tx1"/>
                  </a:solidFill>
                  <a:latin typeface="Arial" pitchFamily="34" charset="0"/>
                </a:defRPr>
              </a:lvl6pPr>
              <a:lvl7pPr marL="2971800" indent="-228600" defTabSz="912813" eaLnBrk="0" fontAlgn="base" hangingPunct="0">
                <a:spcBef>
                  <a:spcPct val="0"/>
                </a:spcBef>
                <a:spcAft>
                  <a:spcPct val="0"/>
                </a:spcAft>
                <a:defRPr>
                  <a:solidFill>
                    <a:schemeClr val="tx1"/>
                  </a:solidFill>
                  <a:latin typeface="Arial" pitchFamily="34" charset="0"/>
                </a:defRPr>
              </a:lvl7pPr>
              <a:lvl8pPr marL="3429000" indent="-228600" defTabSz="912813" eaLnBrk="0" fontAlgn="base" hangingPunct="0">
                <a:spcBef>
                  <a:spcPct val="0"/>
                </a:spcBef>
                <a:spcAft>
                  <a:spcPct val="0"/>
                </a:spcAft>
                <a:defRPr>
                  <a:solidFill>
                    <a:schemeClr val="tx1"/>
                  </a:solidFill>
                  <a:latin typeface="Arial" pitchFamily="34" charset="0"/>
                </a:defRPr>
              </a:lvl8pPr>
              <a:lvl9pPr marL="3886200" indent="-228600" defTabSz="912813" eaLnBrk="0" fontAlgn="base" hangingPunct="0">
                <a:spcBef>
                  <a:spcPct val="0"/>
                </a:spcBef>
                <a:spcAft>
                  <a:spcPct val="0"/>
                </a:spcAft>
                <a:defRPr>
                  <a:solidFill>
                    <a:schemeClr val="tx1"/>
                  </a:solidFill>
                  <a:latin typeface="Arial" pitchFamily="34" charset="0"/>
                </a:defRPr>
              </a:lvl9pPr>
            </a:lstStyle>
            <a:p>
              <a:pPr eaLnBrk="1" hangingPunct="1"/>
              <a:r>
                <a:rPr lang="en-US" altLang="en-US" sz="2000" dirty="0">
                  <a:solidFill>
                    <a:schemeClr val="bg1"/>
                  </a:solidFill>
                  <a:latin typeface="Segoe"/>
                </a:rPr>
                <a:t>Thomas:  I received 1/3:  ½ - 1/12 – 1/12</a:t>
              </a:r>
            </a:p>
            <a:p>
              <a:pPr eaLnBrk="1" hangingPunct="1"/>
              <a:r>
                <a:rPr lang="en-US" altLang="en-US" sz="2000" dirty="0">
                  <a:solidFill>
                    <a:schemeClr val="bg1"/>
                  </a:solidFill>
                  <a:latin typeface="Segoe"/>
                </a:rPr>
                <a:t>C. Bryan and Johnson:  Thomas got 1/6:  1/3 of 1/2</a:t>
              </a:r>
            </a:p>
          </p:txBody>
        </p:sp>
      </p:grpSp>
      <p:sp>
        <p:nvSpPr>
          <p:cNvPr id="16" name="Rectangle 15"/>
          <p:cNvSpPr/>
          <p:nvPr/>
        </p:nvSpPr>
        <p:spPr bwMode="auto">
          <a:xfrm>
            <a:off x="1676400" y="3490119"/>
            <a:ext cx="1524000" cy="381000"/>
          </a:xfrm>
          <a:prstGeom prst="rect">
            <a:avLst/>
          </a:prstGeom>
          <a:solidFill>
            <a:schemeClr val="accent2"/>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lIns="91436" tIns="45718" rIns="91436" bIns="45718" anchor="ctr"/>
          <a:lstStyle/>
          <a:p>
            <a:pPr algn="ctr" defTabSz="914099">
              <a:defRPr/>
            </a:pPr>
            <a:r>
              <a:rPr lang="en-US" sz="2000" dirty="0">
                <a:solidFill>
                  <a:srgbClr val="FFFFFF"/>
                </a:solidFill>
                <a:effectLst>
                  <a:outerShdw blurRad="38100" dist="38100" dir="2700000" algn="tl">
                    <a:srgbClr val="000000">
                      <a:alpha val="43137"/>
                    </a:srgbClr>
                  </a:outerShdw>
                </a:effectLst>
                <a:latin typeface="Segoe" pitchFamily="34" charset="0"/>
              </a:rPr>
              <a:t>Recorded</a:t>
            </a:r>
          </a:p>
        </p:txBody>
      </p:sp>
      <p:sp>
        <p:nvSpPr>
          <p:cNvPr id="1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280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98782" y="1295400"/>
            <a:ext cx="8763000" cy="5105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pPr>
            <a:r>
              <a:rPr lang="en-US" altLang="en-US" sz="2800" dirty="0">
                <a:solidFill>
                  <a:schemeClr val="tx1">
                    <a:lumMod val="75000"/>
                  </a:schemeClr>
                </a:solidFill>
                <a:latin typeface="Arial" panose="020B0604020202020204" pitchFamily="34" charset="0"/>
                <a:cs typeface="Arial" panose="020B0604020202020204" pitchFamily="34" charset="0"/>
              </a:rPr>
              <a:t>Bryan v. Thomas</a:t>
            </a:r>
          </a:p>
          <a:p>
            <a:pPr marL="0" indent="0" algn="just">
              <a:spcBef>
                <a:spcPct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Deed from B. Bryan’s Heirs:</a:t>
            </a:r>
          </a:p>
          <a:p>
            <a:pPr marL="365760" lvl="2" indent="0" algn="just">
              <a:spcBef>
                <a:spcPts val="0"/>
              </a:spcBef>
              <a:buNone/>
            </a:pPr>
            <a:r>
              <a:rPr lang="en-US" altLang="en-US" sz="1800" dirty="0">
                <a:solidFill>
                  <a:schemeClr val="tx1">
                    <a:lumMod val="75000"/>
                  </a:schemeClr>
                </a:solidFill>
                <a:latin typeface="Arial" panose="020B0604020202020204" pitchFamily="34" charset="0"/>
                <a:cs typeface="Arial" panose="020B0604020202020204" pitchFamily="34" charset="0"/>
              </a:rPr>
              <a:t>. . . grantors “have granted, sold, conveyed, assigned and delivered and by these presents do grant, sell, convey, assign and deliver unto the said grantee </a:t>
            </a:r>
            <a:r>
              <a:rPr lang="en-US" altLang="en-US" sz="1800" i="1" dirty="0">
                <a:solidFill>
                  <a:schemeClr val="tx1">
                    <a:lumMod val="75000"/>
                  </a:schemeClr>
                </a:solidFill>
                <a:latin typeface="Arial" panose="020B0604020202020204" pitchFamily="34" charset="0"/>
                <a:cs typeface="Arial" panose="020B0604020202020204" pitchFamily="34" charset="0"/>
              </a:rPr>
              <a:t>all of our undivided interest</a:t>
            </a:r>
            <a:r>
              <a:rPr lang="en-US" altLang="en-US" sz="1800" dirty="0">
                <a:solidFill>
                  <a:schemeClr val="tx1">
                    <a:lumMod val="75000"/>
                  </a:schemeClr>
                </a:solidFill>
                <a:latin typeface="Arial" panose="020B0604020202020204" pitchFamily="34" charset="0"/>
                <a:cs typeface="Arial" panose="020B0604020202020204" pitchFamily="34" charset="0"/>
              </a:rPr>
              <a:t> in and to all of the oil, gas and other minerals in and under and that may be produced from the following described land situated in Hunt County, Texas.</a:t>
            </a:r>
          </a:p>
          <a:p>
            <a:pPr marL="365760" lvl="2" indent="0" algn="just">
              <a:spcBef>
                <a:spcPts val="0"/>
              </a:spcBef>
              <a:buNone/>
            </a:pPr>
            <a:r>
              <a:rPr lang="en-US" altLang="en-US" sz="1800" dirty="0">
                <a:solidFill>
                  <a:schemeClr val="tx1">
                    <a:lumMod val="75000"/>
                  </a:schemeClr>
                </a:solidFill>
                <a:latin typeface="Arial" panose="020B0604020202020204" pitchFamily="34" charset="0"/>
                <a:cs typeface="Arial" panose="020B0604020202020204" pitchFamily="34" charset="0"/>
              </a:rPr>
              <a:t>Grant of access for mining.</a:t>
            </a:r>
          </a:p>
          <a:p>
            <a:pPr marL="365760" lvl="2" indent="0" algn="just">
              <a:spcBef>
                <a:spcPts val="0"/>
              </a:spcBef>
              <a:buNone/>
            </a:pPr>
            <a:r>
              <a:rPr lang="en-US" altLang="en-US" sz="1800" dirty="0">
                <a:solidFill>
                  <a:schemeClr val="tx1">
                    <a:lumMod val="75000"/>
                  </a:schemeClr>
                </a:solidFill>
                <a:latin typeface="Arial" panose="020B0604020202020204" pitchFamily="34" charset="0"/>
                <a:cs typeface="Arial" panose="020B0604020202020204" pitchFamily="34" charset="0"/>
              </a:rPr>
              <a:t>Grantee shall own all gas and other minerals in and under said lands, together with all royalties and rentals that might be provided in future oil and gas leases.</a:t>
            </a:r>
          </a:p>
          <a:p>
            <a:pPr marL="365760" lvl="2" indent="0" algn="just">
              <a:spcBef>
                <a:spcPts val="0"/>
              </a:spcBef>
              <a:buNone/>
            </a:pPr>
            <a:endParaRPr lang="en-US" altLang="en-US" sz="1800" dirty="0">
              <a:solidFill>
                <a:schemeClr val="tx1">
                  <a:lumMod val="75000"/>
                </a:schemeClr>
              </a:solidFill>
              <a:latin typeface="Arial" panose="020B0604020202020204" pitchFamily="34" charset="0"/>
              <a:cs typeface="Arial" panose="020B0604020202020204" pitchFamily="34" charset="0"/>
            </a:endParaRPr>
          </a:p>
          <a:p>
            <a:pPr marL="169863" lvl="1"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Court:</a:t>
            </a:r>
          </a:p>
          <a:p>
            <a:pPr marL="365760" lvl="2" indent="0" algn="just">
              <a:spcBef>
                <a:spcPts val="0"/>
              </a:spcBef>
              <a:buNone/>
            </a:pPr>
            <a:r>
              <a:rPr lang="en-US" altLang="en-US" sz="1800" dirty="0">
                <a:solidFill>
                  <a:schemeClr val="tx1">
                    <a:lumMod val="75000"/>
                  </a:schemeClr>
                </a:solidFill>
                <a:latin typeface="Arial" panose="020B0604020202020204" pitchFamily="34" charset="0"/>
                <a:cs typeface="Arial" panose="020B0604020202020204" pitchFamily="34" charset="0"/>
              </a:rPr>
              <a:t>To remove the question from speculation and doubt we now hold that the grantee in a deed which purports to convey all of the grantor’s undivided interest in a particular tract of land, </a:t>
            </a:r>
            <a:r>
              <a:rPr lang="en-US" altLang="en-US" sz="1800" i="1" dirty="0">
                <a:solidFill>
                  <a:schemeClr val="tx1">
                    <a:lumMod val="75000"/>
                  </a:schemeClr>
                </a:solidFill>
                <a:latin typeface="Arial" panose="020B0604020202020204" pitchFamily="34" charset="0"/>
                <a:cs typeface="Arial" panose="020B0604020202020204" pitchFamily="34" charset="0"/>
              </a:rPr>
              <a:t>if otherwise entitled</a:t>
            </a:r>
            <a:r>
              <a:rPr lang="en-US" altLang="en-US" sz="1800" dirty="0">
                <a:solidFill>
                  <a:schemeClr val="tx1">
                    <a:lumMod val="75000"/>
                  </a:schemeClr>
                </a:solidFill>
                <a:latin typeface="Arial" panose="020B0604020202020204" pitchFamily="34" charset="0"/>
                <a:cs typeface="Arial" panose="020B0604020202020204" pitchFamily="34" charset="0"/>
              </a:rPr>
              <a:t>, will be accorded the protection of a bona fide purchaser (emphasis added).</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4179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anim calcmode="lin" valueType="num">
                                      <p:cBhvr additive="base">
                                        <p:cTn id="33"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 calcmode="lin" valueType="num">
                                      <p:cBhvr additive="base">
                                        <p:cTn id="39"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39148" y="1424608"/>
            <a:ext cx="8839200" cy="3985591"/>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buNone/>
            </a:pPr>
            <a:r>
              <a:rPr lang="en-US" altLang="en-US" sz="2800" dirty="0">
                <a:solidFill>
                  <a:schemeClr val="tx1">
                    <a:lumMod val="75000"/>
                  </a:schemeClr>
                </a:solidFill>
                <a:latin typeface="Arial" panose="020B0604020202020204" pitchFamily="34" charset="0"/>
                <a:cs typeface="Arial" panose="020B0604020202020204" pitchFamily="34" charset="0"/>
              </a:rPr>
              <a:t>Bryan v. Thomas</a:t>
            </a:r>
            <a:r>
              <a:rPr lang="en-US" altLang="en-US" sz="3600" dirty="0">
                <a:solidFill>
                  <a:schemeClr val="tx1">
                    <a:lumMod val="75000"/>
                  </a:schemeClr>
                </a:solidFill>
                <a:latin typeface="Arial" panose="020B0604020202020204" pitchFamily="34" charset="0"/>
                <a:cs typeface="Arial" panose="020B0604020202020204" pitchFamily="34" charset="0"/>
              </a:rPr>
              <a:t/>
            </a:r>
            <a:br>
              <a:rPr lang="en-US" altLang="en-US" sz="3600" dirty="0">
                <a:solidFill>
                  <a:schemeClr val="tx1">
                    <a:lumMod val="75000"/>
                  </a:schemeClr>
                </a:solidFill>
                <a:latin typeface="Arial" panose="020B0604020202020204" pitchFamily="34" charset="0"/>
                <a:cs typeface="Arial" panose="020B0604020202020204" pitchFamily="34" charset="0"/>
              </a:rPr>
            </a:b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365760"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Likely would not have been a quitclaim under </a:t>
            </a:r>
            <a:r>
              <a:rPr lang="en-US" altLang="en-US" sz="2000" i="1" dirty="0">
                <a:solidFill>
                  <a:schemeClr val="tx1">
                    <a:lumMod val="75000"/>
                  </a:schemeClr>
                </a:solidFill>
                <a:latin typeface="Arial" panose="020B0604020202020204" pitchFamily="34" charset="0"/>
                <a:cs typeface="Arial" panose="020B0604020202020204" pitchFamily="34" charset="0"/>
              </a:rPr>
              <a:t>Cook v. Smith</a:t>
            </a:r>
            <a:r>
              <a:rPr lang="en-US" altLang="en-US" sz="2000" dirty="0">
                <a:solidFill>
                  <a:schemeClr val="tx1">
                    <a:lumMod val="75000"/>
                  </a:schemeClr>
                </a:solidFill>
                <a:latin typeface="Arial" panose="020B0604020202020204" pitchFamily="34" charset="0"/>
                <a:cs typeface="Arial" panose="020B0604020202020204" pitchFamily="34" charset="0"/>
              </a:rPr>
              <a:t>.</a:t>
            </a:r>
          </a:p>
          <a:p>
            <a:pPr marL="365760"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Addition of “if otherwise entitled” </a:t>
            </a:r>
            <a:r>
              <a:rPr lang="en-US" altLang="en-US" sz="2000" dirty="0" smtClean="0">
                <a:solidFill>
                  <a:schemeClr val="tx1">
                    <a:lumMod val="75000"/>
                  </a:schemeClr>
                </a:solidFill>
                <a:latin typeface="Arial" panose="020B0604020202020204" pitchFamily="34" charset="0"/>
                <a:cs typeface="Arial" panose="020B0604020202020204" pitchFamily="34" charset="0"/>
              </a:rPr>
              <a:t>muddies </a:t>
            </a:r>
            <a:r>
              <a:rPr lang="en-US" altLang="en-US" sz="2000" dirty="0">
                <a:solidFill>
                  <a:schemeClr val="tx1">
                    <a:lumMod val="75000"/>
                  </a:schemeClr>
                </a:solidFill>
                <a:latin typeface="Arial" panose="020B0604020202020204" pitchFamily="34" charset="0"/>
                <a:cs typeface="Arial" panose="020B0604020202020204" pitchFamily="34" charset="0"/>
              </a:rPr>
              <a:t>the water</a:t>
            </a:r>
            <a:r>
              <a:rPr lang="en-US" altLang="en-US" sz="2000" dirty="0" smtClean="0">
                <a:solidFill>
                  <a:schemeClr val="tx1">
                    <a:lumMod val="75000"/>
                  </a:schemeClr>
                </a:solidFill>
                <a:latin typeface="Arial" panose="020B0604020202020204" pitchFamily="34" charset="0"/>
                <a:cs typeface="Arial" panose="020B0604020202020204" pitchFamily="34" charset="0"/>
              </a:rPr>
              <a:t>.</a:t>
            </a:r>
          </a:p>
          <a:p>
            <a:pPr marL="365760" lvl="1" indent="0" algn="just">
              <a:spcBef>
                <a:spcPts val="0"/>
              </a:spcBef>
              <a:buNone/>
            </a:pPr>
            <a:endParaRPr lang="en-US" altLang="en-US" sz="2000" dirty="0">
              <a:solidFill>
                <a:schemeClr val="tx1">
                  <a:lumMod val="75000"/>
                </a:schemeClr>
              </a:solidFill>
              <a:latin typeface="Arial" panose="020B0604020202020204" pitchFamily="34" charset="0"/>
              <a:cs typeface="Arial" panose="020B0604020202020204" pitchFamily="34" charset="0"/>
            </a:endParaRPr>
          </a:p>
          <a:p>
            <a:pPr marL="0"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0" lvl="1"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Explanation of Walter Conrad TLR 1963</a:t>
            </a:r>
            <a:r>
              <a:rPr lang="en-US" altLang="en-US" sz="2400" dirty="0" smtClean="0">
                <a:solidFill>
                  <a:schemeClr val="tx1">
                    <a:lumMod val="75000"/>
                  </a:schemeClr>
                </a:solidFill>
                <a:latin typeface="Arial" panose="020B0604020202020204" pitchFamily="34" charset="0"/>
                <a:cs typeface="Arial" panose="020B0604020202020204" pitchFamily="34" charset="0"/>
              </a:rPr>
              <a:t>:</a:t>
            </a:r>
          </a:p>
          <a:p>
            <a:pPr marL="0" lvl="1" indent="0" algn="just">
              <a:spcBef>
                <a:spcPts val="0"/>
              </a:spcBef>
              <a:buNone/>
            </a:pPr>
            <a:endParaRPr lang="en-US" altLang="en-US" sz="2400" dirty="0">
              <a:solidFill>
                <a:schemeClr val="tx1">
                  <a:lumMod val="75000"/>
                </a:schemeClr>
              </a:solidFill>
              <a:latin typeface="Arial" panose="020B0604020202020204" pitchFamily="34" charset="0"/>
              <a:cs typeface="Arial" panose="020B0604020202020204" pitchFamily="34" charset="0"/>
            </a:endParaRPr>
          </a:p>
          <a:p>
            <a:pPr marL="365760" lvl="2" indent="0" algn="just">
              <a:spcBef>
                <a:spcPts val="0"/>
              </a:spcBef>
              <a:buNone/>
            </a:pPr>
            <a:r>
              <a:rPr lang="en-US" altLang="en-US" sz="1800" dirty="0">
                <a:solidFill>
                  <a:schemeClr val="tx1">
                    <a:lumMod val="75000"/>
                  </a:schemeClr>
                </a:solidFill>
                <a:latin typeface="Arial" panose="020B0604020202020204" pitchFamily="34" charset="0"/>
                <a:cs typeface="Arial" panose="020B0604020202020204" pitchFamily="34" charset="0"/>
              </a:rPr>
              <a:t>The court </a:t>
            </a:r>
            <a:r>
              <a:rPr lang="en-US" altLang="en-US" sz="1800" dirty="0" smtClean="0">
                <a:solidFill>
                  <a:schemeClr val="tx1">
                    <a:lumMod val="75000"/>
                  </a:schemeClr>
                </a:solidFill>
                <a:latin typeface="Arial" panose="020B0604020202020204" pitchFamily="34" charset="0"/>
                <a:cs typeface="Arial" panose="020B0604020202020204" pitchFamily="34" charset="0"/>
              </a:rPr>
              <a:t>addressed </a:t>
            </a:r>
            <a:r>
              <a:rPr lang="en-US" altLang="en-US" sz="1800" dirty="0">
                <a:solidFill>
                  <a:schemeClr val="tx1">
                    <a:lumMod val="75000"/>
                  </a:schemeClr>
                </a:solidFill>
                <a:latin typeface="Arial" panose="020B0604020202020204" pitchFamily="34" charset="0"/>
                <a:cs typeface="Arial" panose="020B0604020202020204" pitchFamily="34" charset="0"/>
              </a:rPr>
              <a:t>itself to all deeds combining quitclaim language, such as “all my right, title and interest,” with a general warranty clause or words of conveyance normally found in warranty deeds.  The court said </a:t>
            </a:r>
            <a:r>
              <a:rPr lang="en-US" altLang="en-US" sz="1800" dirty="0" smtClean="0">
                <a:solidFill>
                  <a:schemeClr val="tx1">
                    <a:lumMod val="75000"/>
                  </a:schemeClr>
                </a:solidFill>
                <a:latin typeface="Arial" panose="020B0604020202020204" pitchFamily="34" charset="0"/>
                <a:cs typeface="Arial" panose="020B0604020202020204" pitchFamily="34" charset="0"/>
              </a:rPr>
              <a:t>if </a:t>
            </a:r>
            <a:r>
              <a:rPr lang="en-US" altLang="en-US" sz="1800" dirty="0">
                <a:solidFill>
                  <a:schemeClr val="tx1">
                    <a:lumMod val="75000"/>
                  </a:schemeClr>
                </a:solidFill>
                <a:latin typeface="Arial" panose="020B0604020202020204" pitchFamily="34" charset="0"/>
                <a:cs typeface="Arial" panose="020B0604020202020204" pitchFamily="34" charset="0"/>
              </a:rPr>
              <a:t>an instrument contains such dual elements it will not be regarded as a quitclaim.  This redefinition means that grantees claiming under the deed, immediate or remote, may rely on the recording acts. </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6959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anim calcmode="lin" valueType="num">
                                      <p:cBhvr additive="base">
                                        <p:cTn id="31"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75592" y="1295400"/>
            <a:ext cx="8763000" cy="518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spcAft>
                <a:spcPts val="300"/>
              </a:spcAft>
              <a:buNone/>
            </a:pPr>
            <a:r>
              <a:rPr lang="en-US" altLang="en-US" sz="2800" i="1" dirty="0">
                <a:solidFill>
                  <a:schemeClr val="tx1">
                    <a:lumMod val="75000"/>
                  </a:schemeClr>
                </a:solidFill>
                <a:latin typeface="Arial" panose="020B0604020202020204" pitchFamily="34" charset="0"/>
                <a:cs typeface="Arial" panose="020B0604020202020204" pitchFamily="34" charset="0"/>
              </a:rPr>
              <a:t>Geodyne v. Newton</a:t>
            </a:r>
            <a:r>
              <a:rPr lang="en-US" altLang="en-US" sz="2800" dirty="0">
                <a:solidFill>
                  <a:schemeClr val="tx1">
                    <a:lumMod val="75000"/>
                  </a:schemeClr>
                </a:solidFill>
                <a:latin typeface="Arial" panose="020B0604020202020204" pitchFamily="34" charset="0"/>
                <a:cs typeface="Arial" panose="020B0604020202020204" pitchFamily="34" charset="0"/>
              </a:rPr>
              <a:t>, 2005, p. 16</a:t>
            </a:r>
          </a:p>
          <a:p>
            <a:pPr marL="0" indent="0" algn="just">
              <a:spcBef>
                <a:spcPts val="0"/>
              </a:spcBef>
              <a:buNone/>
            </a:pPr>
            <a:endParaRPr lang="en-US" altLang="en-US" sz="600" dirty="0">
              <a:solidFill>
                <a:schemeClr val="tx1">
                  <a:lumMod val="75000"/>
                </a:schemeClr>
              </a:solidFill>
            </a:endParaRPr>
          </a:p>
          <a:p>
            <a:pPr marL="0" indent="0" algn="just">
              <a:spcBef>
                <a:spcPts val="0"/>
              </a:spcBef>
              <a:spcAft>
                <a:spcPts val="300"/>
              </a:spcAft>
              <a:buNone/>
            </a:pPr>
            <a:r>
              <a:rPr lang="en-US" altLang="en-US" sz="2400" dirty="0">
                <a:solidFill>
                  <a:schemeClr val="tx1">
                    <a:lumMod val="75000"/>
                  </a:schemeClr>
                </a:solidFill>
                <a:latin typeface="Arial" panose="020B0604020202020204" pitchFamily="34" charset="0"/>
                <a:cs typeface="Arial" panose="020B0604020202020204" pitchFamily="34" charset="0"/>
              </a:rPr>
              <a:t>Deed:</a:t>
            </a:r>
          </a:p>
          <a:p>
            <a:pPr marL="463550"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“all of [Assignor’s] right, title and interest” in the described lease “AS IS AND WHERE IS, WITHOUT WARRANTY OF MERCHANTABILITY,” (2) provided that “this Assignment hereby conveys to Assignee . . . all of Assignor’s right, title and interest on the effective date hereof in and to the Property,” and (3) concluded in the habendum clause that the assignment was “WITHOUT WARRANTY OF TITLE, EITHER EXPRESS OR IMPLIED.”</a:t>
            </a:r>
          </a:p>
          <a:p>
            <a:pPr marL="0" lvl="1" indent="0" algn="just">
              <a:spcBef>
                <a:spcPts val="0"/>
              </a:spcBef>
              <a:spcAft>
                <a:spcPts val="300"/>
              </a:spcAft>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0"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Texas Supreme Court</a:t>
            </a:r>
          </a:p>
          <a:p>
            <a:pPr marL="463550"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Quitclaim as a matter of law.</a:t>
            </a: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463550"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Assignment did not state “the nature or percentage interest that was being conveyed.”</a:t>
            </a:r>
          </a:p>
          <a:p>
            <a:pPr marL="463550"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“a quitclaim deed </a:t>
            </a:r>
            <a:r>
              <a:rPr lang="en-US" altLang="en-US" sz="2000" i="1" dirty="0">
                <a:solidFill>
                  <a:schemeClr val="tx1">
                    <a:lumMod val="75000"/>
                  </a:schemeClr>
                </a:solidFill>
                <a:latin typeface="Arial" panose="020B0604020202020204" pitchFamily="34" charset="0"/>
                <a:cs typeface="Arial" panose="020B0604020202020204" pitchFamily="34" charset="0"/>
              </a:rPr>
              <a:t>without warranty of title</a:t>
            </a:r>
            <a:r>
              <a:rPr lang="en-US" altLang="en-US" sz="2000" dirty="0">
                <a:solidFill>
                  <a:schemeClr val="tx1">
                    <a:lumMod val="75000"/>
                  </a:schemeClr>
                </a:solidFill>
                <a:latin typeface="Arial" panose="020B0604020202020204" pitchFamily="34" charset="0"/>
                <a:cs typeface="Arial" panose="020B0604020202020204" pitchFamily="34" charset="0"/>
              </a:rPr>
              <a:t> cannot be a warranty (or ‘misrepresentation’) of title.”</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786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65044" y="1444492"/>
            <a:ext cx="8610600" cy="5029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ct val="0"/>
              </a:spcBef>
              <a:buNone/>
            </a:pPr>
            <a:r>
              <a:rPr lang="en-US" altLang="en-US" sz="2400" i="1" dirty="0">
                <a:solidFill>
                  <a:schemeClr val="tx1">
                    <a:lumMod val="75000"/>
                  </a:schemeClr>
                </a:solidFill>
                <a:latin typeface="Arial" panose="020B0604020202020204" pitchFamily="34" charset="0"/>
                <a:cs typeface="Arial" panose="020B0604020202020204" pitchFamily="34" charset="0"/>
              </a:rPr>
              <a:t>Enerlex v. Amerada Hess</a:t>
            </a:r>
            <a:r>
              <a:rPr lang="en-US" altLang="en-US" sz="2400" dirty="0">
                <a:solidFill>
                  <a:schemeClr val="tx1">
                    <a:lumMod val="75000"/>
                  </a:schemeClr>
                </a:solidFill>
                <a:latin typeface="Arial" panose="020B0604020202020204" pitchFamily="34" charset="0"/>
                <a:cs typeface="Arial" panose="020B0604020202020204" pitchFamily="34" charset="0"/>
              </a:rPr>
              <a:t>, Eastland Court of Appeals 2009</a:t>
            </a:r>
          </a:p>
          <a:p>
            <a:pPr marL="0" indent="0">
              <a:spcBef>
                <a:spcPct val="0"/>
              </a:spcBef>
              <a:buNone/>
            </a:pPr>
            <a:endParaRPr lang="en-US" altLang="en-US" sz="2000" dirty="0">
              <a:solidFill>
                <a:schemeClr val="tx1">
                  <a:lumMod val="75000"/>
                </a:schemeClr>
              </a:solidFill>
              <a:latin typeface="Arial" panose="020B0604020202020204" pitchFamily="34" charset="0"/>
              <a:cs typeface="Arial" panose="020B0604020202020204" pitchFamily="34" charset="0"/>
            </a:endParaRPr>
          </a:p>
          <a:p>
            <a:pPr marL="466725"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Deed conveyed “all right, title, and interest,” not </a:t>
            </a:r>
            <a:r>
              <a:rPr lang="en-US" altLang="en-US" sz="2000" u="sng" dirty="0">
                <a:solidFill>
                  <a:schemeClr val="tx1">
                    <a:lumMod val="75000"/>
                  </a:schemeClr>
                </a:solidFill>
                <a:latin typeface="Arial" panose="020B0604020202020204" pitchFamily="34" charset="0"/>
                <a:cs typeface="Arial" panose="020B0604020202020204" pitchFamily="34" charset="0"/>
              </a:rPr>
              <a:t>my</a:t>
            </a:r>
            <a:r>
              <a:rPr lang="en-US" altLang="en-US" sz="2000" dirty="0">
                <a:solidFill>
                  <a:schemeClr val="tx1">
                    <a:lumMod val="75000"/>
                  </a:schemeClr>
                </a:solidFill>
                <a:latin typeface="Arial" panose="020B0604020202020204" pitchFamily="34" charset="0"/>
                <a:cs typeface="Arial" panose="020B0604020202020204" pitchFamily="34" charset="0"/>
              </a:rPr>
              <a:t> right, title and interest.</a:t>
            </a:r>
          </a:p>
          <a:p>
            <a:pPr marL="466725"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466725"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Contained general warranty and had no “as is” or “without warranty” language.</a:t>
            </a:r>
          </a:p>
          <a:p>
            <a:pPr marL="466725"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466725"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Held that it was a quitclaim because it did not purport to convey any specific percentage interest in the tracts.</a:t>
            </a:r>
          </a:p>
          <a:p>
            <a:pPr marL="466725"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466725" lvl="1" indent="0" algn="just">
              <a:spcBef>
                <a:spcPts val="0"/>
              </a:spcBef>
              <a:buNone/>
            </a:pPr>
            <a:r>
              <a:rPr lang="en-US" altLang="en-US" sz="2000" u="sng" dirty="0">
                <a:solidFill>
                  <a:schemeClr val="tx1">
                    <a:lumMod val="75000"/>
                  </a:schemeClr>
                </a:solidFill>
                <a:latin typeface="Arial" panose="020B0604020202020204" pitchFamily="34" charset="0"/>
                <a:cs typeface="Arial" panose="020B0604020202020204" pitchFamily="34" charset="0"/>
              </a:rPr>
              <a:t>Conclusion</a:t>
            </a:r>
            <a:r>
              <a:rPr lang="en-US" altLang="en-US" sz="2000" dirty="0">
                <a:solidFill>
                  <a:schemeClr val="tx1">
                    <a:lumMod val="75000"/>
                  </a:schemeClr>
                </a:solidFill>
                <a:latin typeface="Arial" panose="020B0604020202020204" pitchFamily="34" charset="0"/>
                <a:cs typeface="Arial" panose="020B0604020202020204" pitchFamily="34" charset="0"/>
              </a:rPr>
              <a:t>:</a:t>
            </a:r>
          </a:p>
          <a:p>
            <a:pPr marL="466725"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466725"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Appears that any conveyance of the grantor’s “right, title, and interest” in specified lands that does not quantify the interest being conveyed would be construed as a quitclaim, regardless of what the other provisions of the instrument say</a:t>
            </a:r>
            <a:r>
              <a:rPr lang="en-US" altLang="en-US" sz="2400" dirty="0">
                <a:solidFill>
                  <a:schemeClr val="tx1">
                    <a:lumMod val="75000"/>
                  </a:schemeClr>
                </a:solidFill>
                <a:latin typeface="Arial" panose="020B0604020202020204" pitchFamily="34" charset="0"/>
                <a:cs typeface="Arial" panose="020B0604020202020204" pitchFamily="34" charset="0"/>
              </a:rPr>
              <a:t>.</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7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5">
                                            <p:txEl>
                                              <p:pRg st="10" end="10"/>
                                            </p:txEl>
                                          </p:spTgt>
                                        </p:tgtEl>
                                        <p:attrNameLst>
                                          <p:attrName>style.visibility</p:attrName>
                                        </p:attrNameLst>
                                      </p:cBhvr>
                                      <p:to>
                                        <p:strVal val="visible"/>
                                      </p:to>
                                    </p:set>
                                    <p:anim calcmode="lin" valueType="num">
                                      <p:cBhvr additive="base">
                                        <p:cTn id="37" dur="500" fill="hold"/>
                                        <p:tgtEl>
                                          <p:spTgt spid="5">
                                            <p:txEl>
                                              <p:pRg st="10" end="1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7EF97-9265-44BA-A854-F79E697FBB4B}" type="slidenum">
              <a:rPr lang="en-US" smtClean="0"/>
              <a:t>35</a:t>
            </a:fld>
            <a:endParaRPr lang="en-US" dirty="0"/>
          </a:p>
        </p:txBody>
      </p:sp>
      <p:sp>
        <p:nvSpPr>
          <p:cNvPr id="6"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
        <p:nvSpPr>
          <p:cNvPr id="7" name="TextBox 6"/>
          <p:cNvSpPr txBox="1"/>
          <p:nvPr/>
        </p:nvSpPr>
        <p:spPr>
          <a:xfrm>
            <a:off x="246822" y="1382554"/>
            <a:ext cx="8628822" cy="5170646"/>
          </a:xfrm>
          <a:prstGeom prst="rect">
            <a:avLst/>
          </a:prstGeom>
          <a:noFill/>
        </p:spPr>
        <p:txBody>
          <a:bodyPr wrap="square" rtlCol="0">
            <a:spAutoFit/>
          </a:bodyPr>
          <a:lstStyle/>
          <a:p>
            <a:pPr algn="just"/>
            <a:r>
              <a:rPr lang="en-US" b="1" i="1" dirty="0">
                <a:solidFill>
                  <a:schemeClr val="tx1">
                    <a:lumMod val="75000"/>
                  </a:schemeClr>
                </a:solidFill>
              </a:rPr>
              <a:t>Jackson v. </a:t>
            </a:r>
            <a:r>
              <a:rPr lang="en-US" b="1" i="1" dirty="0" smtClean="0">
                <a:solidFill>
                  <a:schemeClr val="tx1">
                    <a:lumMod val="75000"/>
                  </a:schemeClr>
                </a:solidFill>
              </a:rPr>
              <a:t>Wildflower</a:t>
            </a:r>
            <a:r>
              <a:rPr lang="en-US" b="1" dirty="0" smtClean="0">
                <a:solidFill>
                  <a:schemeClr val="tx1">
                    <a:lumMod val="75000"/>
                  </a:schemeClr>
                </a:solidFill>
              </a:rPr>
              <a:t>, </a:t>
            </a:r>
            <a:r>
              <a:rPr lang="en-US" b="1" dirty="0">
                <a:solidFill>
                  <a:schemeClr val="tx1">
                    <a:lumMod val="75000"/>
                  </a:schemeClr>
                </a:solidFill>
              </a:rPr>
              <a:t>Amarillo Court of Appeals, October 2016.</a:t>
            </a:r>
          </a:p>
          <a:p>
            <a:pPr algn="just"/>
            <a:endParaRPr lang="en-US" sz="800" dirty="0">
              <a:solidFill>
                <a:schemeClr val="tx1">
                  <a:lumMod val="75000"/>
                </a:schemeClr>
              </a:solidFill>
            </a:endParaRPr>
          </a:p>
          <a:p>
            <a:pPr algn="just"/>
            <a:r>
              <a:rPr lang="en-US" sz="1600" dirty="0">
                <a:solidFill>
                  <a:schemeClr val="tx1">
                    <a:lumMod val="75000"/>
                  </a:schemeClr>
                </a:solidFill>
              </a:rPr>
              <a:t>Fuller deeded minerals to his 3 children.  Their heirs signed a deed of trust.  It was foreclosed.  The bank's agent purchased the property for the bank.  On Nov. 23 the Agent delivered a quitclaim to Jackson it was recorded on Dec. 3, 1993; on November 30, another side of the bank delivered a quitclaim to Wildflower; it was recorded on December 14.  The quitclaims conveyed "a portion of the Grantor's right, title, interest, estate, and every claim and demand, both at law and in equity, in and to that part of the oil, gas and other minerals in and under and that may be produced from the following described lands situated in Wheeler County, State of Texas,"</a:t>
            </a:r>
          </a:p>
          <a:p>
            <a:pPr algn="just"/>
            <a:endParaRPr lang="en-US" sz="800" dirty="0">
              <a:solidFill>
                <a:schemeClr val="tx1">
                  <a:lumMod val="75000"/>
                </a:schemeClr>
              </a:solidFill>
            </a:endParaRPr>
          </a:p>
          <a:p>
            <a:pPr algn="just"/>
            <a:r>
              <a:rPr lang="en-US" sz="1600" dirty="0">
                <a:solidFill>
                  <a:schemeClr val="tx1">
                    <a:lumMod val="75000"/>
                  </a:schemeClr>
                </a:solidFill>
              </a:rPr>
              <a:t>Wildflower said Jackson's deed is void because Wildflower got its deed before Jackson recorded.</a:t>
            </a:r>
          </a:p>
          <a:p>
            <a:pPr algn="just"/>
            <a:endParaRPr lang="en-US" sz="800" dirty="0">
              <a:solidFill>
                <a:schemeClr val="tx1">
                  <a:lumMod val="75000"/>
                </a:schemeClr>
              </a:solidFill>
            </a:endParaRPr>
          </a:p>
          <a:p>
            <a:pPr algn="just"/>
            <a:r>
              <a:rPr lang="en-US" sz="1600" dirty="0">
                <a:solidFill>
                  <a:schemeClr val="tx1">
                    <a:lumMod val="75000"/>
                  </a:schemeClr>
                </a:solidFill>
              </a:rPr>
              <a:t>Jackson said the Wildflower deed is a quitclaim so Wildflower was on notice of Jackson's deed.</a:t>
            </a:r>
          </a:p>
          <a:p>
            <a:pPr algn="just"/>
            <a:endParaRPr lang="en-US" sz="800" dirty="0">
              <a:solidFill>
                <a:schemeClr val="tx1">
                  <a:lumMod val="75000"/>
                </a:schemeClr>
              </a:solidFill>
            </a:endParaRPr>
          </a:p>
          <a:p>
            <a:pPr algn="just"/>
            <a:r>
              <a:rPr lang="en-US" sz="1600" dirty="0">
                <a:solidFill>
                  <a:schemeClr val="tx1">
                    <a:lumMod val="75000"/>
                  </a:schemeClr>
                </a:solidFill>
              </a:rPr>
              <a:t>The court found that the Wildflower deed was a quitclaim and was poorly drafted.  It conveyed a "portion" of a "part" but defined neither, conveys right, title, and interest, and contained no covenant of </a:t>
            </a:r>
            <a:r>
              <a:rPr lang="en-US" sz="1600" dirty="0" err="1">
                <a:solidFill>
                  <a:schemeClr val="tx1">
                    <a:lumMod val="75000"/>
                  </a:schemeClr>
                </a:solidFill>
              </a:rPr>
              <a:t>seisin</a:t>
            </a:r>
            <a:r>
              <a:rPr lang="en-US" sz="1600" dirty="0">
                <a:solidFill>
                  <a:schemeClr val="tx1">
                    <a:lumMod val="75000"/>
                  </a:schemeClr>
                </a:solidFill>
              </a:rPr>
              <a:t>. </a:t>
            </a:r>
          </a:p>
          <a:p>
            <a:pPr algn="just"/>
            <a:endParaRPr lang="en-US" sz="800" dirty="0">
              <a:solidFill>
                <a:schemeClr val="tx1">
                  <a:lumMod val="75000"/>
                </a:schemeClr>
              </a:solidFill>
            </a:endParaRPr>
          </a:p>
          <a:p>
            <a:pPr algn="just"/>
            <a:r>
              <a:rPr lang="en-US" sz="1600" dirty="0">
                <a:solidFill>
                  <a:schemeClr val="tx1">
                    <a:lumMod val="75000"/>
                  </a:schemeClr>
                </a:solidFill>
              </a:rPr>
              <a:t>Jackson won because the Wildflower deed was a quitclaim and put Wildflower on constructive notice of Jackson's deed; it did not matter that Jackson's deed was also a quitclaim.</a:t>
            </a:r>
          </a:p>
        </p:txBody>
      </p:sp>
    </p:spTree>
    <p:extLst>
      <p:ext uri="{BB962C8B-B14F-4D97-AF65-F5344CB8AC3E}">
        <p14:creationId xmlns:p14="http://schemas.microsoft.com/office/powerpoint/2010/main" val="3529420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304800" y="1602486"/>
            <a:ext cx="8534400" cy="4569714"/>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ct val="0"/>
              </a:spcBef>
              <a:buNone/>
            </a:pPr>
            <a:r>
              <a:rPr lang="en-US" altLang="en-US" dirty="0">
                <a:solidFill>
                  <a:schemeClr val="tx1">
                    <a:lumMod val="75000"/>
                  </a:schemeClr>
                </a:solidFill>
                <a:latin typeface="Arial" panose="020B0604020202020204" pitchFamily="34" charset="0"/>
                <a:cs typeface="Arial" panose="020B0604020202020204" pitchFamily="34" charset="0"/>
              </a:rPr>
              <a:t>Analysis Tools</a:t>
            </a:r>
          </a:p>
          <a:p>
            <a:pPr marL="169863" lvl="1" indent="0" algn="just">
              <a:buNone/>
            </a:pPr>
            <a:r>
              <a:rPr lang="en-US" altLang="en-US" sz="2000" dirty="0">
                <a:solidFill>
                  <a:schemeClr val="tx1">
                    <a:lumMod val="75000"/>
                  </a:schemeClr>
                </a:solidFill>
                <a:latin typeface="Arial" panose="020B0604020202020204" pitchFamily="34" charset="0"/>
                <a:cs typeface="Arial" panose="020B0604020202020204" pitchFamily="34" charset="0"/>
              </a:rPr>
              <a:t>“All my right, title, and interest,” exposes the deed to quitclaim treatment.  Statement of conveyance of specific interest helps avoid quitclaim.  Description of the property, without specific interest owned, does not avoid quitclaim.</a:t>
            </a:r>
          </a:p>
          <a:p>
            <a:pPr marL="169863" lvl="1" indent="0" algn="just">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Covenant of Seisin (“I have the right to convey Blackacre”) avoids quitclaim treatment -- but few cases.</a:t>
            </a:r>
          </a:p>
          <a:p>
            <a:pPr marL="169863" lvl="1" indent="0" algn="just">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spcBef>
                <a:spcPts val="0"/>
              </a:spcBef>
              <a:buNone/>
            </a:pPr>
            <a:r>
              <a:rPr lang="en-US" altLang="en-US" sz="2000" dirty="0">
                <a:solidFill>
                  <a:schemeClr val="tx1">
                    <a:lumMod val="75000"/>
                  </a:schemeClr>
                </a:solidFill>
                <a:latin typeface="Arial" panose="020B0604020202020204" pitchFamily="34" charset="0"/>
                <a:cs typeface="Arial" panose="020B0604020202020204" pitchFamily="34" charset="0"/>
              </a:rPr>
              <a:t>Warranties.  Probably most difficult aspect to judge.  Many cases hold that warranty is irrelevant as it is a contract between parties, but some point specifically to presence of warranty clause as determinative.  </a:t>
            </a:r>
            <a:r>
              <a:rPr lang="en-US" altLang="en-US" sz="2000" i="1" dirty="0">
                <a:solidFill>
                  <a:schemeClr val="tx1">
                    <a:lumMod val="75000"/>
                  </a:schemeClr>
                </a:solidFill>
                <a:latin typeface="Arial" panose="020B0604020202020204" pitchFamily="34" charset="0"/>
                <a:cs typeface="Arial" panose="020B0604020202020204" pitchFamily="34" charset="0"/>
              </a:rPr>
              <a:t>Bryan v. Thomas</a:t>
            </a:r>
            <a:r>
              <a:rPr lang="en-US" altLang="en-US" sz="2000" dirty="0">
                <a:solidFill>
                  <a:schemeClr val="tx1">
                    <a:lumMod val="75000"/>
                  </a:schemeClr>
                </a:solidFill>
                <a:latin typeface="Arial" panose="020B0604020202020204" pitchFamily="34" charset="0"/>
                <a:cs typeface="Arial" panose="020B0604020202020204" pitchFamily="34" charset="0"/>
              </a:rPr>
              <a:t> had a warranty, so did </a:t>
            </a:r>
            <a:r>
              <a:rPr lang="en-US" altLang="en-US" sz="2000" i="1" dirty="0">
                <a:solidFill>
                  <a:schemeClr val="tx1">
                    <a:lumMod val="75000"/>
                  </a:schemeClr>
                </a:solidFill>
                <a:latin typeface="Arial" panose="020B0604020202020204" pitchFamily="34" charset="0"/>
                <a:cs typeface="Arial" panose="020B0604020202020204" pitchFamily="34" charset="0"/>
              </a:rPr>
              <a:t>Enerlex</a:t>
            </a:r>
            <a:r>
              <a:rPr lang="en-US" altLang="en-US" sz="2000" dirty="0">
                <a:solidFill>
                  <a:schemeClr val="tx1">
                    <a:lumMod val="75000"/>
                  </a:schemeClr>
                </a:solidFill>
                <a:latin typeface="Arial" panose="020B0604020202020204" pitchFamily="34" charset="0"/>
                <a:cs typeface="Arial" panose="020B0604020202020204" pitchFamily="34" charset="0"/>
              </a:rPr>
              <a:t>.  Different results.  Warranty may “cast light” on the question but not determine it.</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218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265044" y="1373800"/>
            <a:ext cx="8610600" cy="5105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pPr>
            <a:r>
              <a:rPr lang="en-US" altLang="en-US" dirty="0">
                <a:solidFill>
                  <a:schemeClr val="tx1">
                    <a:lumMod val="75000"/>
                  </a:schemeClr>
                </a:solidFill>
              </a:rPr>
              <a:t>Analysis Tools</a:t>
            </a:r>
          </a:p>
          <a:p>
            <a:pPr marL="169863" lvl="1" indent="0" algn="just">
              <a:spcBef>
                <a:spcPts val="0"/>
              </a:spcBef>
              <a:buNone/>
            </a:pPr>
            <a:r>
              <a:rPr lang="en-US" altLang="en-US" sz="2600" dirty="0">
                <a:solidFill>
                  <a:schemeClr val="tx1">
                    <a:lumMod val="75000"/>
                  </a:schemeClr>
                </a:solidFill>
                <a:latin typeface="Arial" panose="020B0604020202020204" pitchFamily="34" charset="0"/>
                <a:cs typeface="Arial" panose="020B0604020202020204" pitchFamily="34" charset="0"/>
              </a:rPr>
              <a:t>Consideration.</a:t>
            </a:r>
          </a:p>
          <a:p>
            <a:pPr marL="684213" lvl="2" indent="0" algn="just">
              <a:spcBef>
                <a:spcPts val="0"/>
              </a:spcBef>
              <a:buNone/>
            </a:pPr>
            <a:r>
              <a:rPr lang="en-US" altLang="en-US" sz="2200" dirty="0">
                <a:solidFill>
                  <a:schemeClr val="tx1">
                    <a:lumMod val="75000"/>
                  </a:schemeClr>
                </a:solidFill>
                <a:latin typeface="Arial" panose="020B0604020202020204" pitchFamily="34" charset="0"/>
                <a:cs typeface="Arial" panose="020B0604020202020204" pitchFamily="34" charset="0"/>
              </a:rPr>
              <a:t>Several cases find that inadequate consideration (paying less than even a “good deal”) indicates a quitclaim.</a:t>
            </a:r>
          </a:p>
          <a:p>
            <a:pPr marL="169863"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spcBef>
                <a:spcPts val="0"/>
              </a:spcBef>
              <a:buNone/>
            </a:pPr>
            <a:r>
              <a:rPr lang="en-US" altLang="en-US" sz="2600" i="1" dirty="0">
                <a:solidFill>
                  <a:schemeClr val="tx1">
                    <a:lumMod val="75000"/>
                  </a:schemeClr>
                </a:solidFill>
                <a:latin typeface="Arial" panose="020B0604020202020204" pitchFamily="34" charset="0"/>
                <a:cs typeface="Arial" panose="020B0604020202020204" pitchFamily="34" charset="0"/>
              </a:rPr>
              <a:t>Cook v. Smith</a:t>
            </a:r>
            <a:r>
              <a:rPr lang="en-US" altLang="en-US" sz="2600" dirty="0">
                <a:solidFill>
                  <a:schemeClr val="tx1">
                    <a:lumMod val="75000"/>
                  </a:schemeClr>
                </a:solidFill>
                <a:latin typeface="Arial" panose="020B0604020202020204" pitchFamily="34" charset="0"/>
                <a:cs typeface="Arial" panose="020B0604020202020204" pitchFamily="34" charset="0"/>
              </a:rPr>
              <a:t> found that a global conveyance saved what would have been a quitclaim:</a:t>
            </a:r>
          </a:p>
          <a:p>
            <a:pPr marL="684213" lvl="2" indent="0" algn="just">
              <a:spcBef>
                <a:spcPts val="0"/>
              </a:spcBef>
              <a:buNone/>
            </a:pPr>
            <a:r>
              <a:rPr lang="en-US" altLang="en-US" sz="2200" dirty="0">
                <a:solidFill>
                  <a:schemeClr val="tx1">
                    <a:lumMod val="75000"/>
                  </a:schemeClr>
                </a:solidFill>
                <a:latin typeface="Arial" panose="020B0604020202020204" pitchFamily="34" charset="0"/>
                <a:cs typeface="Arial" panose="020B0604020202020204" pitchFamily="34" charset="0"/>
              </a:rPr>
              <a:t>“and it is my intention here now to convey to the said A.A. Neff all the real estate that I own in said town… whether it is set out above or not.”</a:t>
            </a:r>
          </a:p>
          <a:p>
            <a:pPr marL="684213" lvl="2"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spcBef>
                <a:spcPts val="0"/>
              </a:spcBef>
              <a:buNone/>
            </a:pPr>
            <a:r>
              <a:rPr lang="en-US" altLang="en-US" sz="2600" dirty="0">
                <a:solidFill>
                  <a:schemeClr val="tx1">
                    <a:lumMod val="75000"/>
                  </a:schemeClr>
                </a:solidFill>
                <a:latin typeface="Arial" panose="020B0604020202020204" pitchFamily="34" charset="0"/>
                <a:cs typeface="Arial" panose="020B0604020202020204" pitchFamily="34" charset="0"/>
              </a:rPr>
              <a:t>Specific references help:  </a:t>
            </a:r>
          </a:p>
          <a:p>
            <a:pPr marL="684213" lvl="2" indent="0" algn="just">
              <a:spcBef>
                <a:spcPts val="0"/>
              </a:spcBef>
              <a:buNone/>
            </a:pPr>
            <a:r>
              <a:rPr lang="en-US" altLang="en-US" sz="2200" dirty="0">
                <a:solidFill>
                  <a:schemeClr val="tx1">
                    <a:lumMod val="75000"/>
                  </a:schemeClr>
                </a:solidFill>
                <a:latin typeface="Arial" panose="020B0604020202020204" pitchFamily="34" charset="0"/>
                <a:cs typeface="Arial" panose="020B0604020202020204" pitchFamily="34" charset="0"/>
              </a:rPr>
              <a:t>“the twenty acres herein conveyed” and a reservation of undivided mineral interest amounting to 10 acres of the 20 acres avoided quitclaim treatment.</a:t>
            </a:r>
          </a:p>
        </p:txBody>
      </p:sp>
      <p:sp>
        <p:nvSpPr>
          <p:cNvPr id="6"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097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 calcmode="lin" valueType="num">
                                      <p:cBhvr additive="base">
                                        <p:cTn id="37" dur="500" fill="hold"/>
                                        <p:tgtEl>
                                          <p:spTgt spid="5">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 calcmode="lin" valueType="num">
                                      <p:cBhvr additive="base">
                                        <p:cTn id="43" dur="5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77869" y="1500812"/>
            <a:ext cx="8763000" cy="482378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ts val="2300"/>
              </a:lnSpc>
              <a:spcBef>
                <a:spcPts val="0"/>
              </a:spcBef>
              <a:spcAft>
                <a:spcPts val="600"/>
              </a:spcAft>
              <a:buNone/>
            </a:pPr>
            <a:r>
              <a:rPr lang="en-US" altLang="en-US" sz="2400" dirty="0">
                <a:solidFill>
                  <a:schemeClr val="tx1">
                    <a:lumMod val="75000"/>
                  </a:schemeClr>
                </a:solidFill>
                <a:latin typeface="Arial" panose="020B0604020202020204" pitchFamily="34" charset="0"/>
                <a:cs typeface="Arial" panose="020B0604020202020204" pitchFamily="34" charset="0"/>
              </a:rPr>
              <a:t>Analysis Tools</a:t>
            </a:r>
          </a:p>
          <a:p>
            <a:pPr marL="169863" lvl="1" indent="0" algn="just">
              <a:lnSpc>
                <a:spcPts val="2300"/>
              </a:lnSpc>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An instrument conveying “my entire interest in and to 200 acres of land … and being the same land bequeathed to us and at my death my entire interest in said land and premises is … conveyed to my sister,” was not a quitclaim.</a:t>
            </a:r>
          </a:p>
          <a:p>
            <a:pPr marL="169863" lvl="1" indent="0" algn="just">
              <a:lnSpc>
                <a:spcPts val="2300"/>
              </a:lnSpc>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lnSpc>
                <a:spcPts val="2300"/>
              </a:lnSpc>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Contrast:</a:t>
            </a:r>
          </a:p>
          <a:p>
            <a:pPr marL="684213" lvl="2" indent="0" algn="just">
              <a:lnSpc>
                <a:spcPts val="2300"/>
              </a:lnSpc>
              <a:spcBef>
                <a:spcPts val="0"/>
              </a:spcBef>
              <a:buNone/>
            </a:pPr>
            <a:r>
              <a:rPr lang="en-US" altLang="en-US" sz="2200" dirty="0">
                <a:solidFill>
                  <a:schemeClr val="tx1">
                    <a:lumMod val="75000"/>
                  </a:schemeClr>
                </a:solidFill>
                <a:latin typeface="Arial" panose="020B0604020202020204" pitchFamily="34" charset="0"/>
                <a:cs typeface="Arial" panose="020B0604020202020204" pitchFamily="34" charset="0"/>
              </a:rPr>
              <a:t>“all the interest I now have as an heir in my father’s estate to which I was entitled at the death of my father, as heir … or to which I may be entitled in his estate….” held to be a quitclaim as “manifestly restrictive to the possible inheritance of the grantor in his father’s estate as to render it clearly and obviously a quitclaim.”</a:t>
            </a:r>
          </a:p>
          <a:p>
            <a:pPr marL="684213" lvl="2" indent="0" algn="just">
              <a:lnSpc>
                <a:spcPts val="2300"/>
              </a:lnSpc>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169863" lvl="1" indent="0" algn="just">
              <a:lnSpc>
                <a:spcPts val="2300"/>
              </a:lnSpc>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“any and all lands and interest in land belonging to [company]” was a chance at the title and a quitclaim.</a:t>
            </a:r>
          </a:p>
        </p:txBody>
      </p:sp>
      <p:sp>
        <p:nvSpPr>
          <p:cNvPr id="7"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6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 calcmode="lin" valueType="num">
                                      <p:cBhvr additive="base">
                                        <p:cTn id="31"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7EF97-9265-44BA-A854-F79E697FBB4B}" type="slidenum">
              <a:rPr lang="en-US" smtClean="0"/>
              <a:t>39</a:t>
            </a:fld>
            <a:endParaRPr lang="en-US" dirty="0"/>
          </a:p>
        </p:txBody>
      </p:sp>
      <p:sp>
        <p:nvSpPr>
          <p:cNvPr id="3"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
        <p:nvSpPr>
          <p:cNvPr id="4" name="TextBox 3"/>
          <p:cNvSpPr txBox="1"/>
          <p:nvPr/>
        </p:nvSpPr>
        <p:spPr>
          <a:xfrm>
            <a:off x="407504" y="1341784"/>
            <a:ext cx="8305800" cy="4216539"/>
          </a:xfrm>
          <a:prstGeom prst="rect">
            <a:avLst/>
          </a:prstGeom>
          <a:noFill/>
        </p:spPr>
        <p:txBody>
          <a:bodyPr wrap="square" rtlCol="0">
            <a:spAutoFit/>
          </a:bodyPr>
          <a:lstStyle/>
          <a:p>
            <a:pPr algn="just"/>
            <a:r>
              <a:rPr lang="en-US" dirty="0">
                <a:solidFill>
                  <a:schemeClr val="tx1">
                    <a:lumMod val="75000"/>
                  </a:schemeClr>
                </a:solidFill>
              </a:rPr>
              <a:t>A proposal for a legislative cure was circulated at a subcommittee of </a:t>
            </a:r>
            <a:r>
              <a:rPr lang="en-US" dirty="0" err="1">
                <a:solidFill>
                  <a:schemeClr val="tx1">
                    <a:lumMod val="75000"/>
                  </a:schemeClr>
                </a:solidFill>
              </a:rPr>
              <a:t>TLTA</a:t>
            </a:r>
            <a:r>
              <a:rPr lang="en-US" dirty="0">
                <a:solidFill>
                  <a:schemeClr val="tx1">
                    <a:lumMod val="75000"/>
                  </a:schemeClr>
                </a:solidFill>
              </a:rPr>
              <a:t> in 2014 in anticipation of the 2015 Legislative Session, but was rejected by the full </a:t>
            </a:r>
            <a:r>
              <a:rPr lang="en-US" dirty="0" err="1">
                <a:solidFill>
                  <a:schemeClr val="tx1">
                    <a:lumMod val="75000"/>
                  </a:schemeClr>
                </a:solidFill>
              </a:rPr>
              <a:t>TLTA</a:t>
            </a:r>
            <a:r>
              <a:rPr lang="en-US" dirty="0">
                <a:solidFill>
                  <a:schemeClr val="tx1">
                    <a:lumMod val="75000"/>
                  </a:schemeClr>
                </a:solidFill>
              </a:rPr>
              <a:t> legislative committee.  Here was the proposal</a:t>
            </a:r>
            <a:r>
              <a:rPr lang="en-US" dirty="0" smtClean="0">
                <a:solidFill>
                  <a:schemeClr val="tx1">
                    <a:lumMod val="75000"/>
                  </a:schemeClr>
                </a:solidFill>
              </a:rPr>
              <a:t>:</a:t>
            </a:r>
          </a:p>
          <a:p>
            <a:pPr algn="just"/>
            <a:endParaRPr lang="en-US" sz="800" dirty="0">
              <a:solidFill>
                <a:schemeClr val="tx1">
                  <a:lumMod val="75000"/>
                </a:schemeClr>
              </a:solidFill>
            </a:endParaRPr>
          </a:p>
          <a:p>
            <a:pPr algn="just"/>
            <a:r>
              <a:rPr lang="en-US" dirty="0">
                <a:solidFill>
                  <a:schemeClr val="tx1">
                    <a:lumMod val="75000"/>
                  </a:schemeClr>
                </a:solidFill>
              </a:rPr>
              <a:t>Tex. Prop. Code § </a:t>
            </a:r>
            <a:r>
              <a:rPr lang="en-US" dirty="0" smtClean="0">
                <a:solidFill>
                  <a:schemeClr val="tx1">
                    <a:lumMod val="75000"/>
                  </a:schemeClr>
                </a:solidFill>
              </a:rPr>
              <a:t>13.001</a:t>
            </a:r>
          </a:p>
          <a:p>
            <a:pPr algn="just"/>
            <a:endParaRPr lang="en-US" sz="800" dirty="0">
              <a:solidFill>
                <a:schemeClr val="tx1">
                  <a:lumMod val="75000"/>
                </a:schemeClr>
              </a:solidFill>
            </a:endParaRPr>
          </a:p>
          <a:p>
            <a:pPr algn="just"/>
            <a:r>
              <a:rPr lang="en-US" sz="1500" dirty="0">
                <a:solidFill>
                  <a:schemeClr val="tx1">
                    <a:lumMod val="75000"/>
                  </a:schemeClr>
                </a:solidFill>
              </a:rPr>
              <a:t>§13.001.  Validity of Unrecorded Instrument</a:t>
            </a:r>
            <a:r>
              <a:rPr lang="en-US" sz="1500" dirty="0" smtClean="0">
                <a:solidFill>
                  <a:schemeClr val="tx1">
                    <a:lumMod val="75000"/>
                  </a:schemeClr>
                </a:solidFill>
              </a:rPr>
              <a:t>.  (a)  A </a:t>
            </a:r>
            <a:r>
              <a:rPr lang="en-US" sz="1500" dirty="0">
                <a:solidFill>
                  <a:schemeClr val="tx1">
                    <a:lumMod val="75000"/>
                  </a:schemeClr>
                </a:solidFill>
              </a:rPr>
              <a:t>conveyance of real property or an interest in real property or deed of trust is void as to a creditor or to a subsequent purchaser for a valuable consideration without notice unless the instrument has been acknowledged, sworn to, or proved and filed for record as required by law.</a:t>
            </a:r>
          </a:p>
          <a:p>
            <a:pPr algn="just">
              <a:tabLst>
                <a:tab pos="463550" algn="l"/>
              </a:tabLst>
            </a:pPr>
            <a:r>
              <a:rPr lang="en-US" sz="1500" dirty="0">
                <a:solidFill>
                  <a:schemeClr val="tx1">
                    <a:lumMod val="75000"/>
                  </a:schemeClr>
                </a:solidFill>
              </a:rPr>
              <a:t>(</a:t>
            </a:r>
            <a:r>
              <a:rPr lang="en-US" sz="1500" dirty="0" smtClean="0">
                <a:solidFill>
                  <a:schemeClr val="tx1">
                    <a:lumMod val="75000"/>
                  </a:schemeClr>
                </a:solidFill>
              </a:rPr>
              <a:t>b)	The </a:t>
            </a:r>
            <a:r>
              <a:rPr lang="en-US" sz="1500" dirty="0">
                <a:solidFill>
                  <a:schemeClr val="tx1">
                    <a:lumMod val="75000"/>
                  </a:schemeClr>
                </a:solidFill>
              </a:rPr>
              <a:t>unrecorded instrument is binding on a party to the instrument, on the party’s heirs, and on a subsequent purchaser who does not pay a valuable consideration or who has notice of the instrument.</a:t>
            </a:r>
          </a:p>
          <a:p>
            <a:pPr algn="just">
              <a:tabLst>
                <a:tab pos="463550" algn="l"/>
              </a:tabLst>
            </a:pPr>
            <a:r>
              <a:rPr lang="en-US" sz="1500" dirty="0">
                <a:solidFill>
                  <a:schemeClr val="tx1">
                    <a:lumMod val="75000"/>
                  </a:schemeClr>
                </a:solidFill>
              </a:rPr>
              <a:t>(</a:t>
            </a:r>
            <a:r>
              <a:rPr lang="en-US" sz="1500" dirty="0" smtClean="0">
                <a:solidFill>
                  <a:schemeClr val="tx1">
                    <a:lumMod val="75000"/>
                  </a:schemeClr>
                </a:solidFill>
              </a:rPr>
              <a:t>c)	This </a:t>
            </a:r>
            <a:r>
              <a:rPr lang="en-US" sz="1500" dirty="0">
                <a:solidFill>
                  <a:schemeClr val="tx1">
                    <a:lumMod val="75000"/>
                  </a:schemeClr>
                </a:solidFill>
              </a:rPr>
              <a:t>section does not apply to a financing statement, a security agreement filed as a financing statement, or a continuation statement filed for record under the Business &amp; Commerce Code.</a:t>
            </a:r>
          </a:p>
          <a:p>
            <a:pPr algn="just">
              <a:tabLst>
                <a:tab pos="463550" algn="l"/>
              </a:tabLst>
            </a:pPr>
            <a:r>
              <a:rPr lang="en-US" sz="1500" dirty="0">
                <a:solidFill>
                  <a:schemeClr val="tx1">
                    <a:lumMod val="75000"/>
                  </a:schemeClr>
                </a:solidFill>
              </a:rPr>
              <a:t>(</a:t>
            </a:r>
            <a:r>
              <a:rPr lang="en-US" sz="1500" dirty="0" smtClean="0">
                <a:solidFill>
                  <a:schemeClr val="tx1">
                    <a:lumMod val="75000"/>
                  </a:schemeClr>
                </a:solidFill>
              </a:rPr>
              <a:t>d)	</a:t>
            </a:r>
            <a:r>
              <a:rPr lang="en-US" sz="1500" u="sng" dirty="0" smtClean="0">
                <a:solidFill>
                  <a:schemeClr val="tx1">
                    <a:lumMod val="75000"/>
                  </a:schemeClr>
                </a:solidFill>
              </a:rPr>
              <a:t>A </a:t>
            </a:r>
            <a:r>
              <a:rPr lang="en-US" sz="1500" u="sng" dirty="0">
                <a:solidFill>
                  <a:schemeClr val="tx1">
                    <a:lumMod val="75000"/>
                  </a:schemeClr>
                </a:solidFill>
              </a:rPr>
              <a:t>grantee for valuable consideration under a quitclaim deed may be a subsequent purchaser for a valuable consideration without notice</a:t>
            </a:r>
            <a:r>
              <a:rPr lang="en-US" sz="1500" u="sng" dirty="0" smtClean="0">
                <a:solidFill>
                  <a:schemeClr val="tx1">
                    <a:lumMod val="75000"/>
                  </a:schemeClr>
                </a:solidFill>
              </a:rPr>
              <a:t>.</a:t>
            </a:r>
            <a:endParaRPr lang="en-US" sz="1500" u="sng" dirty="0">
              <a:solidFill>
                <a:schemeClr val="tx1">
                  <a:lumMod val="75000"/>
                </a:schemeClr>
              </a:solidFill>
            </a:endParaRPr>
          </a:p>
        </p:txBody>
      </p:sp>
    </p:spTree>
    <p:extLst>
      <p:ext uri="{BB962C8B-B14F-4D97-AF65-F5344CB8AC3E}">
        <p14:creationId xmlns:p14="http://schemas.microsoft.com/office/powerpoint/2010/main" val="3804821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400" b="1" baseline="0" dirty="0">
                <a:latin typeface="Arial" panose="020B0604020202020204" pitchFamily="34" charset="0"/>
                <a:cs typeface="Arial" panose="020B0604020202020204" pitchFamily="34" charset="0"/>
              </a:rPr>
              <a:t>Originally, no distinction between legal and equitable titles, then</a:t>
            </a:r>
          </a:p>
          <a:p>
            <a:pPr lvl="1" algn="just"/>
            <a:r>
              <a:rPr lang="en-US" sz="2400" baseline="0" dirty="0">
                <a:latin typeface="Arial" panose="020B0604020202020204" pitchFamily="34" charset="0"/>
                <a:cs typeface="Arial" panose="020B0604020202020204" pitchFamily="34" charset="0"/>
              </a:rPr>
              <a:t>Legal Title was title owned by freehold owner.</a:t>
            </a:r>
          </a:p>
          <a:p>
            <a:pPr lvl="1" algn="just"/>
            <a:r>
              <a:rPr lang="en-US" sz="2400" dirty="0">
                <a:latin typeface="Arial" panose="020B0604020202020204" pitchFamily="34" charset="0"/>
                <a:cs typeface="Arial" panose="020B0604020202020204" pitchFamily="34" charset="0"/>
              </a:rPr>
              <a:t>Equitable title was a right owned by someone other than the freehold owner who held an equitable right to get a judgment to the land.</a:t>
            </a:r>
          </a:p>
          <a:p>
            <a:pPr lvl="2" algn="just"/>
            <a:r>
              <a:rPr lang="en-US" dirty="0">
                <a:latin typeface="Arial" panose="020B0604020202020204" pitchFamily="34" charset="0"/>
                <a:cs typeface="Arial" panose="020B0604020202020204" pitchFamily="34" charset="0"/>
              </a:rPr>
              <a:t>A grantee taking without notice of the equitable claim took free of that equity.</a:t>
            </a:r>
          </a:p>
          <a:p>
            <a:pPr lvl="2" algn="just"/>
            <a:r>
              <a:rPr lang="en-US" dirty="0">
                <a:latin typeface="Arial" panose="020B0604020202020204" pitchFamily="34" charset="0"/>
                <a:cs typeface="Arial" panose="020B0604020202020204" pitchFamily="34" charset="0"/>
              </a:rPr>
              <a:t>A grantee taking with notice took subject to the equity</a:t>
            </a:r>
            <a:r>
              <a:rPr lang="en-US" baseline="0" dirty="0">
                <a:latin typeface="Arial" panose="020B0604020202020204" pitchFamily="34" charset="0"/>
                <a:cs typeface="Arial" panose="020B0604020202020204" pitchFamily="34" charset="0"/>
              </a:rPr>
              <a:t> even after paying fair value.</a:t>
            </a:r>
            <a:endParaRPr lang="en-US" dirty="0"/>
          </a:p>
        </p:txBody>
      </p:sp>
      <p:sp>
        <p:nvSpPr>
          <p:cNvPr id="4" name="Title 1"/>
          <p:cNvSpPr>
            <a:spLocks noGrp="1"/>
          </p:cNvSpPr>
          <p:nvPr>
            <p:ph type="title"/>
          </p:nvPr>
        </p:nvSpPr>
        <p:spPr>
          <a:xfrm>
            <a:off x="278296" y="383623"/>
            <a:ext cx="6571060" cy="593725"/>
          </a:xfrm>
        </p:spPr>
        <p:txBody>
          <a:bodyPr>
            <a:noAutofit/>
          </a:bodyPr>
          <a:lstStyle/>
          <a:p>
            <a:r>
              <a:rPr lang="en-US" sz="360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293472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637EF97-9265-44BA-A854-F79E697FBB4B}" type="slidenum">
              <a:rPr lang="en-US" smtClean="0"/>
              <a:t>40</a:t>
            </a:fld>
            <a:endParaRPr lang="en-US" dirty="0"/>
          </a:p>
        </p:txBody>
      </p:sp>
      <p:sp>
        <p:nvSpPr>
          <p:cNvPr id="3"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
        <p:nvSpPr>
          <p:cNvPr id="4" name="TextBox 3"/>
          <p:cNvSpPr txBox="1"/>
          <p:nvPr/>
        </p:nvSpPr>
        <p:spPr>
          <a:xfrm>
            <a:off x="407504" y="1341784"/>
            <a:ext cx="8305800" cy="2246769"/>
          </a:xfrm>
          <a:prstGeom prst="rect">
            <a:avLst/>
          </a:prstGeom>
          <a:noFill/>
        </p:spPr>
        <p:txBody>
          <a:bodyPr wrap="square" rtlCol="0">
            <a:spAutoFit/>
          </a:bodyPr>
          <a:lstStyle/>
          <a:p>
            <a:pPr algn="just">
              <a:tabLst>
                <a:tab pos="342900" algn="l"/>
              </a:tabLst>
            </a:pPr>
            <a:r>
              <a:rPr lang="en-US" sz="1400" dirty="0">
                <a:solidFill>
                  <a:schemeClr val="tx1">
                    <a:lumMod val="75000"/>
                  </a:schemeClr>
                </a:solidFill>
              </a:rPr>
              <a:t>d)	A prior recorded conveyance or transfer in a chain of title in the form of or containing the terms of a deed of quitclaim and release shall not affect the question of good faith of a subsequent purchaser, or be itself notice to such subsequent purchaser of any unrecorded conveyance of, transfer of, or encumbrance on the same real estate or any part thereof.</a:t>
            </a:r>
          </a:p>
          <a:p>
            <a:pPr algn="just"/>
            <a:endParaRPr lang="en-US" sz="1400" dirty="0" smtClean="0">
              <a:solidFill>
                <a:schemeClr val="tx1">
                  <a:lumMod val="75000"/>
                </a:schemeClr>
              </a:solidFill>
            </a:endParaRPr>
          </a:p>
          <a:p>
            <a:pPr algn="just"/>
            <a:r>
              <a:rPr lang="en-US" sz="1400" dirty="0" smtClean="0">
                <a:solidFill>
                  <a:schemeClr val="tx1">
                    <a:lumMod val="75000"/>
                  </a:schemeClr>
                </a:solidFill>
              </a:rPr>
              <a:t>Another </a:t>
            </a:r>
            <a:r>
              <a:rPr lang="en-US" sz="1400" dirty="0">
                <a:solidFill>
                  <a:schemeClr val="tx1">
                    <a:lumMod val="75000"/>
                  </a:schemeClr>
                </a:solidFill>
              </a:rPr>
              <a:t>suggestion follows Texas Tax Code Section 34.21:</a:t>
            </a:r>
          </a:p>
          <a:p>
            <a:pPr algn="just"/>
            <a:endParaRPr lang="en-US" sz="1400" dirty="0">
              <a:solidFill>
                <a:schemeClr val="tx1">
                  <a:lumMod val="75000"/>
                </a:schemeClr>
              </a:solidFill>
            </a:endParaRPr>
          </a:p>
          <a:p>
            <a:pPr algn="just">
              <a:tabLst>
                <a:tab pos="344488" algn="l"/>
              </a:tabLst>
            </a:pPr>
            <a:r>
              <a:rPr lang="en-US" sz="1400" dirty="0">
                <a:solidFill>
                  <a:schemeClr val="tx1">
                    <a:lumMod val="75000"/>
                  </a:schemeClr>
                </a:solidFill>
              </a:rPr>
              <a:t>(d) </a:t>
            </a:r>
            <a:r>
              <a:rPr lang="en-US" sz="1400" dirty="0" smtClean="0">
                <a:solidFill>
                  <a:schemeClr val="tx1">
                    <a:lumMod val="75000"/>
                  </a:schemeClr>
                </a:solidFill>
              </a:rPr>
              <a:t>	A </a:t>
            </a:r>
            <a:r>
              <a:rPr lang="en-US" sz="1400" dirty="0">
                <a:solidFill>
                  <a:schemeClr val="tx1">
                    <a:lumMod val="75000"/>
                  </a:schemeClr>
                </a:solidFill>
              </a:rPr>
              <a:t>quitclaim deed is not notice of an unrecorded instrument or claim.  The grantee of a quitclaim deed and a successor or assign of the grantee may be a bona fide purchaser in good faith for value under recording laws</a:t>
            </a:r>
            <a:r>
              <a:rPr lang="en-US" sz="1400" dirty="0" smtClean="0">
                <a:solidFill>
                  <a:schemeClr val="tx1">
                    <a:lumMod val="75000"/>
                  </a:schemeClr>
                </a:solidFill>
              </a:rPr>
              <a:t>.</a:t>
            </a:r>
            <a:endParaRPr lang="en-US" sz="1400" dirty="0">
              <a:solidFill>
                <a:schemeClr val="tx1">
                  <a:lumMod val="75000"/>
                </a:schemeClr>
              </a:solidFill>
            </a:endParaRPr>
          </a:p>
        </p:txBody>
      </p:sp>
    </p:spTree>
    <p:extLst>
      <p:ext uri="{BB962C8B-B14F-4D97-AF65-F5344CB8AC3E}">
        <p14:creationId xmlns:p14="http://schemas.microsoft.com/office/powerpoint/2010/main" val="11681988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p:cNvSpPr txBox="1">
            <a:spLocks/>
          </p:cNvSpPr>
          <p:nvPr/>
        </p:nvSpPr>
        <p:spPr>
          <a:xfrm>
            <a:off x="299850" y="1452750"/>
            <a:ext cx="8534400" cy="4267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0"/>
              </a:spcBef>
              <a:buNone/>
            </a:pPr>
            <a:r>
              <a:rPr lang="en-US" altLang="en-US" dirty="0">
                <a:solidFill>
                  <a:schemeClr val="tx1">
                    <a:lumMod val="75000"/>
                  </a:schemeClr>
                </a:solidFill>
                <a:latin typeface="Arial" panose="020B0604020202020204" pitchFamily="34" charset="0"/>
                <a:cs typeface="Arial" panose="020B0604020202020204" pitchFamily="34" charset="0"/>
              </a:rPr>
              <a:t>Possible solutions:</a:t>
            </a:r>
          </a:p>
          <a:p>
            <a:pPr marL="0"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514350" lvl="1"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Use a deed without warranty.  Convey a specified interest in a tract of land, and disclaim all warranties.</a:t>
            </a:r>
          </a:p>
          <a:p>
            <a:pPr marL="514350"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514350" lvl="1"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Convey all interest I own of record in a specified tract (would not be sufficient for </a:t>
            </a:r>
            <a:r>
              <a:rPr lang="en-US" altLang="en-US" sz="2400" i="1" dirty="0">
                <a:solidFill>
                  <a:schemeClr val="tx1">
                    <a:lumMod val="75000"/>
                  </a:schemeClr>
                </a:solidFill>
                <a:latin typeface="Arial" panose="020B0604020202020204" pitchFamily="34" charset="0"/>
                <a:cs typeface="Arial" panose="020B0604020202020204" pitchFamily="34" charset="0"/>
              </a:rPr>
              <a:t>Enerlex</a:t>
            </a:r>
            <a:r>
              <a:rPr lang="en-US" altLang="en-US" sz="2400" dirty="0">
                <a:solidFill>
                  <a:schemeClr val="tx1">
                    <a:lumMod val="75000"/>
                  </a:schemeClr>
                </a:solidFill>
                <a:latin typeface="Arial" panose="020B0604020202020204" pitchFamily="34" charset="0"/>
                <a:cs typeface="Arial" panose="020B0604020202020204" pitchFamily="34" charset="0"/>
              </a:rPr>
              <a:t>).</a:t>
            </a:r>
          </a:p>
          <a:p>
            <a:pPr marL="514350"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514350" lvl="1"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Convey a specific interest in land and follow with an additional conveyance of “all my right, title, and interest.”</a:t>
            </a:r>
          </a:p>
          <a:p>
            <a:pPr marL="514350" lvl="1" indent="0" algn="just">
              <a:spcBef>
                <a:spcPts val="0"/>
              </a:spcBef>
              <a:buNone/>
            </a:pPr>
            <a:endParaRPr lang="en-US" altLang="en-US" sz="800" dirty="0">
              <a:solidFill>
                <a:schemeClr val="tx1">
                  <a:lumMod val="75000"/>
                </a:schemeClr>
              </a:solidFill>
              <a:latin typeface="Arial" panose="020B0604020202020204" pitchFamily="34" charset="0"/>
              <a:cs typeface="Arial" panose="020B0604020202020204" pitchFamily="34" charset="0"/>
            </a:endParaRPr>
          </a:p>
          <a:p>
            <a:pPr marL="514350" lvl="1" indent="0" algn="just">
              <a:spcBef>
                <a:spcPts val="0"/>
              </a:spcBef>
              <a:buNone/>
            </a:pPr>
            <a:r>
              <a:rPr lang="en-US" altLang="en-US" sz="2400" dirty="0">
                <a:solidFill>
                  <a:schemeClr val="tx1">
                    <a:lumMod val="75000"/>
                  </a:schemeClr>
                </a:solidFill>
                <a:latin typeface="Arial" panose="020B0604020202020204" pitchFamily="34" charset="0"/>
                <a:cs typeface="Arial" panose="020B0604020202020204" pitchFamily="34" charset="0"/>
              </a:rPr>
              <a:t>Global conveyances, in spite of </a:t>
            </a:r>
            <a:r>
              <a:rPr lang="en-US" altLang="en-US" sz="2400" i="1" dirty="0">
                <a:solidFill>
                  <a:schemeClr val="tx1">
                    <a:lumMod val="75000"/>
                  </a:schemeClr>
                </a:solidFill>
                <a:latin typeface="Arial" panose="020B0604020202020204" pitchFamily="34" charset="0"/>
                <a:cs typeface="Arial" panose="020B0604020202020204" pitchFamily="34" charset="0"/>
              </a:rPr>
              <a:t>Enerlex</a:t>
            </a:r>
            <a:r>
              <a:rPr lang="en-US" altLang="en-US" sz="2400" dirty="0">
                <a:solidFill>
                  <a:schemeClr val="tx1">
                    <a:lumMod val="75000"/>
                  </a:schemeClr>
                </a:solidFill>
                <a:latin typeface="Arial" panose="020B0604020202020204" pitchFamily="34" charset="0"/>
                <a:cs typeface="Arial" panose="020B0604020202020204" pitchFamily="34" charset="0"/>
              </a:rPr>
              <a:t>, are probably good:  “all interest that I own in the East ½ of Section 6.”</a:t>
            </a:r>
          </a:p>
        </p:txBody>
      </p:sp>
      <p:sp>
        <p:nvSpPr>
          <p:cNvPr id="5"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716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 calcmode="lin" valueType="num">
                                      <p:cBhvr additive="base">
                                        <p:cTn id="25" dur="500" fill="hold"/>
                                        <p:tgtEl>
                                          <p:spTgt spid="7">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7">
                                            <p:txEl>
                                              <p:pRg st="8" end="8"/>
                                            </p:txEl>
                                          </p:spTgt>
                                        </p:tgtEl>
                                        <p:attrNameLst>
                                          <p:attrName>style.visibility</p:attrName>
                                        </p:attrNameLst>
                                      </p:cBhvr>
                                      <p:to>
                                        <p:strVal val="visible"/>
                                      </p:to>
                                    </p:set>
                                    <p:anim calcmode="lin" valueType="num">
                                      <p:cBhvr additive="base">
                                        <p:cTn id="31" dur="500" fill="hold"/>
                                        <p:tgtEl>
                                          <p:spTgt spid="7">
                                            <p:txEl>
                                              <p:pRg st="8" end="8"/>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Grp="1" noChangeArrowheads="1"/>
          </p:cNvSpPr>
          <p:nvPr>
            <p:ph type="ctrTitle"/>
          </p:nvPr>
        </p:nvSpPr>
        <p:spPr>
          <a:xfrm>
            <a:off x="192156" y="1454428"/>
            <a:ext cx="8763000" cy="4184372"/>
          </a:xfrm>
        </p:spPr>
        <p:txBody>
          <a:bodyPr>
            <a:noAutofit/>
          </a:bodyPr>
          <a:lstStyle/>
          <a:p>
            <a:pPr marL="119063" eaLnBrk="1" hangingPunct="1">
              <a:lnSpc>
                <a:spcPct val="100000"/>
              </a:lnSpc>
            </a:pP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
            </a:r>
            <a:br>
              <a:rPr lang="en-US" sz="1800"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Presented to</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r>
              <a:rPr lang="en-US" sz="1800" b="1" dirty="0">
                <a:solidFill>
                  <a:srgbClr val="002060"/>
                </a:solidFill>
                <a:latin typeface="Arial" panose="020B0604020202020204" pitchFamily="34" charset="0"/>
                <a:cs typeface="Arial" panose="020B0604020202020204" pitchFamily="34" charset="0"/>
              </a:rPr>
              <a:t>Nort</a:t>
            </a:r>
            <a:r>
              <a:rPr lang="en-US" sz="1800" dirty="0">
                <a:solidFill>
                  <a:srgbClr val="002060"/>
                </a:solidFill>
                <a:latin typeface="Arial" panose="020B0604020202020204" pitchFamily="34" charset="0"/>
                <a:cs typeface="Arial" panose="020B0604020202020204" pitchFamily="34" charset="0"/>
              </a:rPr>
              <a:t>h Houston Association of Petroleum Landmen</a:t>
            </a: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by </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H. Martin Gibson</a:t>
            </a:r>
            <a:br>
              <a:rPr lang="en-US" sz="3200" b="1"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mgibson@lockelord.com</a:t>
            </a: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r>
              <a:rPr lang="en-US" sz="1800" b="1" dirty="0">
                <a:latin typeface="Arial" panose="020B0604020202020204" pitchFamily="34" charset="0"/>
                <a:cs typeface="Arial" panose="020B0604020202020204" pitchFamily="34" charset="0"/>
              </a:rPr>
              <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p:txBody>
      </p:sp>
      <p:sp>
        <p:nvSpPr>
          <p:cNvPr id="9" name="Rectangle 2"/>
          <p:cNvSpPr txBox="1">
            <a:spLocks noChangeArrowheads="1"/>
          </p:cNvSpPr>
          <p:nvPr/>
        </p:nvSpPr>
        <p:spPr>
          <a:xfrm>
            <a:off x="286578" y="294861"/>
            <a:ext cx="6100970" cy="762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4000" b="1" dirty="0">
                <a:solidFill>
                  <a:schemeClr val="accent2"/>
                </a:solidFill>
                <a:latin typeface="Arial" panose="020B0604020202020204" pitchFamily="34" charset="0"/>
                <a:cs typeface="Arial" panose="020B0604020202020204" pitchFamily="34" charset="0"/>
              </a:rPr>
              <a:t>The Perils of </a:t>
            </a:r>
            <a:r>
              <a:rPr lang="en-US" sz="4000" b="1" dirty="0" smtClean="0">
                <a:solidFill>
                  <a:schemeClr val="accent2"/>
                </a:solidFill>
                <a:latin typeface="Arial" panose="020B0604020202020204" pitchFamily="34" charset="0"/>
                <a:cs typeface="Arial" panose="020B0604020202020204" pitchFamily="34" charset="0"/>
              </a:rPr>
              <a:t>Quitclaims</a:t>
            </a:r>
            <a:endParaRPr lang="en-US" sz="1800" b="1" dirty="0">
              <a:solidFill>
                <a:schemeClr val="accent2"/>
              </a:solidFill>
              <a:latin typeface="Arial" panose="020B0604020202020204" pitchFamily="34" charset="0"/>
              <a:cs typeface="Arial" panose="020B0604020202020204" pitchFamily="34" charset="0"/>
            </a:endParaRPr>
          </a:p>
        </p:txBody>
      </p:sp>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96110" y="2057400"/>
            <a:ext cx="2073965" cy="1285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1512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117724"/>
            <a:ext cx="7886700" cy="2890085"/>
          </a:xfrm>
        </p:spPr>
        <p:txBody>
          <a:bodyPr>
            <a:noAutofit/>
          </a:bodyPr>
          <a:lstStyle/>
          <a:p>
            <a:pPr algn="just"/>
            <a:r>
              <a:rPr lang="en-US" sz="2400" b="1" dirty="0">
                <a:latin typeface="Arial" panose="020B0604020202020204" pitchFamily="34" charset="0"/>
                <a:cs typeface="Arial" panose="020B0604020202020204" pitchFamily="34" charset="0"/>
              </a:rPr>
              <a:t>Types of Recording Statutes.</a:t>
            </a:r>
          </a:p>
          <a:p>
            <a:pPr lvl="1" algn="just"/>
            <a:r>
              <a:rPr lang="en-US" sz="2400" dirty="0">
                <a:latin typeface="Arial" panose="020B0604020202020204" pitchFamily="34" charset="0"/>
                <a:cs typeface="Arial" panose="020B0604020202020204" pitchFamily="34" charset="0"/>
              </a:rPr>
              <a:t>Race.</a:t>
            </a:r>
          </a:p>
          <a:p>
            <a:pPr lvl="2" algn="just"/>
            <a:r>
              <a:rPr lang="en-US" dirty="0">
                <a:latin typeface="Arial" panose="020B0604020202020204" pitchFamily="34" charset="0"/>
                <a:cs typeface="Arial" panose="020B0604020202020204" pitchFamily="34" charset="0"/>
              </a:rPr>
              <a:t>Purchaser who records first prevails, regardless of notice.  Delaware, North Carolina, Louisiana.  Arkansas and Ohio seem to be Race jurisdictions for mortgages but Notice for other instruments.</a:t>
            </a:r>
          </a:p>
        </p:txBody>
      </p:sp>
      <p:sp>
        <p:nvSpPr>
          <p:cNvPr id="5" name="Title 1"/>
          <p:cNvSpPr>
            <a:spLocks noGrp="1"/>
          </p:cNvSpPr>
          <p:nvPr>
            <p:ph type="title"/>
          </p:nvPr>
        </p:nvSpPr>
        <p:spPr>
          <a:xfrm>
            <a:off x="278296" y="383623"/>
            <a:ext cx="6571060" cy="593725"/>
          </a:xfrm>
        </p:spPr>
        <p:txBody>
          <a:bodyPr>
            <a:noAutofit/>
          </a:bodyPr>
          <a:lstStyle/>
          <a:p>
            <a:r>
              <a:rPr lang="en-US" sz="360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68592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93837"/>
            <a:ext cx="8229600" cy="4525963"/>
          </a:xfrm>
        </p:spPr>
        <p:txBody>
          <a:bodyPr>
            <a:normAutofit fontScale="92500"/>
          </a:bodyPr>
          <a:lstStyle/>
          <a:p>
            <a:pPr lvl="1" algn="just"/>
            <a:r>
              <a:rPr lang="en-US" sz="2400" dirty="0">
                <a:latin typeface="Arial" panose="020B0604020202020204" pitchFamily="34" charset="0"/>
                <a:cs typeface="Arial" panose="020B0604020202020204" pitchFamily="34" charset="0"/>
              </a:rPr>
              <a:t>Types of Recording Statutes:</a:t>
            </a:r>
          </a:p>
          <a:p>
            <a:pPr lvl="1" algn="just"/>
            <a:r>
              <a:rPr lang="en-US" sz="2400" dirty="0">
                <a:latin typeface="Arial" panose="020B0604020202020204" pitchFamily="34" charset="0"/>
                <a:cs typeface="Arial" panose="020B0604020202020204" pitchFamily="34" charset="0"/>
              </a:rPr>
              <a:t>Race – Notice.</a:t>
            </a:r>
          </a:p>
          <a:p>
            <a:pPr lvl="2" algn="just"/>
            <a:r>
              <a:rPr lang="en-US" dirty="0">
                <a:latin typeface="Arial" panose="020B0604020202020204" pitchFamily="34" charset="0"/>
                <a:cs typeface="Arial" panose="020B0604020202020204" pitchFamily="34" charset="0"/>
              </a:rPr>
              <a:t>Subsequent purchaser without notice must file for record before recordation of the prior unrecorded interest.  Alaska, California, Colorado, Hawaii, Idaho, Indiana, Montana, Nebraska, Nevada, New Jersey, Oregon, South Carolina, South Dakota, Utah, Wisconsin, Wyoming.</a:t>
            </a:r>
          </a:p>
          <a:p>
            <a:pPr lvl="1" algn="just"/>
            <a:r>
              <a:rPr lang="en-US" sz="2400" dirty="0">
                <a:latin typeface="Arial" panose="020B0604020202020204" pitchFamily="34" charset="0"/>
                <a:cs typeface="Arial" panose="020B0604020202020204" pitchFamily="34" charset="0"/>
              </a:rPr>
              <a:t>Notice.</a:t>
            </a:r>
          </a:p>
          <a:p>
            <a:pPr lvl="2" algn="just"/>
            <a:r>
              <a:rPr lang="en-US" dirty="0">
                <a:latin typeface="Arial" panose="020B0604020202020204" pitchFamily="34" charset="0"/>
                <a:cs typeface="Arial" panose="020B0604020202020204" pitchFamily="34" charset="0"/>
              </a:rPr>
              <a:t>Subsequent purchaser or lienholder who acquires an interest without notice of a prior unrecorded conveyance or lien prevails regardless of when the subsequent purchaser’s deed is recorded, if ever.</a:t>
            </a:r>
          </a:p>
          <a:p>
            <a:pPr algn="just"/>
            <a:endParaRPr lang="en-US" dirty="0"/>
          </a:p>
        </p:txBody>
      </p:sp>
      <p:sp>
        <p:nvSpPr>
          <p:cNvPr id="4" name="Title 1"/>
          <p:cNvSpPr>
            <a:spLocks noGrp="1"/>
          </p:cNvSpPr>
          <p:nvPr>
            <p:ph type="title"/>
          </p:nvPr>
        </p:nvSpPr>
        <p:spPr>
          <a:xfrm>
            <a:off x="278296" y="383623"/>
            <a:ext cx="6571060" cy="593725"/>
          </a:xfrm>
        </p:spPr>
        <p:txBody>
          <a:bodyPr>
            <a:noAutofit/>
          </a:bodyPr>
          <a:lstStyle/>
          <a:p>
            <a:r>
              <a:rPr lang="en-US" sz="360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400923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1768" y="2930494"/>
            <a:ext cx="417910" cy="646331"/>
          </a:xfrm>
          <a:prstGeom prst="rect">
            <a:avLst/>
          </a:prstGeom>
          <a:noFill/>
        </p:spPr>
        <p:txBody>
          <a:bodyPr wrap="square" rtlCol="0">
            <a:spAutoFit/>
          </a:bodyPr>
          <a:lstStyle/>
          <a:p>
            <a:r>
              <a:rPr lang="en-US" sz="3600" dirty="0"/>
              <a:t>O</a:t>
            </a:r>
          </a:p>
        </p:txBody>
      </p:sp>
      <p:sp>
        <p:nvSpPr>
          <p:cNvPr id="6" name="TextBox 5"/>
          <p:cNvSpPr txBox="1"/>
          <p:nvPr/>
        </p:nvSpPr>
        <p:spPr>
          <a:xfrm>
            <a:off x="2415519" y="2950231"/>
            <a:ext cx="407194" cy="646331"/>
          </a:xfrm>
          <a:prstGeom prst="rect">
            <a:avLst/>
          </a:prstGeom>
          <a:noFill/>
        </p:spPr>
        <p:txBody>
          <a:bodyPr wrap="square" rtlCol="0">
            <a:spAutoFit/>
          </a:bodyPr>
          <a:lstStyle/>
          <a:p>
            <a:r>
              <a:rPr lang="en-US" sz="3600" dirty="0"/>
              <a:t>A</a:t>
            </a:r>
          </a:p>
        </p:txBody>
      </p:sp>
      <p:cxnSp>
        <p:nvCxnSpPr>
          <p:cNvPr id="16" name="Elbow Connector 15"/>
          <p:cNvCxnSpPr/>
          <p:nvPr/>
        </p:nvCxnSpPr>
        <p:spPr>
          <a:xfrm>
            <a:off x="2797196" y="3230820"/>
            <a:ext cx="1148314" cy="156611"/>
          </a:xfrm>
          <a:prstGeom prst="bentConnector3">
            <a:avLst>
              <a:gd name="adj1" fmla="val 8840"/>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816245" y="3159790"/>
            <a:ext cx="1500188" cy="300082"/>
          </a:xfrm>
          <a:prstGeom prst="rect">
            <a:avLst/>
          </a:prstGeom>
          <a:noFill/>
        </p:spPr>
        <p:txBody>
          <a:bodyPr wrap="square" rtlCol="0">
            <a:spAutoFit/>
          </a:bodyPr>
          <a:lstStyle/>
          <a:p>
            <a:r>
              <a:rPr lang="en-US" sz="1350" i="1" dirty="0"/>
              <a:t>does not record</a:t>
            </a:r>
          </a:p>
        </p:txBody>
      </p:sp>
      <p:sp>
        <p:nvSpPr>
          <p:cNvPr id="21" name="TextBox 20"/>
          <p:cNvSpPr txBox="1"/>
          <p:nvPr/>
        </p:nvSpPr>
        <p:spPr>
          <a:xfrm>
            <a:off x="3965993" y="2952776"/>
            <a:ext cx="428628" cy="646331"/>
          </a:xfrm>
          <a:prstGeom prst="rect">
            <a:avLst/>
          </a:prstGeom>
          <a:noFill/>
        </p:spPr>
        <p:txBody>
          <a:bodyPr wrap="square" rtlCol="0">
            <a:spAutoFit/>
          </a:bodyPr>
          <a:lstStyle/>
          <a:p>
            <a:r>
              <a:rPr lang="en-US" sz="3600" dirty="0"/>
              <a:t>C</a:t>
            </a:r>
          </a:p>
        </p:txBody>
      </p:sp>
      <p:sp>
        <p:nvSpPr>
          <p:cNvPr id="22" name="TextBox 21"/>
          <p:cNvSpPr txBox="1"/>
          <p:nvPr/>
        </p:nvSpPr>
        <p:spPr>
          <a:xfrm>
            <a:off x="4346492" y="3184618"/>
            <a:ext cx="803678" cy="300082"/>
          </a:xfrm>
          <a:prstGeom prst="rect">
            <a:avLst/>
          </a:prstGeom>
          <a:noFill/>
        </p:spPr>
        <p:txBody>
          <a:bodyPr wrap="square" rtlCol="0">
            <a:spAutoFit/>
          </a:bodyPr>
          <a:lstStyle/>
          <a:p>
            <a:r>
              <a:rPr lang="en-US" sz="1350" i="1" dirty="0"/>
              <a:t>records</a:t>
            </a:r>
          </a:p>
        </p:txBody>
      </p:sp>
      <p:sp>
        <p:nvSpPr>
          <p:cNvPr id="23" name="TextBox 22"/>
          <p:cNvSpPr txBox="1"/>
          <p:nvPr/>
        </p:nvSpPr>
        <p:spPr>
          <a:xfrm>
            <a:off x="1302936" y="3161513"/>
            <a:ext cx="2153843" cy="225456"/>
          </a:xfrm>
          <a:prstGeom prst="rect">
            <a:avLst/>
          </a:prstGeom>
          <a:noFill/>
        </p:spPr>
        <p:txBody>
          <a:bodyPr wrap="square" rtlCol="0">
            <a:spAutoFit/>
          </a:bodyPr>
          <a:lstStyle/>
          <a:p>
            <a:r>
              <a:rPr lang="en-US" sz="1350" dirty="0"/>
              <a:t>owns Blackacre minerals</a:t>
            </a:r>
          </a:p>
        </p:txBody>
      </p:sp>
      <p:sp>
        <p:nvSpPr>
          <p:cNvPr id="25" name="TextBox 24"/>
          <p:cNvSpPr txBox="1"/>
          <p:nvPr/>
        </p:nvSpPr>
        <p:spPr>
          <a:xfrm>
            <a:off x="5524605" y="3663349"/>
            <a:ext cx="3245815" cy="507831"/>
          </a:xfrm>
          <a:prstGeom prst="rect">
            <a:avLst/>
          </a:prstGeom>
          <a:noFill/>
        </p:spPr>
        <p:txBody>
          <a:bodyPr wrap="square" rtlCol="0">
            <a:spAutoFit/>
          </a:bodyPr>
          <a:lstStyle/>
          <a:p>
            <a:r>
              <a:rPr lang="en-US" sz="1350" dirty="0"/>
              <a:t>If B has no notice of A and pays value, </a:t>
            </a:r>
          </a:p>
          <a:p>
            <a:r>
              <a:rPr lang="en-US" sz="1350" dirty="0"/>
              <a:t>B wins even if A later records.</a:t>
            </a:r>
          </a:p>
        </p:txBody>
      </p:sp>
      <p:cxnSp>
        <p:nvCxnSpPr>
          <p:cNvPr id="29" name="Straight Connector 28"/>
          <p:cNvCxnSpPr/>
          <p:nvPr/>
        </p:nvCxnSpPr>
        <p:spPr>
          <a:xfrm>
            <a:off x="1134125" y="3432602"/>
            <a:ext cx="0" cy="63985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135509" y="4056077"/>
            <a:ext cx="1909261"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007451" y="3633532"/>
            <a:ext cx="383672" cy="646331"/>
          </a:xfrm>
          <a:prstGeom prst="rect">
            <a:avLst/>
          </a:prstGeom>
          <a:noFill/>
        </p:spPr>
        <p:txBody>
          <a:bodyPr wrap="square" rtlCol="0">
            <a:spAutoFit/>
          </a:bodyPr>
          <a:lstStyle/>
          <a:p>
            <a:r>
              <a:rPr lang="en-US" sz="3600" dirty="0"/>
              <a:t>B</a:t>
            </a:r>
          </a:p>
        </p:txBody>
      </p:sp>
      <p:sp>
        <p:nvSpPr>
          <p:cNvPr id="34" name="TextBox 33"/>
          <p:cNvSpPr txBox="1"/>
          <p:nvPr/>
        </p:nvSpPr>
        <p:spPr>
          <a:xfrm>
            <a:off x="3335167" y="3863434"/>
            <a:ext cx="1500188" cy="300082"/>
          </a:xfrm>
          <a:prstGeom prst="rect">
            <a:avLst/>
          </a:prstGeom>
          <a:noFill/>
        </p:spPr>
        <p:txBody>
          <a:bodyPr wrap="square" rtlCol="0">
            <a:spAutoFit/>
          </a:bodyPr>
          <a:lstStyle/>
          <a:p>
            <a:r>
              <a:rPr lang="en-US" sz="1350" i="1" dirty="0"/>
              <a:t>does not record</a:t>
            </a:r>
          </a:p>
        </p:txBody>
      </p:sp>
      <p:cxnSp>
        <p:nvCxnSpPr>
          <p:cNvPr id="36" name="Straight Connector 35"/>
          <p:cNvCxnSpPr/>
          <p:nvPr/>
        </p:nvCxnSpPr>
        <p:spPr>
          <a:xfrm flipH="1">
            <a:off x="1130300" y="3446688"/>
            <a:ext cx="1126" cy="131269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1117544" y="4750988"/>
            <a:ext cx="2811780"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882350" y="4316413"/>
            <a:ext cx="428625" cy="646331"/>
          </a:xfrm>
          <a:prstGeom prst="rect">
            <a:avLst/>
          </a:prstGeom>
          <a:noFill/>
        </p:spPr>
        <p:txBody>
          <a:bodyPr wrap="square" rtlCol="0">
            <a:spAutoFit/>
          </a:bodyPr>
          <a:lstStyle/>
          <a:p>
            <a:r>
              <a:rPr lang="en-US" sz="3600" dirty="0"/>
              <a:t>D</a:t>
            </a:r>
          </a:p>
        </p:txBody>
      </p:sp>
      <p:sp>
        <p:nvSpPr>
          <p:cNvPr id="41" name="TextBox 40"/>
          <p:cNvSpPr txBox="1"/>
          <p:nvPr/>
        </p:nvSpPr>
        <p:spPr>
          <a:xfrm>
            <a:off x="4251341" y="4553020"/>
            <a:ext cx="1147238" cy="300082"/>
          </a:xfrm>
          <a:prstGeom prst="rect">
            <a:avLst/>
          </a:prstGeom>
          <a:noFill/>
        </p:spPr>
        <p:txBody>
          <a:bodyPr wrap="square" rtlCol="0">
            <a:spAutoFit/>
          </a:bodyPr>
          <a:lstStyle/>
          <a:p>
            <a:r>
              <a:rPr lang="en-US" sz="1350" i="1" dirty="0"/>
              <a:t>BFP, records</a:t>
            </a:r>
          </a:p>
        </p:txBody>
      </p:sp>
      <p:sp>
        <p:nvSpPr>
          <p:cNvPr id="46" name="TextBox 45"/>
          <p:cNvSpPr txBox="1"/>
          <p:nvPr/>
        </p:nvSpPr>
        <p:spPr>
          <a:xfrm>
            <a:off x="5524605" y="3001003"/>
            <a:ext cx="3352912" cy="715581"/>
          </a:xfrm>
          <a:prstGeom prst="rect">
            <a:avLst/>
          </a:prstGeom>
          <a:noFill/>
        </p:spPr>
        <p:txBody>
          <a:bodyPr wrap="square" rtlCol="0">
            <a:spAutoFit/>
          </a:bodyPr>
          <a:lstStyle/>
          <a:p>
            <a:r>
              <a:rPr lang="en-US" sz="1350" dirty="0"/>
              <a:t>C pays value has no notice and records.  B wins because B was a BFP </a:t>
            </a:r>
            <a:r>
              <a:rPr lang="en-US" sz="1350" u="sng" dirty="0"/>
              <a:t>BUT</a:t>
            </a:r>
            <a:r>
              <a:rPr lang="en-US" sz="1350" dirty="0"/>
              <a:t> -- in most notice states C wins.</a:t>
            </a:r>
            <a:endParaRPr lang="en-US" sz="1350" u="sng" dirty="0"/>
          </a:p>
        </p:txBody>
      </p:sp>
      <p:sp>
        <p:nvSpPr>
          <p:cNvPr id="47" name="TextBox 46"/>
          <p:cNvSpPr txBox="1"/>
          <p:nvPr/>
        </p:nvSpPr>
        <p:spPr>
          <a:xfrm>
            <a:off x="5523675" y="4338732"/>
            <a:ext cx="3518449" cy="507831"/>
          </a:xfrm>
          <a:prstGeom prst="rect">
            <a:avLst/>
          </a:prstGeom>
          <a:noFill/>
        </p:spPr>
        <p:txBody>
          <a:bodyPr wrap="square" rtlCol="0">
            <a:spAutoFit/>
          </a:bodyPr>
          <a:lstStyle/>
          <a:p>
            <a:r>
              <a:rPr lang="en-US" sz="1350" dirty="0"/>
              <a:t>D is BFP -- pays value and no notice, </a:t>
            </a:r>
          </a:p>
          <a:p>
            <a:r>
              <a:rPr lang="en-US" sz="1350" dirty="0"/>
              <a:t>i.e. B does not record D wins.</a:t>
            </a:r>
          </a:p>
        </p:txBody>
      </p:sp>
      <p:sp>
        <p:nvSpPr>
          <p:cNvPr id="51" name="TextBox 50"/>
          <p:cNvSpPr txBox="1"/>
          <p:nvPr/>
        </p:nvSpPr>
        <p:spPr>
          <a:xfrm>
            <a:off x="2912201" y="3158121"/>
            <a:ext cx="1044257" cy="300082"/>
          </a:xfrm>
          <a:prstGeom prst="rect">
            <a:avLst/>
          </a:prstGeom>
          <a:noFill/>
        </p:spPr>
        <p:txBody>
          <a:bodyPr wrap="square" rtlCol="0">
            <a:spAutoFit/>
          </a:bodyPr>
          <a:lstStyle/>
          <a:p>
            <a:r>
              <a:rPr lang="en-US" sz="1350" dirty="0"/>
              <a:t>conveys to</a:t>
            </a:r>
          </a:p>
        </p:txBody>
      </p:sp>
      <p:cxnSp>
        <p:nvCxnSpPr>
          <p:cNvPr id="59" name="Elbow Connector 58"/>
          <p:cNvCxnSpPr/>
          <p:nvPr/>
        </p:nvCxnSpPr>
        <p:spPr>
          <a:xfrm>
            <a:off x="1317131" y="3225693"/>
            <a:ext cx="1096908" cy="174463"/>
          </a:xfrm>
          <a:prstGeom prst="bentConnector3">
            <a:avLst>
              <a:gd name="adj1" fmla="val 7778"/>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61" name="TextBox 60"/>
          <p:cNvSpPr txBox="1"/>
          <p:nvPr/>
        </p:nvSpPr>
        <p:spPr>
          <a:xfrm>
            <a:off x="1366520" y="3162300"/>
            <a:ext cx="1031164" cy="300082"/>
          </a:xfrm>
          <a:prstGeom prst="rect">
            <a:avLst/>
          </a:prstGeom>
          <a:noFill/>
          <a:ln w="28575">
            <a:noFill/>
          </a:ln>
        </p:spPr>
        <p:txBody>
          <a:bodyPr wrap="square" rtlCol="0">
            <a:spAutoFit/>
          </a:bodyPr>
          <a:lstStyle/>
          <a:p>
            <a:r>
              <a:rPr lang="en-US" sz="1350" dirty="0"/>
              <a:t>conveys to</a:t>
            </a:r>
          </a:p>
        </p:txBody>
      </p:sp>
      <p:sp>
        <p:nvSpPr>
          <p:cNvPr id="65" name="TextBox 64"/>
          <p:cNvSpPr txBox="1"/>
          <p:nvPr/>
        </p:nvSpPr>
        <p:spPr>
          <a:xfrm>
            <a:off x="1465790" y="3778250"/>
            <a:ext cx="1064703" cy="300082"/>
          </a:xfrm>
          <a:prstGeom prst="rect">
            <a:avLst/>
          </a:prstGeom>
          <a:noFill/>
        </p:spPr>
        <p:txBody>
          <a:bodyPr wrap="square" rtlCol="0">
            <a:spAutoFit/>
          </a:bodyPr>
          <a:lstStyle/>
          <a:p>
            <a:r>
              <a:rPr lang="en-US" sz="1350" dirty="0"/>
              <a:t>conveys to </a:t>
            </a:r>
          </a:p>
        </p:txBody>
      </p:sp>
      <p:sp>
        <p:nvSpPr>
          <p:cNvPr id="68" name="TextBox 67"/>
          <p:cNvSpPr txBox="1"/>
          <p:nvPr/>
        </p:nvSpPr>
        <p:spPr>
          <a:xfrm>
            <a:off x="1473200" y="4500518"/>
            <a:ext cx="1289595" cy="300082"/>
          </a:xfrm>
          <a:prstGeom prst="rect">
            <a:avLst/>
          </a:prstGeom>
          <a:noFill/>
        </p:spPr>
        <p:txBody>
          <a:bodyPr wrap="square" rtlCol="0">
            <a:spAutoFit/>
          </a:bodyPr>
          <a:lstStyle/>
          <a:p>
            <a:r>
              <a:rPr lang="en-US" sz="1350" dirty="0"/>
              <a:t>conveys to</a:t>
            </a:r>
          </a:p>
        </p:txBody>
      </p:sp>
      <p:cxnSp>
        <p:nvCxnSpPr>
          <p:cNvPr id="4" name="Straight Arrow Connector 3"/>
          <p:cNvCxnSpPr/>
          <p:nvPr/>
        </p:nvCxnSpPr>
        <p:spPr>
          <a:xfrm>
            <a:off x="1148209" y="5256167"/>
            <a:ext cx="4375466"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914488" y="5267884"/>
            <a:ext cx="819311" cy="300082"/>
          </a:xfrm>
          <a:prstGeom prst="rect">
            <a:avLst/>
          </a:prstGeom>
          <a:noFill/>
        </p:spPr>
        <p:txBody>
          <a:bodyPr wrap="square" rtlCol="0">
            <a:spAutoFit/>
          </a:bodyPr>
          <a:lstStyle/>
          <a:p>
            <a:r>
              <a:rPr lang="en-US" sz="1350" i="1" dirty="0"/>
              <a:t>Time</a:t>
            </a:r>
          </a:p>
        </p:txBody>
      </p:sp>
      <p:sp>
        <p:nvSpPr>
          <p:cNvPr id="28"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325335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23"/>
                                        </p:tgtEl>
                                        <p:attrNameLst>
                                          <p:attrName>style.visibility</p:attrName>
                                        </p:attrNameLst>
                                      </p:cBhvr>
                                      <p:to>
                                        <p:strVal val="hidden"/>
                                      </p:to>
                                    </p:set>
                                  </p:childTnLst>
                                </p:cTn>
                              </p:par>
                              <p:par>
                                <p:cTn id="13" presetID="1" presetClass="entr" presetSubtype="0" fill="hold"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10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subTnLst>
                                    <p:animClr clrSpc="rgb" dir="cw">
                                      <p:cBhvr override="childStyle">
                                        <p:cTn dur="1" fill="hold" display="0" masterRel="nextClick" afterEffect="1"/>
                                        <p:tgtEl>
                                          <p:spTgt spid="59"/>
                                        </p:tgtEl>
                                        <p:attrNameLst>
                                          <p:attrName>ppt_c</p:attrName>
                                        </p:attrNameLst>
                                      </p:cBhvr>
                                      <p:to>
                                        <a:srgbClr val="666666"/>
                                      </p:to>
                                    </p:animClr>
                                  </p:subTnLst>
                                </p:cTn>
                              </p:par>
                              <p:par>
                                <p:cTn id="21" presetID="1" presetClass="entr" presetSubtype="0" fill="hold" grpId="0" nodeType="with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par>
                                <p:cTn id="23" presetID="1" presetClass="entr" presetSubtype="0" fill="hold" grpId="0" nodeType="withEffect">
                                  <p:stCondLst>
                                    <p:cond delay="10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2"/>
                                        </p:tgtEl>
                                        <p:attrNameLst>
                                          <p:attrName>style.visibility</p:attrName>
                                        </p:attrNameLst>
                                      </p:cBhvr>
                                      <p:to>
                                        <p:strVal val="visible"/>
                                      </p:to>
                                    </p:set>
                                  </p:childTnLst>
                                  <p:subTnLst>
                                    <p:animClr clrSpc="rgb" dir="cw">
                                      <p:cBhvr override="childStyle">
                                        <p:cTn dur="1" fill="hold" display="0" masterRel="nextClick" afterEffect="1"/>
                                        <p:tgtEl>
                                          <p:spTgt spid="32"/>
                                        </p:tgtEl>
                                        <p:attrNameLst>
                                          <p:attrName>ppt_c</p:attrName>
                                        </p:attrNameLst>
                                      </p:cBhvr>
                                      <p:to>
                                        <a:srgbClr val="666666"/>
                                      </p:to>
                                    </p:animClr>
                                  </p:subTnLst>
                                </p:cTn>
                              </p:par>
                              <p:par>
                                <p:cTn id="29" presetID="1" presetClass="entr" presetSubtype="0" fill="hold" nodeType="withEffect">
                                  <p:stCondLst>
                                    <p:cond delay="0"/>
                                  </p:stCondLst>
                                  <p:childTnLst>
                                    <p:set>
                                      <p:cBhvr>
                                        <p:cTn id="30" dur="1" fill="hold">
                                          <p:stCondLst>
                                            <p:cond delay="0"/>
                                          </p:stCondLst>
                                        </p:cTn>
                                        <p:tgtEl>
                                          <p:spTgt spid="29"/>
                                        </p:tgtEl>
                                        <p:attrNameLst>
                                          <p:attrName>style.visibility</p:attrName>
                                        </p:attrNameLst>
                                      </p:cBhvr>
                                      <p:to>
                                        <p:strVal val="visible"/>
                                      </p:to>
                                    </p:set>
                                  </p:childTnLst>
                                  <p:subTnLst>
                                    <p:animClr clrSpc="rgb" dir="cw">
                                      <p:cBhvr override="childStyle">
                                        <p:cTn dur="1" fill="hold" display="0" masterRel="nextClick" afterEffect="1"/>
                                        <p:tgtEl>
                                          <p:spTgt spid="29"/>
                                        </p:tgtEl>
                                        <p:attrNameLst>
                                          <p:attrName>ppt_c</p:attrName>
                                        </p:attrNameLst>
                                      </p:cBhvr>
                                      <p:to>
                                        <a:srgbClr val="666666"/>
                                      </p:to>
                                    </p:animClr>
                                  </p:subTnLst>
                                </p:cTn>
                              </p:par>
                              <p:par>
                                <p:cTn id="31" presetID="1" presetClass="exit" presetSubtype="0" fill="hold" grpId="1" nodeType="with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61"/>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5"/>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4"/>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35" presetClass="emph" presetSubtype="0" repeatCount="10000" fill="hold" grpId="1" nodeType="withEffect">
                                  <p:stCondLst>
                                    <p:cond delay="0"/>
                                  </p:stCondLst>
                                  <p:childTnLst>
                                    <p:anim calcmode="discrete" valueType="str">
                                      <p:cBhvr>
                                        <p:cTn id="44" dur="1000" fill="hold"/>
                                        <p:tgtEl>
                                          <p:spTgt spid="33"/>
                                        </p:tgtEl>
                                        <p:attrNameLst>
                                          <p:attrName>style.visibility</p:attrName>
                                        </p:attrNameLst>
                                      </p:cBhvr>
                                      <p:tavLst>
                                        <p:tav tm="0">
                                          <p:val>
                                            <p:strVal val="hidden"/>
                                          </p:val>
                                        </p:tav>
                                        <p:tav tm="50000">
                                          <p:val>
                                            <p:strVal val="visible"/>
                                          </p:val>
                                        </p:tav>
                                      </p:tavLst>
                                    </p:anim>
                                  </p:childTnLst>
                                </p:cTn>
                              </p:par>
                              <p:par>
                                <p:cTn id="45" presetID="3" presetClass="emph" presetSubtype="1" grpId="3" nodeType="withEffect">
                                  <p:stCondLst>
                                    <p:cond delay="0"/>
                                  </p:stCondLst>
                                  <p:endCondLst>
                                    <p:cond evt="onNext" delay="0">
                                      <p:tgtEl>
                                        <p:sldTgt/>
                                      </p:tgtEl>
                                    </p:cond>
                                  </p:endCondLst>
                                  <p:childTnLst>
                                    <p:set>
                                      <p:cBhvr override="childStyle">
                                        <p:cTn id="46" dur="indefinite"/>
                                        <p:tgtEl>
                                          <p:spTgt spid="33"/>
                                        </p:tgtEl>
                                        <p:attrNameLst>
                                          <p:attrName>style.color</p:attrName>
                                        </p:attrNameLst>
                                      </p:cBhvr>
                                      <p:to>
                                        <p:clrVal>
                                          <a:srgbClr val="CC0000"/>
                                        </p:clrVal>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34"/>
                                        </p:tgtEl>
                                        <p:attrNameLst>
                                          <p:attrName>style.visibility</p:attrName>
                                        </p:attrNameLst>
                                      </p:cBhvr>
                                      <p:to>
                                        <p:strVal val="hidden"/>
                                      </p:to>
                                    </p:set>
                                  </p:childTnLst>
                                </p:cTn>
                              </p:par>
                              <p:par>
                                <p:cTn id="51" presetID="1" presetClass="exit" presetSubtype="0" fill="hold" grpId="1" nodeType="withEffect">
                                  <p:stCondLst>
                                    <p:cond delay="0"/>
                                  </p:stCondLst>
                                  <p:childTnLst>
                                    <p:set>
                                      <p:cBhvr>
                                        <p:cTn id="52" dur="1" fill="hold">
                                          <p:stCondLst>
                                            <p:cond delay="0"/>
                                          </p:stCondLst>
                                        </p:cTn>
                                        <p:tgtEl>
                                          <p:spTgt spid="25"/>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65"/>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5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par>
                                <p:cTn id="61" presetID="3" presetClass="emph" presetSubtype="2" fill="hold" grpId="1" nodeType="withEffect">
                                  <p:stCondLst>
                                    <p:cond delay="0"/>
                                  </p:stCondLst>
                                  <p:childTnLst>
                                    <p:animClr clrSpc="rgb" dir="cw">
                                      <p:cBhvr override="childStyle">
                                        <p:cTn id="62" dur="500" fill="hold"/>
                                        <p:tgtEl>
                                          <p:spTgt spid="6"/>
                                        </p:tgtEl>
                                        <p:attrNameLst>
                                          <p:attrName>style.color</p:attrName>
                                        </p:attrNameLst>
                                      </p:cBhvr>
                                      <p:to>
                                        <a:schemeClr val="tx1"/>
                                      </p:to>
                                    </p:animClr>
                                  </p:childTnLst>
                                </p:cTn>
                              </p:par>
                              <p:par>
                                <p:cTn id="63" presetID="1" presetClass="entr" presetSubtype="0"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par>
                                <p:cTn id="67" presetID="35" presetClass="emph" presetSubtype="0" repeatCount="10000" fill="hold" grpId="2" nodeType="withEffect">
                                  <p:stCondLst>
                                    <p:cond delay="0"/>
                                  </p:stCondLst>
                                  <p:childTnLst>
                                    <p:anim calcmode="discrete" valueType="str">
                                      <p:cBhvr>
                                        <p:cTn id="68" dur="1000" fill="hold"/>
                                        <p:tgtEl>
                                          <p:spTgt spid="33"/>
                                        </p:tgtEl>
                                        <p:attrNameLst>
                                          <p:attrName>style.visibility</p:attrName>
                                        </p:attrNameLst>
                                      </p:cBhvr>
                                      <p:tavLst>
                                        <p:tav tm="0">
                                          <p:val>
                                            <p:strVal val="hidden"/>
                                          </p:val>
                                        </p:tav>
                                        <p:tav tm="50000">
                                          <p:val>
                                            <p:strVal val="visible"/>
                                          </p:val>
                                        </p:tav>
                                      </p:tavLst>
                                    </p:anim>
                                  </p:childTnLst>
                                </p:cTn>
                              </p:par>
                              <p:par>
                                <p:cTn id="69" presetID="3" presetClass="emph" presetSubtype="1" grpId="4" nodeType="withEffect">
                                  <p:stCondLst>
                                    <p:cond delay="0"/>
                                  </p:stCondLst>
                                  <p:childTnLst>
                                    <p:set>
                                      <p:cBhvr override="childStyle">
                                        <p:cTn id="70" dur="indefinite"/>
                                        <p:tgtEl>
                                          <p:spTgt spid="33"/>
                                        </p:tgtEl>
                                        <p:attrNameLst>
                                          <p:attrName>style.color</p:attrName>
                                        </p:attrNameLst>
                                      </p:cBhvr>
                                      <p:to>
                                        <p:clrVal>
                                          <a:srgbClr val="CC0000"/>
                                        </p:clrVal>
                                      </p:to>
                                    </p:set>
                                  </p:childTnLst>
                                  <p:subTnLst>
                                    <p:animClr clrSpc="rgb" dir="cw">
                                      <p:cBhvr override="childStyle">
                                        <p:cTn dur="1" fill="hold" display="0" masterRel="nextClick" afterEffect="1"/>
                                        <p:tgtEl>
                                          <p:spTgt spid="33"/>
                                        </p:tgtEl>
                                        <p:attrNameLst>
                                          <p:attrName>ppt_c</p:attrName>
                                        </p:attrNameLst>
                                      </p:cBhvr>
                                      <p:to>
                                        <a:schemeClr val="hlink"/>
                                      </p:to>
                                    </p:animClr>
                                  </p:subTnLst>
                                </p:cTn>
                              </p:par>
                              <p:par>
                                <p:cTn id="71" presetID="25" presetClass="emph" presetSubtype="0" repeatCount="indefinite" fill="hold" nodeType="withEffect">
                                  <p:stCondLst>
                                    <p:cond delay="0"/>
                                  </p:stCondLst>
                                  <p:endCondLst>
                                    <p:cond evt="onNext" delay="0">
                                      <p:tgtEl>
                                        <p:sldTgt/>
                                      </p:tgtEl>
                                    </p:cond>
                                  </p:endCondLst>
                                  <p:childTnLst>
                                    <p:animClr clrSpc="hsl" dir="cw">
                                      <p:cBhvr override="childStyle">
                                        <p:cTn id="72" dur="5000" fill="hold"/>
                                        <p:tgtEl>
                                          <p:spTgt spid="16"/>
                                        </p:tgtEl>
                                        <p:attrNameLst>
                                          <p:attrName>style.color</p:attrName>
                                        </p:attrNameLst>
                                      </p:cBhvr>
                                      <p:by>
                                        <p:hsl h="0" s="-70588" l="0"/>
                                      </p:by>
                                    </p:animClr>
                                    <p:animClr clrSpc="hsl" dir="cw">
                                      <p:cBhvr>
                                        <p:cTn id="73" dur="5000" fill="hold"/>
                                        <p:tgtEl>
                                          <p:spTgt spid="16"/>
                                        </p:tgtEl>
                                        <p:attrNameLst>
                                          <p:attrName>fillcolor</p:attrName>
                                        </p:attrNameLst>
                                      </p:cBhvr>
                                      <p:by>
                                        <p:hsl h="0" s="-70588" l="0"/>
                                      </p:by>
                                    </p:animClr>
                                    <p:animClr clrSpc="hsl" dir="cw">
                                      <p:cBhvr>
                                        <p:cTn id="74" dur="5000" fill="hold"/>
                                        <p:tgtEl>
                                          <p:spTgt spid="16"/>
                                        </p:tgtEl>
                                        <p:attrNameLst>
                                          <p:attrName>stroke.color</p:attrName>
                                        </p:attrNameLst>
                                      </p:cBhvr>
                                      <p:by>
                                        <p:hsl h="0" s="-70588" l="0"/>
                                      </p:by>
                                    </p:animClr>
                                    <p:set>
                                      <p:cBhvr>
                                        <p:cTn id="75" dur="5000" fill="hold"/>
                                        <p:tgtEl>
                                          <p:spTgt spid="16"/>
                                        </p:tgtEl>
                                        <p:attrNameLst>
                                          <p:attrName>fill.type</p:attrName>
                                        </p:attrNameLst>
                                      </p:cBhvr>
                                      <p:to>
                                        <p:strVal val="solid"/>
                                      </p:to>
                                    </p:set>
                                  </p:childTnLst>
                                  <p:subTnLst>
                                    <p:animClr clrSpc="rgb" dir="cw">
                                      <p:cBhvr override="childStyle">
                                        <p:cTn dur="1" fill="hold" display="0" masterRel="nextClick" afterEffect="1"/>
                                        <p:tgtEl>
                                          <p:spTgt spid="16"/>
                                        </p:tgtEl>
                                        <p:attrNameLst>
                                          <p:attrName>ppt_c</p:attrName>
                                        </p:attrNameLst>
                                      </p:cBhvr>
                                      <p:to>
                                        <a:srgbClr val="666666"/>
                                      </p:to>
                                    </p:animClr>
                                  </p:subTnLst>
                                </p:cTn>
                              </p:par>
                              <p:par>
                                <p:cTn id="76" presetID="25" presetClass="emph" presetSubtype="0" fill="hold" grpId="1" nodeType="withEffect">
                                  <p:stCondLst>
                                    <p:cond delay="0"/>
                                  </p:stCondLst>
                                  <p:childTnLst>
                                    <p:animClr clrSpc="hsl" dir="cw">
                                      <p:cBhvr override="childStyle">
                                        <p:cTn id="77" dur="500" fill="hold"/>
                                        <p:tgtEl>
                                          <p:spTgt spid="21"/>
                                        </p:tgtEl>
                                        <p:attrNameLst>
                                          <p:attrName>style.color</p:attrName>
                                        </p:attrNameLst>
                                      </p:cBhvr>
                                      <p:by>
                                        <p:hsl h="0" s="-70588" l="0"/>
                                      </p:by>
                                    </p:animClr>
                                    <p:animClr clrSpc="hsl" dir="cw">
                                      <p:cBhvr>
                                        <p:cTn id="78" dur="500" fill="hold"/>
                                        <p:tgtEl>
                                          <p:spTgt spid="21"/>
                                        </p:tgtEl>
                                        <p:attrNameLst>
                                          <p:attrName>fillcolor</p:attrName>
                                        </p:attrNameLst>
                                      </p:cBhvr>
                                      <p:by>
                                        <p:hsl h="0" s="-70588" l="0"/>
                                      </p:by>
                                    </p:animClr>
                                    <p:animClr clrSpc="hsl" dir="cw">
                                      <p:cBhvr>
                                        <p:cTn id="79" dur="500" fill="hold"/>
                                        <p:tgtEl>
                                          <p:spTgt spid="21"/>
                                        </p:tgtEl>
                                        <p:attrNameLst>
                                          <p:attrName>stroke.color</p:attrName>
                                        </p:attrNameLst>
                                      </p:cBhvr>
                                      <p:by>
                                        <p:hsl h="0" s="-70588" l="0"/>
                                      </p:by>
                                    </p:animClr>
                                    <p:set>
                                      <p:cBhvr>
                                        <p:cTn id="80" dur="500" fill="hold"/>
                                        <p:tgtEl>
                                          <p:spTgt spid="21"/>
                                        </p:tgtEl>
                                        <p:attrNameLst>
                                          <p:attrName>fill.type</p:attrName>
                                        </p:attrNameLst>
                                      </p:cBhvr>
                                      <p:to>
                                        <p:strVal val="solid"/>
                                      </p:to>
                                    </p:set>
                                  </p:childTnLst>
                                  <p:subTnLst>
                                    <p:animClr clrSpc="rgb" dir="cw">
                                      <p:cBhvr override="childStyle">
                                        <p:cTn dur="1" fill="hold" display="0" masterRel="nextClick" afterEffect="1"/>
                                        <p:tgtEl>
                                          <p:spTgt spid="21"/>
                                        </p:tgtEl>
                                        <p:attrNameLst>
                                          <p:attrName>ppt_c</p:attrName>
                                        </p:attrNameLst>
                                      </p:cBhvr>
                                      <p:to>
                                        <a:srgbClr val="808080"/>
                                      </p:to>
                                    </p:animClr>
                                  </p:sub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46"/>
                                        </p:tgtEl>
                                        <p:attrNameLst>
                                          <p:attrName>style.visibility</p:attrName>
                                        </p:attrNameLst>
                                      </p:cBhvr>
                                      <p:to>
                                        <p:strVal val="hidden"/>
                                      </p:to>
                                    </p:set>
                                  </p:childTnLst>
                                </p:cTn>
                              </p:par>
                              <p:par>
                                <p:cTn id="85" presetID="1" presetClass="exit" presetSubtype="0" fill="hold" grpId="1" nodeType="withEffect">
                                  <p:stCondLst>
                                    <p:cond delay="0"/>
                                  </p:stCondLst>
                                  <p:childTnLst>
                                    <p:set>
                                      <p:cBhvr>
                                        <p:cTn id="86" dur="1" fill="hold">
                                          <p:stCondLst>
                                            <p:cond delay="0"/>
                                          </p:stCondLst>
                                        </p:cTn>
                                        <p:tgtEl>
                                          <p:spTgt spid="51"/>
                                        </p:tgtEl>
                                        <p:attrNameLst>
                                          <p:attrName>style.visibility</p:attrName>
                                        </p:attrNameLst>
                                      </p:cBhvr>
                                      <p:to>
                                        <p:strVal val="hidden"/>
                                      </p:to>
                                    </p:set>
                                  </p:childTnLst>
                                </p:cTn>
                              </p:par>
                              <p:par>
                                <p:cTn id="87" presetID="1" presetClass="exit" presetSubtype="0" fill="hold" grpId="1" nodeType="withEffect">
                                  <p:stCondLst>
                                    <p:cond delay="0"/>
                                  </p:stCondLst>
                                  <p:childTnLst>
                                    <p:set>
                                      <p:cBhvr>
                                        <p:cTn id="88" dur="1" fill="hold">
                                          <p:stCondLst>
                                            <p:cond delay="0"/>
                                          </p:stCondLst>
                                        </p:cTn>
                                        <p:tgtEl>
                                          <p:spTgt spid="22"/>
                                        </p:tgtEl>
                                        <p:attrNameLst>
                                          <p:attrName>style.visibility</p:attrName>
                                        </p:attrNameLst>
                                      </p:cBhvr>
                                      <p:to>
                                        <p:strVal val="hidden"/>
                                      </p:to>
                                    </p:set>
                                  </p:childTnLst>
                                </p:cTn>
                              </p:par>
                              <p:par>
                                <p:cTn id="89" presetID="3" presetClass="emph" presetSubtype="1" grpId="2" nodeType="withEffect">
                                  <p:stCondLst>
                                    <p:cond delay="0"/>
                                  </p:stCondLst>
                                  <p:childTnLst>
                                    <p:set>
                                      <p:cBhvr override="childStyle">
                                        <p:cTn id="90" dur="indefinite"/>
                                        <p:tgtEl>
                                          <p:spTgt spid="6"/>
                                        </p:tgtEl>
                                        <p:attrNameLst>
                                          <p:attrName>style.color</p:attrName>
                                        </p:attrNameLst>
                                      </p:cBhvr>
                                      <p:to>
                                        <p:clrVal>
                                          <a:srgbClr val="808080"/>
                                        </p:clrVal>
                                      </p:to>
                                    </p:set>
                                  </p:childTnLst>
                                </p:cTn>
                              </p:par>
                              <p:par>
                                <p:cTn id="91" presetID="3" presetClass="emph" presetSubtype="1" grpId="5" nodeType="withEffect">
                                  <p:stCondLst>
                                    <p:cond delay="0"/>
                                  </p:stCondLst>
                                  <p:childTnLst>
                                    <p:set>
                                      <p:cBhvr override="childStyle">
                                        <p:cTn id="92" dur="5000"/>
                                        <p:tgtEl>
                                          <p:spTgt spid="33"/>
                                        </p:tgtEl>
                                        <p:attrNameLst>
                                          <p:attrName>style.color</p:attrName>
                                        </p:attrNameLst>
                                      </p:cBhvr>
                                      <p:to>
                                        <p:clrVal>
                                          <a:schemeClr val="tx1"/>
                                        </p:clrVal>
                                      </p:to>
                                    </p:set>
                                  </p:childTnLst>
                                </p:cTn>
                              </p:par>
                              <p:par>
                                <p:cTn id="93" presetID="1" presetClass="entr" presetSubtype="0" fill="hold" nodeType="withEffect">
                                  <p:stCondLst>
                                    <p:cond delay="0"/>
                                  </p:stCondLst>
                                  <p:childTnLst>
                                    <p:set>
                                      <p:cBhvr>
                                        <p:cTn id="94" dur="1" fill="hold">
                                          <p:stCondLst>
                                            <p:cond delay="0"/>
                                          </p:stCondLst>
                                        </p:cTn>
                                        <p:tgtEl>
                                          <p:spTgt spid="3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38"/>
                                        </p:tgtEl>
                                        <p:attrNameLst>
                                          <p:attrName>style.visibility</p:attrName>
                                        </p:attrNameLst>
                                      </p:cBhvr>
                                      <p:to>
                                        <p:strVal val="visible"/>
                                      </p:to>
                                    </p:set>
                                  </p:childTnLst>
                                </p:cTn>
                              </p:par>
                              <p:par>
                                <p:cTn id="97" presetID="25" presetClass="emph" presetSubtype="0" fill="hold" nodeType="withEffect">
                                  <p:stCondLst>
                                    <p:cond delay="0"/>
                                  </p:stCondLst>
                                  <p:childTnLst>
                                    <p:animClr clrSpc="hsl" dir="cw">
                                      <p:cBhvr override="childStyle">
                                        <p:cTn id="98" dur="500" fill="hold"/>
                                        <p:tgtEl>
                                          <p:spTgt spid="29"/>
                                        </p:tgtEl>
                                        <p:attrNameLst>
                                          <p:attrName>style.color</p:attrName>
                                        </p:attrNameLst>
                                      </p:cBhvr>
                                      <p:by>
                                        <p:hsl h="0" s="-70588" l="0"/>
                                      </p:by>
                                    </p:animClr>
                                    <p:animClr clrSpc="hsl" dir="cw">
                                      <p:cBhvr>
                                        <p:cTn id="99" dur="500" fill="hold"/>
                                        <p:tgtEl>
                                          <p:spTgt spid="29"/>
                                        </p:tgtEl>
                                        <p:attrNameLst>
                                          <p:attrName>fillcolor</p:attrName>
                                        </p:attrNameLst>
                                      </p:cBhvr>
                                      <p:by>
                                        <p:hsl h="0" s="-70588" l="0"/>
                                      </p:by>
                                    </p:animClr>
                                    <p:animClr clrSpc="hsl" dir="cw">
                                      <p:cBhvr>
                                        <p:cTn id="100" dur="500" fill="hold"/>
                                        <p:tgtEl>
                                          <p:spTgt spid="29"/>
                                        </p:tgtEl>
                                        <p:attrNameLst>
                                          <p:attrName>stroke.color</p:attrName>
                                        </p:attrNameLst>
                                      </p:cBhvr>
                                      <p:by>
                                        <p:hsl h="0" s="-70588" l="0"/>
                                      </p:by>
                                    </p:animClr>
                                    <p:set>
                                      <p:cBhvr>
                                        <p:cTn id="101" dur="500" fill="hold"/>
                                        <p:tgtEl>
                                          <p:spTgt spid="29"/>
                                        </p:tgtEl>
                                        <p:attrNameLst>
                                          <p:attrName>fill.type</p:attrName>
                                        </p:attrNameLst>
                                      </p:cBhvr>
                                      <p:to>
                                        <p:strVal val="solid"/>
                                      </p:to>
                                    </p:set>
                                  </p:childTnLst>
                                  <p:subTnLst>
                                    <p:animClr clrSpc="rgb" dir="cw">
                                      <p:cBhvr override="childStyle">
                                        <p:cTn dur="1" fill="hold" display="0" masterRel="nextClick" afterEffect="1"/>
                                        <p:tgtEl>
                                          <p:spTgt spid="29"/>
                                        </p:tgtEl>
                                        <p:attrNameLst>
                                          <p:attrName>ppt_c</p:attrName>
                                        </p:attrNameLst>
                                      </p:cBhvr>
                                      <p:to>
                                        <a:srgbClr val="800080"/>
                                      </p:to>
                                    </p:animClr>
                                  </p:subTnLst>
                                </p:cTn>
                              </p:par>
                              <p:par>
                                <p:cTn id="102" presetID="1" presetClass="entr" presetSubtype="0" fill="hold" grpId="0" nodeType="withEffect">
                                  <p:stCondLst>
                                    <p:cond delay="0"/>
                                  </p:stCondLst>
                                  <p:childTnLst>
                                    <p:set>
                                      <p:cBhvr>
                                        <p:cTn id="103" dur="1" fill="hold">
                                          <p:stCondLst>
                                            <p:cond delay="0"/>
                                          </p:stCondLst>
                                        </p:cTn>
                                        <p:tgtEl>
                                          <p:spTgt spid="40"/>
                                        </p:tgtEl>
                                        <p:attrNameLst>
                                          <p:attrName>style.visibility</p:attrName>
                                        </p:attrNameLst>
                                      </p:cBhvr>
                                      <p:to>
                                        <p:strVal val="visible"/>
                                      </p:to>
                                    </p:set>
                                  </p:childTnLst>
                                </p:cTn>
                              </p:par>
                              <p:par>
                                <p:cTn id="104" presetID="1" presetClass="entr" presetSubtype="0" fill="hold" grpId="0" nodeType="withEffect">
                                  <p:stCondLst>
                                    <p:cond delay="0"/>
                                  </p:stCondLst>
                                  <p:childTnLst>
                                    <p:set>
                                      <p:cBhvr>
                                        <p:cTn id="105" dur="1" fill="hold">
                                          <p:stCondLst>
                                            <p:cond delay="0"/>
                                          </p:stCondLst>
                                        </p:cTn>
                                        <p:tgtEl>
                                          <p:spTgt spid="68"/>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41"/>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47"/>
                                        </p:tgtEl>
                                        <p:attrNameLst>
                                          <p:attrName>style.visibility</p:attrName>
                                        </p:attrNameLst>
                                      </p:cBhvr>
                                      <p:to>
                                        <p:strVal val="visible"/>
                                      </p:to>
                                    </p:set>
                                  </p:childTnLst>
                                </p:cTn>
                              </p:par>
                              <p:par>
                                <p:cTn id="110" presetID="35" presetClass="emph" presetSubtype="0" repeatCount="10000" fill="hold" grpId="1" nodeType="withEffect">
                                  <p:stCondLst>
                                    <p:cond delay="0"/>
                                  </p:stCondLst>
                                  <p:childTnLst>
                                    <p:anim calcmode="discrete" valueType="str">
                                      <p:cBhvr>
                                        <p:cTn id="111" dur="800" fill="hold"/>
                                        <p:tgtEl>
                                          <p:spTgt spid="40"/>
                                        </p:tgtEl>
                                        <p:attrNameLst>
                                          <p:attrName>style.visibility</p:attrName>
                                        </p:attrNameLst>
                                      </p:cBhvr>
                                      <p:tavLst>
                                        <p:tav tm="0">
                                          <p:val>
                                            <p:strVal val="hidden"/>
                                          </p:val>
                                        </p:tav>
                                        <p:tav tm="50000">
                                          <p:val>
                                            <p:strVal val="visible"/>
                                          </p:val>
                                        </p:tav>
                                      </p:tavLst>
                                    </p:anim>
                                  </p:childTnLst>
                                </p:cTn>
                              </p:par>
                              <p:par>
                                <p:cTn id="112" presetID="3" presetClass="emph" presetSubtype="1" grpId="2" nodeType="withEffect">
                                  <p:stCondLst>
                                    <p:cond delay="0"/>
                                  </p:stCondLst>
                                  <p:childTnLst>
                                    <p:set>
                                      <p:cBhvr override="childStyle">
                                        <p:cTn id="113" dur="indefinite"/>
                                        <p:tgtEl>
                                          <p:spTgt spid="40"/>
                                        </p:tgtEl>
                                        <p:attrNameLst>
                                          <p:attrName>style.color</p:attrName>
                                        </p:attrNameLst>
                                      </p:cBhvr>
                                      <p:to>
                                        <p:clrVal>
                                          <a:srgbClr val="CC0000"/>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6" grpId="1"/>
      <p:bldP spid="6" grpId="2"/>
      <p:bldP spid="18" grpId="0"/>
      <p:bldP spid="18" grpId="1"/>
      <p:bldP spid="21" grpId="0"/>
      <p:bldP spid="21" grpId="1"/>
      <p:bldP spid="22" grpId="0"/>
      <p:bldP spid="22" grpId="1"/>
      <p:bldP spid="23" grpId="0"/>
      <p:bldP spid="23" grpId="1"/>
      <p:bldP spid="25" grpId="0"/>
      <p:bldP spid="25" grpId="1"/>
      <p:bldP spid="33" grpId="0"/>
      <p:bldP spid="33" grpId="1"/>
      <p:bldP spid="33" grpId="2"/>
      <p:bldP spid="33" grpId="3"/>
      <p:bldP spid="33" grpId="4"/>
      <p:bldP spid="33" grpId="5"/>
      <p:bldP spid="34" grpId="0"/>
      <p:bldP spid="34" grpId="1"/>
      <p:bldP spid="40" grpId="0"/>
      <p:bldP spid="40" grpId="1"/>
      <p:bldP spid="40" grpId="2"/>
      <p:bldP spid="41" grpId="0"/>
      <p:bldP spid="46" grpId="0"/>
      <p:bldP spid="46" grpId="1"/>
      <p:bldP spid="47" grpId="0"/>
      <p:bldP spid="51" grpId="0"/>
      <p:bldP spid="51" grpId="1"/>
      <p:bldP spid="61" grpId="0"/>
      <p:bldP spid="61" grpId="1"/>
      <p:bldP spid="65" grpId="0"/>
      <p:bldP spid="65" grpId="1"/>
      <p:bldP spid="68"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91768" y="2930494"/>
            <a:ext cx="417910" cy="646331"/>
          </a:xfrm>
          <a:prstGeom prst="rect">
            <a:avLst/>
          </a:prstGeom>
          <a:noFill/>
        </p:spPr>
        <p:txBody>
          <a:bodyPr wrap="square" rtlCol="0">
            <a:spAutoFit/>
          </a:bodyPr>
          <a:lstStyle/>
          <a:p>
            <a:r>
              <a:rPr lang="en-US" sz="3600" dirty="0"/>
              <a:t>O</a:t>
            </a:r>
          </a:p>
        </p:txBody>
      </p:sp>
      <p:sp>
        <p:nvSpPr>
          <p:cNvPr id="6" name="TextBox 5"/>
          <p:cNvSpPr txBox="1"/>
          <p:nvPr/>
        </p:nvSpPr>
        <p:spPr>
          <a:xfrm>
            <a:off x="2415519" y="2950231"/>
            <a:ext cx="407194" cy="646331"/>
          </a:xfrm>
          <a:prstGeom prst="rect">
            <a:avLst/>
          </a:prstGeom>
          <a:noFill/>
        </p:spPr>
        <p:txBody>
          <a:bodyPr wrap="square" rtlCol="0">
            <a:spAutoFit/>
          </a:bodyPr>
          <a:lstStyle/>
          <a:p>
            <a:r>
              <a:rPr lang="en-US" sz="3600" dirty="0">
                <a:solidFill>
                  <a:schemeClr val="bg1">
                    <a:lumMod val="50000"/>
                  </a:schemeClr>
                </a:solidFill>
              </a:rPr>
              <a:t>A</a:t>
            </a:r>
          </a:p>
        </p:txBody>
      </p:sp>
      <p:cxnSp>
        <p:nvCxnSpPr>
          <p:cNvPr id="16" name="Elbow Connector 15"/>
          <p:cNvCxnSpPr/>
          <p:nvPr/>
        </p:nvCxnSpPr>
        <p:spPr>
          <a:xfrm>
            <a:off x="2797196" y="3230820"/>
            <a:ext cx="1148314" cy="156611"/>
          </a:xfrm>
          <a:prstGeom prst="bentConnector3">
            <a:avLst>
              <a:gd name="adj1" fmla="val 8840"/>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65993" y="2952776"/>
            <a:ext cx="428628" cy="646331"/>
          </a:xfrm>
          <a:prstGeom prst="rect">
            <a:avLst/>
          </a:prstGeom>
          <a:noFill/>
        </p:spPr>
        <p:txBody>
          <a:bodyPr wrap="square" rtlCol="0">
            <a:spAutoFit/>
          </a:bodyPr>
          <a:lstStyle/>
          <a:p>
            <a:r>
              <a:rPr lang="en-US" sz="3600" dirty="0">
                <a:solidFill>
                  <a:schemeClr val="bg1">
                    <a:lumMod val="50000"/>
                  </a:schemeClr>
                </a:solidFill>
              </a:rPr>
              <a:t>C</a:t>
            </a:r>
          </a:p>
        </p:txBody>
      </p:sp>
      <p:cxnSp>
        <p:nvCxnSpPr>
          <p:cNvPr id="29" name="Straight Connector 28"/>
          <p:cNvCxnSpPr/>
          <p:nvPr/>
        </p:nvCxnSpPr>
        <p:spPr>
          <a:xfrm>
            <a:off x="1134125" y="3432602"/>
            <a:ext cx="0" cy="63985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141859" y="4062427"/>
            <a:ext cx="1909261"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007451" y="3633532"/>
            <a:ext cx="383672" cy="646331"/>
          </a:xfrm>
          <a:prstGeom prst="rect">
            <a:avLst/>
          </a:prstGeom>
          <a:noFill/>
        </p:spPr>
        <p:txBody>
          <a:bodyPr wrap="square" rtlCol="0">
            <a:spAutoFit/>
          </a:bodyPr>
          <a:lstStyle/>
          <a:p>
            <a:r>
              <a:rPr lang="en-US" sz="3600" dirty="0"/>
              <a:t>B</a:t>
            </a:r>
          </a:p>
        </p:txBody>
      </p:sp>
      <p:cxnSp>
        <p:nvCxnSpPr>
          <p:cNvPr id="36" name="Straight Connector 35"/>
          <p:cNvCxnSpPr/>
          <p:nvPr/>
        </p:nvCxnSpPr>
        <p:spPr>
          <a:xfrm flipH="1">
            <a:off x="1136650" y="3453600"/>
            <a:ext cx="1126" cy="131269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1136594" y="4757338"/>
            <a:ext cx="2811780"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882350" y="4316413"/>
            <a:ext cx="428625" cy="646331"/>
          </a:xfrm>
          <a:prstGeom prst="rect">
            <a:avLst/>
          </a:prstGeom>
          <a:noFill/>
        </p:spPr>
        <p:txBody>
          <a:bodyPr wrap="square" rtlCol="0">
            <a:spAutoFit/>
          </a:bodyPr>
          <a:lstStyle/>
          <a:p>
            <a:r>
              <a:rPr lang="en-US" sz="3600" dirty="0"/>
              <a:t>D</a:t>
            </a:r>
          </a:p>
        </p:txBody>
      </p:sp>
      <p:cxnSp>
        <p:nvCxnSpPr>
          <p:cNvPr id="59" name="Elbow Connector 58"/>
          <p:cNvCxnSpPr/>
          <p:nvPr/>
        </p:nvCxnSpPr>
        <p:spPr>
          <a:xfrm>
            <a:off x="1317131" y="3225693"/>
            <a:ext cx="1096908" cy="174463"/>
          </a:xfrm>
          <a:prstGeom prst="bentConnector3">
            <a:avLst>
              <a:gd name="adj1" fmla="val 7778"/>
            </a:avLst>
          </a:prstGeom>
          <a:ln w="28575">
            <a:solidFill>
              <a:schemeClr val="bg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253243" y="3145519"/>
            <a:ext cx="3407249" cy="300082"/>
          </a:xfrm>
          <a:prstGeom prst="rect">
            <a:avLst/>
          </a:prstGeom>
          <a:noFill/>
        </p:spPr>
        <p:txBody>
          <a:bodyPr wrap="square" rtlCol="0">
            <a:spAutoFit/>
          </a:bodyPr>
          <a:lstStyle/>
          <a:p>
            <a:r>
              <a:rPr lang="en-US" sz="1350" dirty="0"/>
              <a:t>What if B records before conveyance to D?</a:t>
            </a:r>
          </a:p>
        </p:txBody>
      </p:sp>
      <p:sp>
        <p:nvSpPr>
          <p:cNvPr id="23" name="TextBox 22"/>
          <p:cNvSpPr txBox="1"/>
          <p:nvPr/>
        </p:nvSpPr>
        <p:spPr>
          <a:xfrm>
            <a:off x="5360657" y="3673188"/>
            <a:ext cx="3512156" cy="715581"/>
          </a:xfrm>
          <a:prstGeom prst="rect">
            <a:avLst/>
          </a:prstGeom>
          <a:noFill/>
        </p:spPr>
        <p:txBody>
          <a:bodyPr wrap="square" rtlCol="0">
            <a:spAutoFit/>
          </a:bodyPr>
          <a:lstStyle/>
          <a:p>
            <a:r>
              <a:rPr lang="en-US" sz="1350" dirty="0"/>
              <a:t>What if D recorded, but had notice of B or took by Quitclaim from O -- B wins whether or not B records.</a:t>
            </a:r>
          </a:p>
        </p:txBody>
      </p:sp>
      <p:sp>
        <p:nvSpPr>
          <p:cNvPr id="24" name="TextBox 23"/>
          <p:cNvSpPr txBox="1"/>
          <p:nvPr/>
        </p:nvSpPr>
        <p:spPr>
          <a:xfrm>
            <a:off x="5306950" y="3394366"/>
            <a:ext cx="3299834" cy="715581"/>
          </a:xfrm>
          <a:prstGeom prst="rect">
            <a:avLst/>
          </a:prstGeom>
          <a:noFill/>
        </p:spPr>
        <p:txBody>
          <a:bodyPr wrap="square" rtlCol="0">
            <a:spAutoFit/>
          </a:bodyPr>
          <a:lstStyle/>
          <a:p>
            <a:r>
              <a:rPr lang="en-US" sz="1350" dirty="0"/>
              <a:t>If B was BFP, B wins.  </a:t>
            </a:r>
          </a:p>
          <a:p>
            <a:r>
              <a:rPr lang="en-US" sz="1350" dirty="0"/>
              <a:t>B wins over A because Texas is a notice state.</a:t>
            </a:r>
          </a:p>
        </p:txBody>
      </p:sp>
      <p:sp>
        <p:nvSpPr>
          <p:cNvPr id="27" name="TextBox 26"/>
          <p:cNvSpPr txBox="1"/>
          <p:nvPr/>
        </p:nvSpPr>
        <p:spPr>
          <a:xfrm>
            <a:off x="5360658" y="3673187"/>
            <a:ext cx="3299834" cy="507831"/>
          </a:xfrm>
          <a:prstGeom prst="rect">
            <a:avLst/>
          </a:prstGeom>
          <a:noFill/>
        </p:spPr>
        <p:txBody>
          <a:bodyPr wrap="square" rtlCol="0">
            <a:spAutoFit/>
          </a:bodyPr>
          <a:lstStyle/>
          <a:p>
            <a:r>
              <a:rPr lang="en-US" sz="1350" dirty="0"/>
              <a:t>B wins over D because recording is constructive notice to D.</a:t>
            </a:r>
          </a:p>
        </p:txBody>
      </p:sp>
      <p:cxnSp>
        <p:nvCxnSpPr>
          <p:cNvPr id="18" name="Straight Arrow Connector 17"/>
          <p:cNvCxnSpPr/>
          <p:nvPr/>
        </p:nvCxnSpPr>
        <p:spPr>
          <a:xfrm>
            <a:off x="1148209" y="5256167"/>
            <a:ext cx="4375466" cy="0"/>
          </a:xfrm>
          <a:prstGeom prst="straightConnector1">
            <a:avLst/>
          </a:prstGeom>
          <a:ln w="2857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914488" y="5267884"/>
            <a:ext cx="649337" cy="300082"/>
          </a:xfrm>
          <a:prstGeom prst="rect">
            <a:avLst/>
          </a:prstGeom>
          <a:noFill/>
        </p:spPr>
        <p:txBody>
          <a:bodyPr wrap="square" rtlCol="0">
            <a:spAutoFit/>
          </a:bodyPr>
          <a:lstStyle/>
          <a:p>
            <a:r>
              <a:rPr lang="en-US" sz="1350" i="1" dirty="0"/>
              <a:t>Time</a:t>
            </a:r>
          </a:p>
        </p:txBody>
      </p:sp>
      <p:sp>
        <p:nvSpPr>
          <p:cNvPr id="22"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305412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20"/>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3" presetClass="emph" presetSubtype="1" repeatCount="indefinite" grpId="0" nodeType="withEffect">
                                  <p:stCondLst>
                                    <p:cond delay="0"/>
                                  </p:stCondLst>
                                  <p:endCondLst>
                                    <p:cond evt="onNext" delay="0">
                                      <p:tgtEl>
                                        <p:sldTgt/>
                                      </p:tgtEl>
                                    </p:cond>
                                  </p:endCondLst>
                                  <p:childTnLst>
                                    <p:set>
                                      <p:cBhvr override="childStyle">
                                        <p:cTn id="14" dur="indefinite"/>
                                        <p:tgtEl>
                                          <p:spTgt spid="6"/>
                                        </p:tgtEl>
                                        <p:attrNameLst>
                                          <p:attrName>style.color</p:attrName>
                                        </p:attrNameLst>
                                      </p:cBhvr>
                                      <p:to>
                                        <p:clrVal>
                                          <a:schemeClr val="tx1"/>
                                        </p:clrVal>
                                      </p:to>
                                    </p:set>
                                  </p:childTnLst>
                                </p:cTn>
                              </p:par>
                              <p:par>
                                <p:cTn id="15" presetID="35" presetClass="emph" presetSubtype="0" repeatCount="10000" fill="hold" grpId="0" nodeType="withEffect">
                                  <p:stCondLst>
                                    <p:cond delay="0"/>
                                  </p:stCondLst>
                                  <p:childTnLst>
                                    <p:anim calcmode="discrete" valueType="str">
                                      <p:cBhvr>
                                        <p:cTn id="16" dur="1000" fill="hold"/>
                                        <p:tgtEl>
                                          <p:spTgt spid="33"/>
                                        </p:tgtEl>
                                        <p:attrNameLst>
                                          <p:attrName>style.visibility</p:attrName>
                                        </p:attrNameLst>
                                      </p:cBhvr>
                                      <p:tavLst>
                                        <p:tav tm="0">
                                          <p:val>
                                            <p:strVal val="hidden"/>
                                          </p:val>
                                        </p:tav>
                                        <p:tav tm="50000">
                                          <p:val>
                                            <p:strVal val="visible"/>
                                          </p:val>
                                        </p:tav>
                                      </p:tavLst>
                                    </p:anim>
                                  </p:childTnLst>
                                </p:cTn>
                              </p:par>
                              <p:par>
                                <p:cTn id="17" presetID="3" presetClass="emph" presetSubtype="1" grpId="1" nodeType="withEffect">
                                  <p:stCondLst>
                                    <p:cond delay="0"/>
                                  </p:stCondLst>
                                  <p:childTnLst>
                                    <p:set>
                                      <p:cBhvr override="childStyle">
                                        <p:cTn id="18" dur="indefinite"/>
                                        <p:tgtEl>
                                          <p:spTgt spid="33"/>
                                        </p:tgtEl>
                                        <p:attrNameLst>
                                          <p:attrName>style.color</p:attrName>
                                        </p:attrNameLst>
                                      </p:cBhvr>
                                      <p:to>
                                        <p:clrVal>
                                          <a:srgbClr val="CC0000"/>
                                        </p:clrVal>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24"/>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35" presetClass="emph" presetSubtype="0" repeatCount="10000" fill="hold" grpId="3" nodeType="withEffect">
                                  <p:stCondLst>
                                    <p:cond delay="0"/>
                                  </p:stCondLst>
                                  <p:childTnLst>
                                    <p:anim calcmode="discrete" valueType="str">
                                      <p:cBhvr>
                                        <p:cTn id="26" dur="1000" fill="hold"/>
                                        <p:tgtEl>
                                          <p:spTgt spid="33"/>
                                        </p:tgtEl>
                                        <p:attrNameLst>
                                          <p:attrName>style.visibility</p:attrName>
                                        </p:attrNameLst>
                                      </p:cBhvr>
                                      <p:tavLst>
                                        <p:tav tm="0">
                                          <p:val>
                                            <p:strVal val="hidden"/>
                                          </p:val>
                                        </p:tav>
                                        <p:tav tm="50000">
                                          <p:val>
                                            <p:strVal val="visible"/>
                                          </p:val>
                                        </p:tav>
                                      </p:tavLst>
                                    </p:anim>
                                  </p:childTnLst>
                                </p:cTn>
                              </p:par>
                              <p:par>
                                <p:cTn id="27" presetID="3" presetClass="emph" presetSubtype="1" grpId="2" nodeType="withEffect">
                                  <p:stCondLst>
                                    <p:cond delay="0"/>
                                  </p:stCondLst>
                                  <p:childTnLst>
                                    <p:set>
                                      <p:cBhvr override="childStyle">
                                        <p:cTn id="28" dur="indefinite"/>
                                        <p:tgtEl>
                                          <p:spTgt spid="33"/>
                                        </p:tgtEl>
                                        <p:attrNameLst>
                                          <p:attrName>style.color</p:attrName>
                                        </p:attrNameLst>
                                      </p:cBhvr>
                                      <p:to>
                                        <p:clrVal>
                                          <a:srgbClr val="CC0000"/>
                                        </p:clrVal>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7"/>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childTnLst>
                                </p:cTn>
                              </p:par>
                              <p:par>
                                <p:cTn id="35" presetID="35" presetClass="emph" presetSubtype="0" repeatCount="10000" fill="hold" grpId="5" nodeType="withEffect">
                                  <p:stCondLst>
                                    <p:cond delay="0"/>
                                  </p:stCondLst>
                                  <p:childTnLst>
                                    <p:anim calcmode="discrete" valueType="str">
                                      <p:cBhvr>
                                        <p:cTn id="36" dur="1000" fill="hold"/>
                                        <p:tgtEl>
                                          <p:spTgt spid="33"/>
                                        </p:tgtEl>
                                        <p:attrNameLst>
                                          <p:attrName>style.visibility</p:attrName>
                                        </p:attrNameLst>
                                      </p:cBhvr>
                                      <p:tavLst>
                                        <p:tav tm="0">
                                          <p:val>
                                            <p:strVal val="hidden"/>
                                          </p:val>
                                        </p:tav>
                                        <p:tav tm="50000">
                                          <p:val>
                                            <p:strVal val="visible"/>
                                          </p:val>
                                        </p:tav>
                                      </p:tavLst>
                                    </p:anim>
                                  </p:childTnLst>
                                </p:cTn>
                              </p:par>
                              <p:par>
                                <p:cTn id="37" presetID="3" presetClass="emph" presetSubtype="1" grpId="4" nodeType="withEffect">
                                  <p:stCondLst>
                                    <p:cond delay="0"/>
                                  </p:stCondLst>
                                  <p:endCondLst>
                                    <p:cond evt="onNext" delay="0">
                                      <p:tgtEl>
                                        <p:sldTgt/>
                                      </p:tgtEl>
                                    </p:cond>
                                  </p:endCondLst>
                                  <p:childTnLst>
                                    <p:set>
                                      <p:cBhvr override="childStyle">
                                        <p:cTn id="38" dur="indefinite"/>
                                        <p:tgtEl>
                                          <p:spTgt spid="33"/>
                                        </p:tgtEl>
                                        <p:attrNameLst>
                                          <p:attrName>style.color</p:attrName>
                                        </p:attrNameLst>
                                      </p:cBhvr>
                                      <p:to>
                                        <p:clrVal>
                                          <a:srgbClr val="CC0000"/>
                                        </p:clrVal>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3" grpId="0"/>
      <p:bldP spid="33" grpId="1"/>
      <p:bldP spid="33" grpId="2"/>
      <p:bldP spid="33" grpId="3"/>
      <p:bldP spid="33" grpId="4"/>
      <p:bldP spid="33" grpId="5"/>
      <p:bldP spid="20" grpId="0"/>
      <p:bldP spid="20" grpId="1"/>
      <p:bldP spid="23" grpId="0"/>
      <p:bldP spid="24" grpId="0"/>
      <p:bldP spid="24" grpId="1"/>
      <p:bldP spid="27" grpId="0"/>
      <p:bldP spid="2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24065" y="2590939"/>
            <a:ext cx="7886700" cy="2890085"/>
          </a:xfrm>
        </p:spPr>
        <p:txBody>
          <a:bodyPr/>
          <a:lstStyle/>
          <a:p>
            <a:r>
              <a:rPr lang="en-US" b="1" dirty="0"/>
              <a:t>Texas is a Notice jurisdiction.</a:t>
            </a:r>
          </a:p>
        </p:txBody>
      </p:sp>
      <p:sp>
        <p:nvSpPr>
          <p:cNvPr id="4" name="Title 1"/>
          <p:cNvSpPr txBox="1">
            <a:spLocks/>
          </p:cNvSpPr>
          <p:nvPr/>
        </p:nvSpPr>
        <p:spPr>
          <a:xfrm>
            <a:off x="278296" y="383623"/>
            <a:ext cx="6571060" cy="593725"/>
          </a:xfrm>
          <a:prstGeom prst="rect">
            <a:avLst/>
          </a:prstGeom>
        </p:spPr>
        <p:txBody>
          <a:bodyPr>
            <a:noAutofit/>
          </a:bodyPr>
          <a:lstStyle>
            <a:lvl1pPr algn="l" rtl="0" eaLnBrk="1" fontAlgn="base" hangingPunct="1">
              <a:lnSpc>
                <a:spcPts val="4800"/>
              </a:lnSpc>
              <a:spcBef>
                <a:spcPct val="0"/>
              </a:spcBef>
              <a:spcAft>
                <a:spcPct val="0"/>
              </a:spcAft>
              <a:defRPr sz="4400" b="1">
                <a:solidFill>
                  <a:schemeClr val="accent2"/>
                </a:solidFill>
                <a:latin typeface="+mj-lt"/>
                <a:ea typeface="+mj-ea"/>
                <a:cs typeface="+mj-cs"/>
              </a:defRPr>
            </a:lvl1pPr>
            <a:lvl2pPr algn="ctr" rtl="0" eaLnBrk="1" fontAlgn="base" hangingPunct="1">
              <a:spcBef>
                <a:spcPct val="0"/>
              </a:spcBef>
              <a:spcAft>
                <a:spcPct val="0"/>
              </a:spcAft>
              <a:defRPr sz="4400">
                <a:solidFill>
                  <a:srgbClr val="4D4D4D"/>
                </a:solidFill>
                <a:latin typeface="Arial" charset="0"/>
              </a:defRPr>
            </a:lvl2pPr>
            <a:lvl3pPr algn="ctr" rtl="0" eaLnBrk="1" fontAlgn="base" hangingPunct="1">
              <a:spcBef>
                <a:spcPct val="0"/>
              </a:spcBef>
              <a:spcAft>
                <a:spcPct val="0"/>
              </a:spcAft>
              <a:defRPr sz="4400">
                <a:solidFill>
                  <a:srgbClr val="4D4D4D"/>
                </a:solidFill>
                <a:latin typeface="Arial" charset="0"/>
              </a:defRPr>
            </a:lvl3pPr>
            <a:lvl4pPr algn="ctr" rtl="0" eaLnBrk="1" fontAlgn="base" hangingPunct="1">
              <a:spcBef>
                <a:spcPct val="0"/>
              </a:spcBef>
              <a:spcAft>
                <a:spcPct val="0"/>
              </a:spcAft>
              <a:defRPr sz="4400">
                <a:solidFill>
                  <a:srgbClr val="4D4D4D"/>
                </a:solidFill>
                <a:latin typeface="Arial" charset="0"/>
              </a:defRPr>
            </a:lvl4pPr>
            <a:lvl5pPr algn="ctr" rtl="0" eaLnBrk="1" fontAlgn="base" hangingPunct="1">
              <a:spcBef>
                <a:spcPct val="0"/>
              </a:spcBef>
              <a:spcAft>
                <a:spcPct val="0"/>
              </a:spcAft>
              <a:defRPr sz="4400">
                <a:solidFill>
                  <a:srgbClr val="4D4D4D"/>
                </a:solidFill>
                <a:latin typeface="Arial" charset="0"/>
              </a:defRPr>
            </a:lvl5pPr>
            <a:lvl6pPr marL="457200" algn="ctr" rtl="0" eaLnBrk="1" fontAlgn="base" hangingPunct="1">
              <a:spcBef>
                <a:spcPct val="0"/>
              </a:spcBef>
              <a:spcAft>
                <a:spcPct val="0"/>
              </a:spcAft>
              <a:defRPr sz="4400">
                <a:solidFill>
                  <a:srgbClr val="4D4D4D"/>
                </a:solidFill>
                <a:latin typeface="Arial" charset="0"/>
              </a:defRPr>
            </a:lvl6pPr>
            <a:lvl7pPr marL="914400" algn="ctr" rtl="0" eaLnBrk="1" fontAlgn="base" hangingPunct="1">
              <a:spcBef>
                <a:spcPct val="0"/>
              </a:spcBef>
              <a:spcAft>
                <a:spcPct val="0"/>
              </a:spcAft>
              <a:defRPr sz="4400">
                <a:solidFill>
                  <a:srgbClr val="4D4D4D"/>
                </a:solidFill>
                <a:latin typeface="Arial" charset="0"/>
              </a:defRPr>
            </a:lvl7pPr>
            <a:lvl8pPr marL="1371600" algn="ctr" rtl="0" eaLnBrk="1" fontAlgn="base" hangingPunct="1">
              <a:spcBef>
                <a:spcPct val="0"/>
              </a:spcBef>
              <a:spcAft>
                <a:spcPct val="0"/>
              </a:spcAft>
              <a:defRPr sz="4400">
                <a:solidFill>
                  <a:srgbClr val="4D4D4D"/>
                </a:solidFill>
                <a:latin typeface="Arial" charset="0"/>
              </a:defRPr>
            </a:lvl8pPr>
            <a:lvl9pPr marL="1828800" algn="ctr" rtl="0" eaLnBrk="1" fontAlgn="base" hangingPunct="1">
              <a:spcBef>
                <a:spcPct val="0"/>
              </a:spcBef>
              <a:spcAft>
                <a:spcPct val="0"/>
              </a:spcAft>
              <a:defRPr sz="4400">
                <a:solidFill>
                  <a:srgbClr val="4D4D4D"/>
                </a:solidFill>
                <a:latin typeface="Arial" charset="0"/>
              </a:defRPr>
            </a:lvl9pPr>
          </a:lstStyle>
          <a:p>
            <a:r>
              <a:rPr lang="en-US" sz="3600" kern="0" dirty="0">
                <a:latin typeface="Arial" panose="020B0604020202020204" pitchFamily="34" charset="0"/>
                <a:cs typeface="Arial" panose="020B0604020202020204" pitchFamily="34" charset="0"/>
              </a:rPr>
              <a:t>The Texas Recording System</a:t>
            </a:r>
          </a:p>
        </p:txBody>
      </p:sp>
    </p:spTree>
    <p:extLst>
      <p:ext uri="{BB962C8B-B14F-4D97-AF65-F5344CB8AC3E}">
        <p14:creationId xmlns:p14="http://schemas.microsoft.com/office/powerpoint/2010/main" val="27586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016-LockeLordPowerPointTemplate">
  <a:themeElements>
    <a:clrScheme name="LL-Colors">
      <a:dk1>
        <a:srgbClr val="565A5C"/>
      </a:dk1>
      <a:lt1>
        <a:srgbClr val="FFFFFF"/>
      </a:lt1>
      <a:dk2>
        <a:srgbClr val="565A5C"/>
      </a:dk2>
      <a:lt2>
        <a:srgbClr val="FFFFFF"/>
      </a:lt2>
      <a:accent1>
        <a:srgbClr val="7090B7"/>
      </a:accent1>
      <a:accent2>
        <a:srgbClr val="FF6633"/>
      </a:accent2>
      <a:accent3>
        <a:srgbClr val="983222"/>
      </a:accent3>
      <a:accent4>
        <a:srgbClr val="FAE700"/>
      </a:accent4>
      <a:accent5>
        <a:srgbClr val="007C92"/>
      </a:accent5>
      <a:accent6>
        <a:srgbClr val="A5D867"/>
      </a:accent6>
      <a:hlink>
        <a:srgbClr val="FF6633"/>
      </a:hlink>
      <a:folHlink>
        <a:srgbClr val="FF6633"/>
      </a:folHlink>
    </a:clrScheme>
    <a:fontScheme name="LL-Font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4484</Words>
  <Application>Microsoft Office PowerPoint</Application>
  <PresentationFormat>On-screen Show (4:3)</PresentationFormat>
  <Paragraphs>395</Paragraphs>
  <Slides>42</Slides>
  <Notes>12</Notes>
  <HiddenSlides>3</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2016-LockeLordPowerPointTemplate</vt:lpstr>
      <vt:lpstr>The Perils of Quitclaims</vt:lpstr>
      <vt:lpstr>The Texas Recording System</vt:lpstr>
      <vt:lpstr>PowerPoint Presentation</vt:lpstr>
      <vt:lpstr>The Texas Recording System</vt:lpstr>
      <vt:lpstr>The Texas Recording System</vt:lpstr>
      <vt:lpstr>The Texas Recording System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Presented to  North Houston Association of Petroleum Landmen  by   H. Martin Gibson mgibson@lockelord.com  </vt:lpstr>
    </vt:vector>
  </TitlesOfParts>
  <Company>Locke Lord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Transportation Basics Funding Challenges and Local Solutions  2013 Land Development Seminar Austin Bar Association</dc:title>
  <dc:creator>Locke Lord LLP</dc:creator>
  <cp:lastModifiedBy>Locke Lord LLP</cp:lastModifiedBy>
  <cp:revision>18</cp:revision>
  <cp:lastPrinted>2016-11-08T00:45:56Z</cp:lastPrinted>
  <dcterms:modified xsi:type="dcterms:W3CDTF">2016-11-09T17:15:13Z</dcterms:modified>
</cp:coreProperties>
</file>