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25" r:id="rId3"/>
    <p:sldId id="326" r:id="rId4"/>
    <p:sldId id="327" r:id="rId5"/>
    <p:sldId id="339" r:id="rId6"/>
    <p:sldId id="328" r:id="rId7"/>
    <p:sldId id="329" r:id="rId8"/>
    <p:sldId id="330" r:id="rId9"/>
    <p:sldId id="340" r:id="rId10"/>
    <p:sldId id="341" r:id="rId11"/>
    <p:sldId id="351" r:id="rId12"/>
    <p:sldId id="352" r:id="rId13"/>
    <p:sldId id="353" r:id="rId14"/>
    <p:sldId id="354" r:id="rId15"/>
    <p:sldId id="359" r:id="rId16"/>
    <p:sldId id="342" r:id="rId17"/>
    <p:sldId id="355" r:id="rId18"/>
    <p:sldId id="356" r:id="rId19"/>
    <p:sldId id="357" r:id="rId20"/>
    <p:sldId id="358" r:id="rId21"/>
    <p:sldId id="360" r:id="rId22"/>
    <p:sldId id="347" r:id="rId23"/>
    <p:sldId id="333" r:id="rId24"/>
    <p:sldId id="334" r:id="rId25"/>
    <p:sldId id="338" r:id="rId26"/>
    <p:sldId id="337" r:id="rId27"/>
    <p:sldId id="343" r:id="rId28"/>
    <p:sldId id="344" r:id="rId29"/>
    <p:sldId id="345" r:id="rId30"/>
    <p:sldId id="346" r:id="rId31"/>
    <p:sldId id="350" r:id="rId32"/>
    <p:sldId id="348" r:id="rId33"/>
    <p:sldId id="349" r:id="rId34"/>
    <p:sldId id="336" r:id="rId35"/>
    <p:sldId id="361" r:id="rId36"/>
    <p:sldId id="32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2/24/2016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jwalrath@kmwenergylaw.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End of the Tour</a:t>
            </a:r>
            <a:endParaRPr lang="en-US" dirty="0"/>
          </a:p>
        </p:txBody>
      </p:sp>
      <p:sp>
        <p:nvSpPr>
          <p:cNvPr id="3" name="Subtitle 2"/>
          <p:cNvSpPr>
            <a:spLocks noGrp="1"/>
          </p:cNvSpPr>
          <p:nvPr>
            <p:ph type="subTitle" idx="1"/>
          </p:nvPr>
        </p:nvSpPr>
        <p:spPr/>
        <p:txBody>
          <a:bodyPr/>
          <a:lstStyle/>
          <a:p>
            <a:r>
              <a:rPr lang="en-US" dirty="0" smtClean="0"/>
              <a:t>Gerald Walrath</a:t>
            </a:r>
          </a:p>
          <a:p>
            <a:r>
              <a:rPr lang="en-US" dirty="0" smtClean="0"/>
              <a:t>Kirby, Mathews &amp; Walrath, PLLC</a:t>
            </a:r>
            <a:endParaRPr lang="en-US" dirty="0"/>
          </a:p>
        </p:txBody>
      </p:sp>
    </p:spTree>
    <p:extLst>
      <p:ext uri="{BB962C8B-B14F-4D97-AF65-F5344CB8AC3E}">
        <p14:creationId xmlns:p14="http://schemas.microsoft.com/office/powerpoint/2010/main" val="1266327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ConocoPhillips Company v. </a:t>
            </a:r>
            <a:r>
              <a:rPr lang="en-US" dirty="0" err="1" smtClean="0"/>
              <a:t>Vaquillas</a:t>
            </a:r>
            <a:r>
              <a:rPr lang="en-US" dirty="0" smtClean="0"/>
              <a:t> Unproven Minerals, Ltd.</a:t>
            </a:r>
            <a:endParaRPr lang="en-US" dirty="0"/>
          </a:p>
        </p:txBody>
      </p:sp>
      <p:sp>
        <p:nvSpPr>
          <p:cNvPr id="3" name="Content Placeholder 2"/>
          <p:cNvSpPr>
            <a:spLocks noGrp="1"/>
          </p:cNvSpPr>
          <p:nvPr>
            <p:ph idx="1"/>
          </p:nvPr>
        </p:nvSpPr>
        <p:spPr/>
        <p:txBody>
          <a:bodyPr/>
          <a:lstStyle/>
          <a:p>
            <a:r>
              <a:rPr lang="en-US" dirty="0" smtClean="0"/>
              <a:t>The actual language of the retained acreage clause:</a:t>
            </a:r>
          </a:p>
          <a:p>
            <a:r>
              <a:rPr lang="en-US" dirty="0"/>
              <a:t>Lessee covenants and agrees to execute and deliver to Lessor a written release of any and all portions of this lease which have not been drilled to a density of at least 40 acres for each producing oil well and 640 acres for each producing or shut-in gas well, except that in case any rule adopted by the Railroad Commission of Texas or other regulating authority for any field on this lease provides for a spacing or proration establishing different units of acreage per well, then such established different units shall be held under this lease by such production, in lieu of the 40 and 640-acre units above mentioned.</a:t>
            </a:r>
          </a:p>
          <a:p>
            <a:endParaRPr lang="en-US" dirty="0"/>
          </a:p>
        </p:txBody>
      </p:sp>
    </p:spTree>
    <p:extLst>
      <p:ext uri="{BB962C8B-B14F-4D97-AF65-F5344CB8AC3E}">
        <p14:creationId xmlns:p14="http://schemas.microsoft.com/office/powerpoint/2010/main" val="202889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of ConocoPhillips</a:t>
            </a:r>
            <a:endParaRPr lang="en-US" dirty="0"/>
          </a:p>
        </p:txBody>
      </p:sp>
      <p:sp>
        <p:nvSpPr>
          <p:cNvPr id="3" name="Content Placeholder 2"/>
          <p:cNvSpPr>
            <a:spLocks noGrp="1"/>
          </p:cNvSpPr>
          <p:nvPr>
            <p:ph idx="1"/>
          </p:nvPr>
        </p:nvSpPr>
        <p:spPr/>
        <p:txBody>
          <a:bodyPr>
            <a:normAutofit lnSpcReduction="10000"/>
          </a:bodyPr>
          <a:lstStyle/>
          <a:p>
            <a:r>
              <a:rPr lang="en-US" dirty="0"/>
              <a:t>The field rule did not establish a maximum acreage that could be assigned to a well, and Rule 38 only establishes the minimum acreage required to drill a well. </a:t>
            </a:r>
            <a:endParaRPr lang="en-US" dirty="0" smtClean="0"/>
          </a:p>
          <a:p>
            <a:r>
              <a:rPr lang="en-US" dirty="0"/>
              <a:t>U</a:t>
            </a:r>
            <a:r>
              <a:rPr lang="en-US" dirty="0" smtClean="0"/>
              <a:t>nder </a:t>
            </a:r>
            <a:r>
              <a:rPr lang="en-US" dirty="0"/>
              <a:t>the court's holding the exception would swallow the general rule because if the minimum required acreage under Rule 38 is applied, the 640-acre general rule would never apply. </a:t>
            </a:r>
            <a:endParaRPr lang="en-US" dirty="0" smtClean="0"/>
          </a:p>
          <a:p>
            <a:r>
              <a:rPr lang="en-US" dirty="0"/>
              <a:t>T</a:t>
            </a:r>
            <a:r>
              <a:rPr lang="en-US" dirty="0" smtClean="0"/>
              <a:t>he </a:t>
            </a:r>
            <a:r>
              <a:rPr lang="en-US" dirty="0"/>
              <a:t>holding would be adverse to the pooling clause. </a:t>
            </a:r>
            <a:endParaRPr lang="en-US" dirty="0" smtClean="0"/>
          </a:p>
          <a:p>
            <a:r>
              <a:rPr lang="en-US" dirty="0"/>
              <a:t>T</a:t>
            </a:r>
            <a:r>
              <a:rPr lang="en-US" dirty="0" smtClean="0"/>
              <a:t>he </a:t>
            </a:r>
            <a:r>
              <a:rPr lang="en-US" dirty="0"/>
              <a:t>language within the retained acreage clause that each unit shall contain "at least" one well would be rendered superfluous. </a:t>
            </a:r>
            <a:endParaRPr lang="en-US" dirty="0" smtClean="0"/>
          </a:p>
          <a:p>
            <a:r>
              <a:rPr lang="en-US" dirty="0" smtClean="0"/>
              <a:t>The </a:t>
            </a:r>
            <a:r>
              <a:rPr lang="en-US" dirty="0"/>
              <a:t>retained acreage clause provided a different number of acres to be retained for oil wells and gas wells, while there is no difference under the court's construction. </a:t>
            </a:r>
            <a:endParaRPr lang="en-US" dirty="0"/>
          </a:p>
        </p:txBody>
      </p:sp>
    </p:spTree>
    <p:extLst>
      <p:ext uri="{BB962C8B-B14F-4D97-AF65-F5344CB8AC3E}">
        <p14:creationId xmlns:p14="http://schemas.microsoft.com/office/powerpoint/2010/main" val="38769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arguments of ConocoPhillips</a:t>
            </a:r>
            <a:endParaRPr lang="en-US" dirty="0"/>
          </a:p>
        </p:txBody>
      </p:sp>
      <p:sp>
        <p:nvSpPr>
          <p:cNvPr id="3" name="Content Placeholder 2"/>
          <p:cNvSpPr>
            <a:spLocks noGrp="1"/>
          </p:cNvSpPr>
          <p:nvPr>
            <p:ph idx="1"/>
          </p:nvPr>
        </p:nvSpPr>
        <p:spPr/>
        <p:txBody>
          <a:bodyPr/>
          <a:lstStyle/>
          <a:p>
            <a:r>
              <a:rPr lang="en-US" dirty="0" smtClean="0"/>
              <a:t>The </a:t>
            </a:r>
            <a:r>
              <a:rPr lang="en-US" dirty="0"/>
              <a:t>court should not interpret the retained acreage clause to impose a limitation on the grant unless the language is clear. </a:t>
            </a:r>
            <a:endParaRPr lang="en-US" dirty="0" smtClean="0"/>
          </a:p>
          <a:p>
            <a:r>
              <a:rPr lang="en-US" dirty="0" smtClean="0"/>
              <a:t>“Oh, come on, your honor!”</a:t>
            </a:r>
          </a:p>
          <a:p>
            <a:r>
              <a:rPr lang="en-US" dirty="0" smtClean="0"/>
              <a:t>“Please?”</a:t>
            </a:r>
            <a:endParaRPr lang="en-US" dirty="0"/>
          </a:p>
        </p:txBody>
      </p:sp>
    </p:spTree>
    <p:extLst>
      <p:ext uri="{BB962C8B-B14F-4D97-AF65-F5344CB8AC3E}">
        <p14:creationId xmlns:p14="http://schemas.microsoft.com/office/powerpoint/2010/main" val="208193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of </a:t>
            </a:r>
            <a:r>
              <a:rPr lang="en-US" dirty="0" err="1" smtClean="0"/>
              <a:t>Vaquillas</a:t>
            </a:r>
            <a:endParaRPr lang="en-US" dirty="0"/>
          </a:p>
        </p:txBody>
      </p:sp>
      <p:sp>
        <p:nvSpPr>
          <p:cNvPr id="3" name="Content Placeholder 2"/>
          <p:cNvSpPr>
            <a:spLocks noGrp="1"/>
          </p:cNvSpPr>
          <p:nvPr>
            <p:ph idx="1"/>
          </p:nvPr>
        </p:nvSpPr>
        <p:spPr/>
        <p:txBody>
          <a:bodyPr/>
          <a:lstStyle/>
          <a:p>
            <a:r>
              <a:rPr lang="en-US" dirty="0"/>
              <a:t>The field rules did not provide for the size of proration units.  </a:t>
            </a:r>
            <a:endParaRPr lang="en-US" dirty="0" smtClean="0"/>
          </a:p>
          <a:p>
            <a:r>
              <a:rPr lang="en-US" dirty="0" smtClean="0"/>
              <a:t>The wells drilled by ConocoPhillips are subject to a 467/1200 spacing rule.</a:t>
            </a:r>
          </a:p>
          <a:p>
            <a:r>
              <a:rPr lang="en-US" dirty="0"/>
              <a:t>Rule 38 of the RRC statewide rules provides that, if the field rules for a gas field do not provide for proration unit sizes but only for well spacing rules, the standard proration size for a field with a spacing rule of </a:t>
            </a:r>
            <a:r>
              <a:rPr lang="en-US" dirty="0" smtClean="0"/>
              <a:t>467-1200 is </a:t>
            </a:r>
            <a:r>
              <a:rPr lang="en-US" dirty="0"/>
              <a:t>40 acres per well</a:t>
            </a:r>
            <a:r>
              <a:rPr lang="en-US" dirty="0" smtClean="0"/>
              <a:t>.</a:t>
            </a:r>
          </a:p>
          <a:p>
            <a:r>
              <a:rPr lang="en-US" dirty="0" smtClean="0"/>
              <a:t>“</a:t>
            </a:r>
            <a:r>
              <a:rPr lang="en-US" dirty="0" err="1" smtClean="0"/>
              <a:t>Neener</a:t>
            </a:r>
            <a:r>
              <a:rPr lang="en-US" dirty="0" smtClean="0"/>
              <a:t> </a:t>
            </a:r>
            <a:r>
              <a:rPr lang="en-US" dirty="0" err="1" smtClean="0"/>
              <a:t>neener</a:t>
            </a:r>
            <a:r>
              <a:rPr lang="en-US" dirty="0" smtClean="0"/>
              <a:t> </a:t>
            </a:r>
            <a:r>
              <a:rPr lang="en-US" dirty="0" err="1" smtClean="0"/>
              <a:t>neener</a:t>
            </a:r>
            <a:r>
              <a:rPr lang="en-US" dirty="0" smtClean="0"/>
              <a:t>.”</a:t>
            </a:r>
            <a:endParaRPr lang="en-US" dirty="0"/>
          </a:p>
        </p:txBody>
      </p:sp>
    </p:spTree>
    <p:extLst>
      <p:ext uri="{BB962C8B-B14F-4D97-AF65-F5344CB8AC3E}">
        <p14:creationId xmlns:p14="http://schemas.microsoft.com/office/powerpoint/2010/main" val="2045312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Judgment of Appellate Court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3203" y="2160588"/>
            <a:ext cx="6105631" cy="3881437"/>
          </a:xfrm>
        </p:spPr>
      </p:pic>
    </p:spTree>
    <p:extLst>
      <p:ext uri="{BB962C8B-B14F-4D97-AF65-F5344CB8AC3E}">
        <p14:creationId xmlns:p14="http://schemas.microsoft.com/office/powerpoint/2010/main" val="458587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a:t>
            </a:r>
            <a:endParaRPr lang="en-US" dirty="0"/>
          </a:p>
        </p:txBody>
      </p:sp>
      <p:sp>
        <p:nvSpPr>
          <p:cNvPr id="3" name="Content Placeholder 2"/>
          <p:cNvSpPr>
            <a:spLocks noGrp="1"/>
          </p:cNvSpPr>
          <p:nvPr>
            <p:ph idx="1"/>
          </p:nvPr>
        </p:nvSpPr>
        <p:spPr/>
        <p:txBody>
          <a:bodyPr/>
          <a:lstStyle/>
          <a:p>
            <a:r>
              <a:rPr lang="en-US" dirty="0" smtClean="0"/>
              <a:t>Subsequent Procedural History – currently with SCOTEX</a:t>
            </a:r>
            <a:endParaRPr lang="en-US" dirty="0"/>
          </a:p>
        </p:txBody>
      </p:sp>
    </p:spTree>
    <p:extLst>
      <p:ext uri="{BB962C8B-B14F-4D97-AF65-F5344CB8AC3E}">
        <p14:creationId xmlns:p14="http://schemas.microsoft.com/office/powerpoint/2010/main" val="1610325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Endeavor Energy Resources v. Discovery Operating</a:t>
            </a:r>
            <a:endParaRPr lang="en-US" dirty="0"/>
          </a:p>
        </p:txBody>
      </p:sp>
      <p:sp>
        <p:nvSpPr>
          <p:cNvPr id="3" name="Content Placeholder 2"/>
          <p:cNvSpPr>
            <a:spLocks noGrp="1"/>
          </p:cNvSpPr>
          <p:nvPr>
            <p:ph idx="1"/>
          </p:nvPr>
        </p:nvSpPr>
        <p:spPr/>
        <p:txBody>
          <a:bodyPr/>
          <a:lstStyle/>
          <a:p>
            <a:r>
              <a:rPr lang="en-US" dirty="0" smtClean="0"/>
              <a:t>The actual retained acreage clause:</a:t>
            </a:r>
          </a:p>
          <a:p>
            <a:r>
              <a:rPr lang="en-US" dirty="0"/>
              <a:t>18. At the end of the Primary Term or upon the cessation of the continuous development of the Leased premises required above, whichever is later, this lease shall automatically terminate as to all lands and depths covered herein, save and except those lands and depths located within a governmental proration unit assigned to a well producing oil or gas in paying quantities and the depths down to and including one hundred feet (100') below the deepest productive perforation(s), with each such governmental proration unit to contain the number of acres required to comply with the applicable rules and regulations of the Railroad Commission of Texas for obtaining the maximum producing allowable for the particular well.</a:t>
            </a:r>
          </a:p>
          <a:p>
            <a:endParaRPr lang="en-US" dirty="0" smtClean="0"/>
          </a:p>
          <a:p>
            <a:endParaRPr lang="en-US" dirty="0"/>
          </a:p>
        </p:txBody>
      </p:sp>
    </p:spTree>
    <p:extLst>
      <p:ext uri="{BB962C8B-B14F-4D97-AF65-F5344CB8AC3E}">
        <p14:creationId xmlns:p14="http://schemas.microsoft.com/office/powerpoint/2010/main" val="3630574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Endeavor</a:t>
            </a:r>
            <a:endParaRPr lang="en-US" dirty="0"/>
          </a:p>
        </p:txBody>
      </p:sp>
      <p:sp>
        <p:nvSpPr>
          <p:cNvPr id="3" name="Content Placeholder 2"/>
          <p:cNvSpPr>
            <a:spLocks noGrp="1"/>
          </p:cNvSpPr>
          <p:nvPr>
            <p:ph idx="1"/>
          </p:nvPr>
        </p:nvSpPr>
        <p:spPr/>
        <p:txBody>
          <a:bodyPr/>
          <a:lstStyle/>
          <a:p>
            <a:r>
              <a:rPr lang="en-US" dirty="0" smtClean="0"/>
              <a:t>What Rule 3 says:</a:t>
            </a:r>
          </a:p>
          <a:p>
            <a:r>
              <a:rPr lang="en-US" dirty="0"/>
              <a:t>The acreage assigned to an individual well shall be known as a proration unit. The standard drilling and proration units are established hereby to be EIGHTY (80) acres. No proration unit shall [**7] consist of more than EIGHTY (80) acres except as hereinafter provided. The two farthermost points in any proration unit shall not be in excess of THREE THOUSAND (3,000) feet removed from each other; provided however, that in the case of long and narrow leases or in cases where because of the shape of the lease such is necessary to permit the utilization of tolerance acreage, the Commission may after proper showing grant exceptions to the limitations as to the shape of proration units as herein contained. All proration units shall consist of continuous and contiguous acreage which can reasonably be considered to be productive of oil. No double assignment of acreage will be accepted.</a:t>
            </a:r>
          </a:p>
          <a:p>
            <a:endParaRPr lang="en-US" dirty="0"/>
          </a:p>
        </p:txBody>
      </p:sp>
    </p:spTree>
    <p:extLst>
      <p:ext uri="{BB962C8B-B14F-4D97-AF65-F5344CB8AC3E}">
        <p14:creationId xmlns:p14="http://schemas.microsoft.com/office/powerpoint/2010/main" val="4209054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more Endeavor</a:t>
            </a:r>
            <a:endParaRPr lang="en-US" dirty="0"/>
          </a:p>
        </p:txBody>
      </p:sp>
      <p:sp>
        <p:nvSpPr>
          <p:cNvPr id="3" name="Content Placeholder 2"/>
          <p:cNvSpPr>
            <a:spLocks noGrp="1"/>
          </p:cNvSpPr>
          <p:nvPr>
            <p:ph idx="1"/>
          </p:nvPr>
        </p:nvSpPr>
        <p:spPr/>
        <p:txBody>
          <a:bodyPr/>
          <a:lstStyle/>
          <a:p>
            <a:r>
              <a:rPr lang="en-US" dirty="0"/>
              <a:t>Notwithstanding the above, operators may elect to assign a tolerance of not more than EIGHTY (80) acres of additional unassigned lease acreage to a well on an EIGHTY (80) acre unit and shall in such event receive allowable credit for not more than ONE HUNDRED SIXTY (160) acres.</a:t>
            </a:r>
          </a:p>
          <a:p>
            <a:r>
              <a:rPr lang="en-US" dirty="0" smtClean="0"/>
              <a:t>Operators </a:t>
            </a:r>
            <a:r>
              <a:rPr lang="en-US" dirty="0"/>
              <a:t>shall file with the Commission certified plats of their properties in said field, which plats shall set out distinctly all of those things pertinent to the determination of the acreage credit claimed for each well</a:t>
            </a:r>
            <a:r>
              <a:rPr lang="en-US" dirty="0" smtClean="0"/>
              <a:t>.</a:t>
            </a:r>
          </a:p>
          <a:p>
            <a:pPr marL="0" indent="0">
              <a:buNone/>
            </a:pPr>
            <a:endParaRPr lang="en-US" dirty="0"/>
          </a:p>
          <a:p>
            <a:r>
              <a:rPr lang="en-US" dirty="0" smtClean="0"/>
              <a:t>Endeavor files plats with the RRC of its proration, as required, and designates 80-acre proration units for each well.</a:t>
            </a:r>
            <a:endParaRPr lang="en-US" dirty="0"/>
          </a:p>
        </p:txBody>
      </p:sp>
    </p:spTree>
    <p:extLst>
      <p:ext uri="{BB962C8B-B14F-4D97-AF65-F5344CB8AC3E}">
        <p14:creationId xmlns:p14="http://schemas.microsoft.com/office/powerpoint/2010/main" val="2577517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the hubbub, bub?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394" y="2160588"/>
            <a:ext cx="5175249" cy="3881437"/>
          </a:xfrm>
        </p:spPr>
      </p:pic>
    </p:spTree>
    <p:extLst>
      <p:ext uri="{BB962C8B-B14F-4D97-AF65-F5344CB8AC3E}">
        <p14:creationId xmlns:p14="http://schemas.microsoft.com/office/powerpoint/2010/main" val="376028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Baby Drill!</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2323" y="1470453"/>
            <a:ext cx="4683958" cy="5302249"/>
          </a:xfrm>
        </p:spPr>
      </p:pic>
    </p:spTree>
    <p:extLst>
      <p:ext uri="{BB962C8B-B14F-4D97-AF65-F5344CB8AC3E}">
        <p14:creationId xmlns:p14="http://schemas.microsoft.com/office/powerpoint/2010/main" val="154779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Endeavor yet again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Prescribed vs. Permitted, e.g. construing “required to comply with”</a:t>
            </a:r>
          </a:p>
          <a:p>
            <a:r>
              <a:rPr lang="en-US" dirty="0" smtClean="0"/>
              <a:t>“We </a:t>
            </a:r>
            <a:r>
              <a:rPr lang="en-US" dirty="0"/>
              <a:t>conclude that Section 18 unambiguously required </a:t>
            </a:r>
            <a:r>
              <a:rPr lang="en-US" i="1" dirty="0"/>
              <a:t>Endeavor </a:t>
            </a:r>
            <a:r>
              <a:rPr lang="en-US" dirty="0"/>
              <a:t>to file, before the automatic termination date, a certified </a:t>
            </a:r>
            <a:r>
              <a:rPr lang="en-US" i="1" dirty="0"/>
              <a:t>proration plat </a:t>
            </a:r>
            <a:r>
              <a:rPr lang="en-US" dirty="0"/>
              <a:t>with the RRC that assigned </a:t>
            </a:r>
            <a:r>
              <a:rPr lang="en-US" i="1" dirty="0"/>
              <a:t>acreage </a:t>
            </a:r>
            <a:r>
              <a:rPr lang="en-US" dirty="0"/>
              <a:t>to a governmental </a:t>
            </a:r>
            <a:r>
              <a:rPr lang="en-US" i="1" dirty="0"/>
              <a:t>proration unit </a:t>
            </a:r>
            <a:r>
              <a:rPr lang="en-US" dirty="0"/>
              <a:t>in order to avoid having its mineral interests in that </a:t>
            </a:r>
            <a:r>
              <a:rPr lang="en-US" i="1" dirty="0"/>
              <a:t>acreage </a:t>
            </a:r>
            <a:r>
              <a:rPr lang="en-US" dirty="0"/>
              <a:t>revert back to the lessors. Because </a:t>
            </a:r>
            <a:r>
              <a:rPr lang="en-US" i="1" dirty="0"/>
              <a:t>Endeavor </a:t>
            </a:r>
            <a:r>
              <a:rPr lang="en-US" dirty="0"/>
              <a:t>did not file certified </a:t>
            </a:r>
            <a:r>
              <a:rPr lang="en-US" i="1" dirty="0"/>
              <a:t>proration plats </a:t>
            </a:r>
            <a:r>
              <a:rPr lang="en-US" dirty="0"/>
              <a:t>with the RRC that assigned the </a:t>
            </a:r>
            <a:r>
              <a:rPr lang="en-US" i="1" dirty="0"/>
              <a:t>acreage </a:t>
            </a:r>
            <a:r>
              <a:rPr lang="en-US" dirty="0"/>
              <a:t>in the disputed quarter sections by the automatic termination dates, the quantity of </a:t>
            </a:r>
            <a:r>
              <a:rPr lang="en-US" i="1" dirty="0"/>
              <a:t>acreage </a:t>
            </a:r>
            <a:r>
              <a:rPr lang="en-US" dirty="0"/>
              <a:t>that terminated under the lease includes the </a:t>
            </a:r>
            <a:r>
              <a:rPr lang="en-US" i="1" dirty="0"/>
              <a:t>acreage </a:t>
            </a:r>
            <a:r>
              <a:rPr lang="en-US" dirty="0"/>
              <a:t>in the disputed quarter sections. This case  is similar to cases cited by Discovery and Patriot in which the courts held that the leases terminated because the [**23] lessee failed to comply with a requirement in the [*179] lease for maintaining it. </a:t>
            </a:r>
            <a:r>
              <a:rPr lang="en-US" baseline="30000" dirty="0"/>
              <a:t>2</a:t>
            </a:r>
            <a:r>
              <a:rPr lang="en-US" dirty="0"/>
              <a:t> Discovery and Patriot established their right to summary judgment on their trespass to try title claim. The trial court did not err when it granted Appellees' motions for summary judgment and when it denied </a:t>
            </a:r>
            <a:r>
              <a:rPr lang="en-US" i="1" dirty="0"/>
              <a:t>Endeavor's </a:t>
            </a:r>
            <a:r>
              <a:rPr lang="en-US" dirty="0"/>
              <a:t>motion for summary judgment. </a:t>
            </a:r>
            <a:r>
              <a:rPr lang="en-US" i="1" dirty="0"/>
              <a:t>Endeavor's </a:t>
            </a:r>
            <a:r>
              <a:rPr lang="en-US" dirty="0"/>
              <a:t>issue is overruled</a:t>
            </a:r>
            <a:r>
              <a:rPr lang="en-US" dirty="0" smtClean="0"/>
              <a:t>.”</a:t>
            </a:r>
            <a:endParaRPr lang="en-US" dirty="0"/>
          </a:p>
        </p:txBody>
      </p:sp>
    </p:spTree>
    <p:extLst>
      <p:ext uri="{BB962C8B-B14F-4D97-AF65-F5344CB8AC3E}">
        <p14:creationId xmlns:p14="http://schemas.microsoft.com/office/powerpoint/2010/main" val="1329891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 of Endeavor</a:t>
            </a:r>
            <a:endParaRPr lang="en-US" dirty="0"/>
          </a:p>
        </p:txBody>
      </p:sp>
      <p:sp>
        <p:nvSpPr>
          <p:cNvPr id="3" name="Content Placeholder 2"/>
          <p:cNvSpPr>
            <a:spLocks noGrp="1"/>
          </p:cNvSpPr>
          <p:nvPr>
            <p:ph idx="1"/>
          </p:nvPr>
        </p:nvSpPr>
        <p:spPr/>
        <p:txBody>
          <a:bodyPr/>
          <a:lstStyle/>
          <a:p>
            <a:r>
              <a:rPr lang="en-US" dirty="0" smtClean="0"/>
              <a:t>Currently with SCOTEX</a:t>
            </a:r>
          </a:p>
          <a:p>
            <a:pPr marL="0" indent="0">
              <a:buNone/>
            </a:pPr>
            <a:endParaRPr lang="en-US" dirty="0" smtClean="0"/>
          </a:p>
          <a:p>
            <a:r>
              <a:rPr lang="en-US" dirty="0"/>
              <a:t>RRC aftermath – Final Order in Consolidated Oil and Gas Docket Nos. 7C-029-1169 and </a:t>
            </a:r>
            <a:r>
              <a:rPr lang="en-US" dirty="0" smtClean="0"/>
              <a:t>7C-0291171 – requirement to file proration plats with P-15 is nullified.</a:t>
            </a:r>
            <a:endParaRPr lang="en-US" dirty="0"/>
          </a:p>
          <a:p>
            <a:endParaRPr lang="en-US" dirty="0" smtClean="0"/>
          </a:p>
          <a:p>
            <a:endParaRPr lang="en-US" dirty="0"/>
          </a:p>
        </p:txBody>
      </p:sp>
    </p:spTree>
    <p:extLst>
      <p:ext uri="{BB962C8B-B14F-4D97-AF65-F5344CB8AC3E}">
        <p14:creationId xmlns:p14="http://schemas.microsoft.com/office/powerpoint/2010/main" val="3647186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Restoration of Premises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1356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your lessor thinks </a:t>
            </a:r>
            <a:r>
              <a:rPr lang="en-US" dirty="0" smtClean="0"/>
              <a:t>it looks like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0244" b="20244"/>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752378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think it looks like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6329" b="16329"/>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80236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897" y="2175984"/>
            <a:ext cx="6096000" cy="2585323"/>
          </a:xfrm>
          <a:prstGeom prst="rect">
            <a:avLst/>
          </a:prstGeom>
        </p:spPr>
        <p:txBody>
          <a:bodyPr>
            <a:spAutoFit/>
          </a:bodyPr>
          <a:lstStyle/>
          <a:p>
            <a:r>
              <a:rPr lang="en-US" dirty="0"/>
              <a:t>Warren Petroleum Corp. V. </a:t>
            </a:r>
            <a:r>
              <a:rPr lang="en-US" dirty="0" err="1"/>
              <a:t>Monzingo</a:t>
            </a:r>
            <a:r>
              <a:rPr lang="en-US" dirty="0"/>
              <a:t>, 304 S.W. 2d 362 (Tex. 1957</a:t>
            </a:r>
            <a:r>
              <a:rPr lang="en-US" dirty="0" smtClean="0"/>
              <a:t>)</a:t>
            </a:r>
          </a:p>
          <a:p>
            <a:endParaRPr lang="en-US" dirty="0"/>
          </a:p>
          <a:p>
            <a:pPr lvl="1"/>
            <a:r>
              <a:rPr lang="en-US" dirty="0"/>
              <a:t>Landowner seeks recovery from the lessee for failing to restore the surface after abandonment of operations, including unfilled slush pits, ruts, and a gravel road.</a:t>
            </a:r>
          </a:p>
          <a:p>
            <a:pPr lvl="1"/>
            <a:endParaRPr lang="en-US" dirty="0"/>
          </a:p>
          <a:p>
            <a:pPr lvl="1"/>
            <a:r>
              <a:rPr lang="en-US" dirty="0"/>
              <a:t>Holding?</a:t>
            </a:r>
          </a:p>
        </p:txBody>
      </p:sp>
    </p:spTree>
    <p:extLst>
      <p:ext uri="{BB962C8B-B14F-4D97-AF65-F5344CB8AC3E}">
        <p14:creationId xmlns:p14="http://schemas.microsoft.com/office/powerpoint/2010/main" val="587719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Soup For You!</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7494" b="17494"/>
          <a:stretch>
            <a:fillRect/>
          </a:stretch>
        </p:blipFill>
        <p:spPr/>
      </p:pic>
      <p:sp>
        <p:nvSpPr>
          <p:cNvPr id="4" name="Text Placeholder 3"/>
          <p:cNvSpPr>
            <a:spLocks noGrp="1"/>
          </p:cNvSpPr>
          <p:nvPr>
            <p:ph type="body" sz="half" idx="2"/>
          </p:nvPr>
        </p:nvSpPr>
        <p:spPr/>
        <p:txBody>
          <a:bodyPr/>
          <a:lstStyle/>
          <a:p>
            <a:r>
              <a:rPr lang="en-US" dirty="0" smtClean="0"/>
              <a:t>No recovery for plaintiff, either.</a:t>
            </a:r>
            <a:endParaRPr lang="en-US" dirty="0"/>
          </a:p>
        </p:txBody>
      </p:sp>
    </p:spTree>
    <p:extLst>
      <p:ext uri="{BB962C8B-B14F-4D97-AF65-F5344CB8AC3E}">
        <p14:creationId xmlns:p14="http://schemas.microsoft.com/office/powerpoint/2010/main" val="2675320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JOINT OPERATING AGREEMENT CONSIDERATIONS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0461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the lifespan of a Joint Operating Agreement?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1084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infinite?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5272" b="5272"/>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90612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beginning of your project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9625" y="2051222"/>
            <a:ext cx="7670468" cy="4312508"/>
          </a:xfrm>
        </p:spPr>
      </p:pic>
    </p:spTree>
    <p:extLst>
      <p:ext uri="{BB962C8B-B14F-4D97-AF65-F5344CB8AC3E}">
        <p14:creationId xmlns:p14="http://schemas.microsoft.com/office/powerpoint/2010/main" val="3883922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measure it a quarter mile at a time?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6421" b="16421"/>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005597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no, it’s actually given in Article XIII</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ARTICLE XIII.</a:t>
            </a:r>
            <a:endParaRPr lang="en-US" dirty="0"/>
          </a:p>
          <a:p>
            <a:r>
              <a:rPr lang="en-US" b="1" dirty="0"/>
              <a:t>TERM OF AGREEMENT</a:t>
            </a:r>
            <a:endParaRPr lang="en-US" dirty="0"/>
          </a:p>
          <a:p>
            <a:r>
              <a:rPr lang="en-US" dirty="0"/>
              <a:t>This agreement shall remain in full force and effect as to the Oil and Gas Leases and/or Oil and Gas Interests subject hereto for the period of time selected below; provided, however, no party hereto shall ever be construed as having any right, title or interest in or to any Lease or Oil and Gas Interest contributed by any other party beyond the term of this agreement. </a:t>
            </a:r>
          </a:p>
          <a:p>
            <a:r>
              <a:rPr lang="en-US" dirty="0">
                <a:sym typeface="Symbol" panose="05050102010706020507" pitchFamily="18" charset="2"/>
              </a:rPr>
              <a:t></a:t>
            </a:r>
            <a:r>
              <a:rPr lang="en-US" dirty="0"/>
              <a:t>	</a:t>
            </a:r>
            <a:r>
              <a:rPr lang="en-US" u="sng" dirty="0"/>
              <a:t>Option No. 1</a:t>
            </a:r>
            <a:r>
              <a:rPr lang="en-US" dirty="0"/>
              <a:t>: So long as any of the Oil and Gas Leases subject to this agreement remain or are continued in force as to any part of the Contract Area, whether by production, extension, renewal or otherwise. </a:t>
            </a:r>
          </a:p>
          <a:p>
            <a:r>
              <a:rPr lang="en-US" dirty="0">
                <a:sym typeface="Symbol" panose="05050102010706020507" pitchFamily="18" charset="2"/>
              </a:rPr>
              <a:t></a:t>
            </a:r>
            <a:r>
              <a:rPr lang="en-US" dirty="0"/>
              <a:t>	</a:t>
            </a:r>
            <a:r>
              <a:rPr lang="en-US" u="sng" dirty="0"/>
              <a:t>Option No. 2</a:t>
            </a:r>
            <a:r>
              <a:rPr lang="en-US" dirty="0"/>
              <a:t>: In the event the well described in Article VI.A., or any subsequent well drilled under any provision of this agreement, results in the Completion of a well as a well capable of production of Oil and/or Gas in paying quantities, this agreement shall continue in force so long as any such well is capable of production, and for an additional period of ________________ days thereafter; provided, however, if, prior to the expiration of such additional period of additional period, one or more of the parties hereto are engaged in drilling, Reworking, Deepening, Sidetracking, Plugging Back, testing or attempting to Complete or Re-complete a well or wells hereunder, this agreement shall continue in force until such operations have been completed and if production results therefrom, this agreement shall continue in force as provided herein. In the event the well described in Article VI.A., or any subsequent well drilled hereunder, results in a dry hole, and no other well is capable of producing Oil and/or Gas from the Contract Area, this agreement shall terminate unless drilling, Deepening, Sidetracking, Completing, Re-completing, Plugging Back or Reworking operations are commenced within ______________ days from the date of abandonment of said well. “Abandonment” for such purposes shall mean either (</a:t>
            </a:r>
            <a:r>
              <a:rPr lang="en-US" dirty="0" err="1"/>
              <a:t>i</a:t>
            </a:r>
            <a:r>
              <a:rPr lang="en-US" dirty="0"/>
              <a:t>) a decision by all parties not to conduct any further operations on the well or (ii) the elapse of 180 days from the conduct of any operations on the well, whichever first occurs. </a:t>
            </a:r>
          </a:p>
          <a:p>
            <a:r>
              <a:rPr lang="en-US" dirty="0"/>
              <a:t>The termination of this agreement shall not relieve any party hereto from any expense, liability or other obligation or any remedy therefor which has accrued or attached prior to the date of such termination. </a:t>
            </a:r>
          </a:p>
          <a:p>
            <a:r>
              <a:rPr lang="en-US" dirty="0"/>
              <a:t>Upon termination of this agreement and the satisfaction of all obligations hereunder, in the event a memorandum of this Operating Agreement has been filed of record, Operator is authorized to file of record in all necessary recording offices a notice of termination, and each party hereto agrees to execute such a notice of termination as to Operator’s interest, upon request of Operator, if Operator has satisfied all its financial obligations.   </a:t>
            </a:r>
          </a:p>
          <a:p>
            <a:endParaRPr lang="en-US" dirty="0"/>
          </a:p>
        </p:txBody>
      </p:sp>
    </p:spTree>
    <p:extLst>
      <p:ext uri="{BB962C8B-B14F-4D97-AF65-F5344CB8AC3E}">
        <p14:creationId xmlns:p14="http://schemas.microsoft.com/office/powerpoint/2010/main" val="1993027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Wagner &amp; Brown, Ltd v. Sheppard</a:t>
            </a:r>
            <a:endParaRPr lang="en-US" dirty="0"/>
          </a:p>
        </p:txBody>
      </p:sp>
      <p:sp>
        <p:nvSpPr>
          <p:cNvPr id="3" name="Subtitle 2"/>
          <p:cNvSpPr>
            <a:spLocks noGrp="1"/>
          </p:cNvSpPr>
          <p:nvPr>
            <p:ph type="subTitle" idx="1"/>
          </p:nvPr>
        </p:nvSpPr>
        <p:spPr/>
        <p:txBody>
          <a:bodyPr/>
          <a:lstStyle/>
          <a:p>
            <a:r>
              <a:rPr lang="en-US" dirty="0" smtClean="0"/>
              <a:t>AKA “bad facts make bad law”</a:t>
            </a:r>
            <a:endParaRPr lang="en-US" dirty="0"/>
          </a:p>
        </p:txBody>
      </p:sp>
    </p:spTree>
    <p:extLst>
      <p:ext uri="{BB962C8B-B14F-4D97-AF65-F5344CB8AC3E}">
        <p14:creationId xmlns:p14="http://schemas.microsoft.com/office/powerpoint/2010/main" val="2754433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attire when considering the implications of the case.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0143" b="20143"/>
          <a:stretch>
            <a:fillRect/>
          </a:stretch>
        </p:blipFill>
        <p:spPr/>
      </p:pic>
      <p:sp>
        <p:nvSpPr>
          <p:cNvPr id="4" name="Text Placeholder 3"/>
          <p:cNvSpPr>
            <a:spLocks noGrp="1"/>
          </p:cNvSpPr>
          <p:nvPr>
            <p:ph type="body" sz="half" idx="2"/>
          </p:nvPr>
        </p:nvSpPr>
        <p:spPr/>
        <p:txBody>
          <a:bodyPr/>
          <a:lstStyle/>
          <a:p>
            <a:r>
              <a:rPr lang="en-US" dirty="0" smtClean="0"/>
              <a:t>Seriously – there is even a law review article entitled </a:t>
            </a:r>
            <a:r>
              <a:rPr lang="en-US" i="1" dirty="0" smtClean="0"/>
              <a:t>What Hath Sheppard Wrought</a:t>
            </a:r>
            <a:r>
              <a:rPr lang="en-US" dirty="0" smtClean="0"/>
              <a:t>? It really spun a lot of people around.</a:t>
            </a:r>
            <a:endParaRPr lang="en-US" dirty="0"/>
          </a:p>
        </p:txBody>
      </p:sp>
    </p:spTree>
    <p:extLst>
      <p:ext uri="{BB962C8B-B14F-4D97-AF65-F5344CB8AC3E}">
        <p14:creationId xmlns:p14="http://schemas.microsoft.com/office/powerpoint/2010/main" val="1526352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1007076"/>
          </a:xfrm>
        </p:spPr>
        <p:txBody>
          <a:bodyPr>
            <a:normAutofit/>
          </a:bodyPr>
          <a:lstStyle/>
          <a:p>
            <a:r>
              <a:rPr lang="en-US" dirty="0" smtClean="0"/>
              <a:t>An actual Joint Operating Agreement under Wagner </a:t>
            </a:r>
            <a:r>
              <a:rPr lang="en-US" dirty="0" smtClean="0"/>
              <a:t>&amp; Brown, </a:t>
            </a:r>
            <a:r>
              <a:rPr lang="en-US" dirty="0" err="1" smtClean="0"/>
              <a:t>Ltd.V</a:t>
            </a:r>
            <a:r>
              <a:rPr lang="en-US" dirty="0" smtClean="0"/>
              <a:t>. Sheppard</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2727" b="12727"/>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512112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599"/>
            <a:ext cx="8596667" cy="1138881"/>
          </a:xfrm>
        </p:spPr>
        <p:txBody>
          <a:bodyPr>
            <a:normAutofit fontScale="90000"/>
          </a:bodyPr>
          <a:lstStyle/>
          <a:p>
            <a:r>
              <a:rPr lang="en-US" dirty="0" smtClean="0"/>
              <a:t>In conclusion – when considering how to wrap up a lease or unit, keep it real, think slow, and we should get through it just fine.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242" b="10242"/>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561909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1991083"/>
          </a:xfrm>
        </p:spPr>
        <p:txBody>
          <a:bodyPr/>
          <a:lstStyle/>
          <a:p>
            <a:endParaRPr lang="en-US" dirty="0"/>
          </a:p>
        </p:txBody>
      </p:sp>
      <p:sp>
        <p:nvSpPr>
          <p:cNvPr id="3" name="Text Placeholder 2"/>
          <p:cNvSpPr>
            <a:spLocks noGrp="1"/>
          </p:cNvSpPr>
          <p:nvPr>
            <p:ph type="body" idx="1"/>
          </p:nvPr>
        </p:nvSpPr>
        <p:spPr>
          <a:xfrm>
            <a:off x="677335" y="3923070"/>
            <a:ext cx="8596668" cy="2320413"/>
          </a:xfrm>
        </p:spPr>
        <p:txBody>
          <a:bodyPr/>
          <a:lstStyle/>
          <a:p>
            <a:pPr>
              <a:spcBef>
                <a:spcPts val="0"/>
              </a:spcBef>
            </a:pPr>
            <a:r>
              <a:rPr lang="en-US" dirty="0" smtClean="0"/>
              <a:t>Gerald Walrath</a:t>
            </a:r>
          </a:p>
          <a:p>
            <a:pPr>
              <a:spcBef>
                <a:spcPts val="0"/>
              </a:spcBef>
            </a:pPr>
            <a:r>
              <a:rPr lang="en-US" dirty="0" smtClean="0"/>
              <a:t>Partner</a:t>
            </a:r>
          </a:p>
          <a:p>
            <a:pPr>
              <a:spcBef>
                <a:spcPts val="0"/>
              </a:spcBef>
            </a:pPr>
            <a:r>
              <a:rPr lang="en-US" dirty="0" smtClean="0"/>
              <a:t>Tel: (713) 489-4620</a:t>
            </a:r>
          </a:p>
          <a:p>
            <a:pPr>
              <a:spcBef>
                <a:spcPts val="0"/>
              </a:spcBef>
            </a:pPr>
            <a:r>
              <a:rPr lang="en-US" dirty="0" smtClean="0"/>
              <a:t>Fax: (713) 489-4619</a:t>
            </a:r>
          </a:p>
          <a:p>
            <a:pPr>
              <a:spcBef>
                <a:spcPts val="0"/>
              </a:spcBef>
            </a:pPr>
            <a:r>
              <a:rPr lang="en-US" dirty="0" err="1" smtClean="0"/>
              <a:t>Cel</a:t>
            </a:r>
            <a:r>
              <a:rPr lang="en-US" dirty="0" smtClean="0"/>
              <a:t>: (281) 703-6669</a:t>
            </a:r>
          </a:p>
          <a:p>
            <a:pPr>
              <a:spcBef>
                <a:spcPts val="0"/>
              </a:spcBef>
            </a:pPr>
            <a:r>
              <a:rPr lang="en-US" dirty="0" smtClean="0">
                <a:hlinkClick r:id="rId2"/>
              </a:rPr>
              <a:t>jwalrath@kmwenergylaw.com</a:t>
            </a:r>
            <a:endParaRPr lang="en-US" dirty="0" smtClean="0"/>
          </a:p>
          <a:p>
            <a:pPr>
              <a:spcBef>
                <a:spcPts val="0"/>
              </a:spcBef>
            </a:pPr>
            <a:r>
              <a:rPr lang="en-US" dirty="0" smtClean="0"/>
              <a:t>www.kmwenergylaw.com</a:t>
            </a:r>
          </a:p>
          <a:p>
            <a:pPr>
              <a:spcBef>
                <a:spcPts val="0"/>
              </a:spcBef>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145" y="2466815"/>
            <a:ext cx="5632704" cy="1255776"/>
          </a:xfrm>
          <a:prstGeom prst="rect">
            <a:avLst/>
          </a:prstGeom>
        </p:spPr>
      </p:pic>
    </p:spTree>
    <p:extLst>
      <p:ext uri="{BB962C8B-B14F-4D97-AF65-F5344CB8AC3E}">
        <p14:creationId xmlns:p14="http://schemas.microsoft.com/office/powerpoint/2010/main" val="410645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middle of your project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6756" y="1823595"/>
            <a:ext cx="7982465" cy="4490137"/>
          </a:xfrm>
        </p:spPr>
      </p:pic>
    </p:spTree>
    <p:extLst>
      <p:ext uri="{BB962C8B-B14F-4D97-AF65-F5344CB8AC3E}">
        <p14:creationId xmlns:p14="http://schemas.microsoft.com/office/powerpoint/2010/main" val="319781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RETAINED ACREAGE PROVISIONS</a:t>
            </a:r>
            <a:endParaRPr lang="en-US" dirty="0"/>
          </a:p>
        </p:txBody>
      </p:sp>
      <p:sp>
        <p:nvSpPr>
          <p:cNvPr id="3" name="Subtitle 2"/>
          <p:cNvSpPr>
            <a:spLocks noGrp="1"/>
          </p:cNvSpPr>
          <p:nvPr>
            <p:ph type="subTitle" idx="1"/>
          </p:nvPr>
        </p:nvSpPr>
        <p:spPr/>
        <p:txBody>
          <a:bodyPr/>
          <a:lstStyle/>
          <a:p>
            <a:r>
              <a:rPr lang="en-US" dirty="0" smtClean="0"/>
              <a:t>Or how I was Wilson </a:t>
            </a:r>
            <a:r>
              <a:rPr lang="en-US" dirty="0" err="1" smtClean="0"/>
              <a:t>Phillipsed</a:t>
            </a:r>
            <a:r>
              <a:rPr lang="en-US" dirty="0" smtClean="0"/>
              <a:t> into Submission</a:t>
            </a:r>
            <a:endParaRPr lang="en-US" dirty="0"/>
          </a:p>
        </p:txBody>
      </p:sp>
    </p:spTree>
    <p:extLst>
      <p:ext uri="{BB962C8B-B14F-4D97-AF65-F5344CB8AC3E}">
        <p14:creationId xmlns:p14="http://schemas.microsoft.com/office/powerpoint/2010/main" val="401212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 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0648" y="1539031"/>
            <a:ext cx="5647037" cy="5032137"/>
          </a:xfrm>
        </p:spPr>
      </p:pic>
    </p:spTree>
    <p:extLst>
      <p:ext uri="{BB962C8B-B14F-4D97-AF65-F5344CB8AC3E}">
        <p14:creationId xmlns:p14="http://schemas.microsoft.com/office/powerpoint/2010/main" val="2824537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Retained Acreage Clause - Example</a:t>
            </a:r>
            <a:endParaRPr lang="en-US" dirty="0"/>
          </a:p>
        </p:txBody>
      </p:sp>
      <p:sp>
        <p:nvSpPr>
          <p:cNvPr id="3" name="Content Placeholder 2"/>
          <p:cNvSpPr>
            <a:spLocks noGrp="1"/>
          </p:cNvSpPr>
          <p:nvPr>
            <p:ph idx="1"/>
          </p:nvPr>
        </p:nvSpPr>
        <p:spPr/>
        <p:txBody>
          <a:bodyPr>
            <a:normAutofit fontScale="85000" lnSpcReduction="10000"/>
          </a:bodyPr>
          <a:lstStyle/>
          <a:p>
            <a:r>
              <a:rPr lang="en-US" dirty="0"/>
              <a:t>Notwithstanding anything in this lease to the contrary, at the end of the primary term or</a:t>
            </a:r>
          </a:p>
          <a:p>
            <a:r>
              <a:rPr lang="en-US" dirty="0"/>
              <a:t>upon cessation of continuous development, as hereafter defined, whichever is later, this</a:t>
            </a:r>
          </a:p>
          <a:p>
            <a:r>
              <a:rPr lang="en-US" dirty="0"/>
              <a:t>lease shall terminate and be of no further force and effect as to all of said land except</a:t>
            </a:r>
          </a:p>
          <a:p>
            <a:r>
              <a:rPr lang="en-US" dirty="0"/>
              <a:t>those portions within the drilling, spacing or proration unit (the "production unit")</a:t>
            </a:r>
          </a:p>
          <a:p>
            <a:r>
              <a:rPr lang="en-US" dirty="0"/>
              <a:t>assigned by Lessee according to applicable rules of the Texas Railroad Commission (or</a:t>
            </a:r>
          </a:p>
          <a:p>
            <a:r>
              <a:rPr lang="en-US" dirty="0"/>
              <a:t>successor governmental authority having jurisdiction) to a well then capable of producing</a:t>
            </a:r>
          </a:p>
          <a:p>
            <a:r>
              <a:rPr lang="en-US" dirty="0"/>
              <a:t>oil or gas in paying quantities, each such unit containing the minimum amount of acreage</a:t>
            </a:r>
          </a:p>
          <a:p>
            <a:r>
              <a:rPr lang="en-US" dirty="0"/>
              <a:t>necessary for the well to be assigned the maximum allowable production (if allowable</a:t>
            </a:r>
          </a:p>
          <a:p>
            <a:r>
              <a:rPr lang="en-US" dirty="0" smtClean="0"/>
              <a:t>production is assigned on the basis of acreage per well) or otherwise prescribed as the </a:t>
            </a:r>
          </a:p>
          <a:p>
            <a:r>
              <a:rPr lang="en-US" dirty="0"/>
              <a:t>minimum area for a proration unit, and necessary for the well to be operated at a regular</a:t>
            </a:r>
          </a:p>
          <a:p>
            <a:r>
              <a:rPr lang="en-US" dirty="0"/>
              <a:t>location in compliance with applicable well spacing and density rules.</a:t>
            </a:r>
          </a:p>
        </p:txBody>
      </p:sp>
    </p:spTree>
    <p:extLst>
      <p:ext uri="{BB962C8B-B14F-4D97-AF65-F5344CB8AC3E}">
        <p14:creationId xmlns:p14="http://schemas.microsoft.com/office/powerpoint/2010/main" val="110794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Retained </a:t>
            </a:r>
            <a:r>
              <a:rPr lang="en-US" dirty="0"/>
              <a:t>Acreage Clause </a:t>
            </a:r>
            <a:r>
              <a:rPr lang="en-US" dirty="0" smtClean="0"/>
              <a:t>– Horizontal Example</a:t>
            </a:r>
            <a:endParaRPr lang="en-US" dirty="0"/>
          </a:p>
        </p:txBody>
      </p:sp>
      <p:sp>
        <p:nvSpPr>
          <p:cNvPr id="3" name="Content Placeholder 2"/>
          <p:cNvSpPr>
            <a:spLocks noGrp="1"/>
          </p:cNvSpPr>
          <p:nvPr>
            <p:ph idx="1"/>
          </p:nvPr>
        </p:nvSpPr>
        <p:spPr/>
        <p:txBody>
          <a:bodyPr/>
          <a:lstStyle/>
          <a:p>
            <a:r>
              <a:rPr lang="en-US" dirty="0"/>
              <a:t>[T]his lease shall likewise terminate as to all depths and horizons in each such </a:t>
            </a:r>
            <a:r>
              <a:rPr lang="en-US" dirty="0" smtClean="0"/>
              <a:t>production unit </a:t>
            </a:r>
            <a:r>
              <a:rPr lang="en-US" dirty="0"/>
              <a:t>lying more than 100 feet below the stratigraphic equivalent of the deepest depth </a:t>
            </a:r>
            <a:r>
              <a:rPr lang="en-US" dirty="0" smtClean="0"/>
              <a:t>from which </a:t>
            </a:r>
            <a:r>
              <a:rPr lang="en-US" dirty="0"/>
              <a:t>production in paying quantities is then being had (or at which a well capable </a:t>
            </a:r>
            <a:r>
              <a:rPr lang="en-US" dirty="0" smtClean="0"/>
              <a:t>of producing </a:t>
            </a:r>
            <a:r>
              <a:rPr lang="en-US" dirty="0"/>
              <a:t>gas in paying quantities has been completed). At such time Lessee shall </a:t>
            </a:r>
            <a:r>
              <a:rPr lang="en-US" dirty="0" smtClean="0"/>
              <a:t>release this </a:t>
            </a:r>
            <a:r>
              <a:rPr lang="en-US" dirty="0"/>
              <a:t>lease as to all lands and depths as to which it has thus terminated and shall file </a:t>
            </a:r>
            <a:r>
              <a:rPr lang="en-US" dirty="0" smtClean="0"/>
              <a:t>such release </a:t>
            </a:r>
            <a:r>
              <a:rPr lang="en-US" dirty="0"/>
              <a:t>for record and furnish a copy of same to Lessor.</a:t>
            </a:r>
          </a:p>
        </p:txBody>
      </p:sp>
    </p:spTree>
    <p:extLst>
      <p:ext uri="{BB962C8B-B14F-4D97-AF65-F5344CB8AC3E}">
        <p14:creationId xmlns:p14="http://schemas.microsoft.com/office/powerpoint/2010/main" val="112956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RECENT CASES ON RETAINED ACREAGE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901842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817</TotalTime>
  <Words>1534</Words>
  <Application>Microsoft Office PowerPoint</Application>
  <PresentationFormat>Widescreen</PresentationFormat>
  <Paragraphs>99</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Symbol</vt:lpstr>
      <vt:lpstr>Trebuchet MS</vt:lpstr>
      <vt:lpstr>Wingdings 3</vt:lpstr>
      <vt:lpstr>Facet</vt:lpstr>
      <vt:lpstr>The End of the Tour</vt:lpstr>
      <vt:lpstr>Drill Baby Drill!</vt:lpstr>
      <vt:lpstr>The beginning of your project</vt:lpstr>
      <vt:lpstr>The middle of your project</vt:lpstr>
      <vt:lpstr>RETAINED ACREAGE PROVISIONS</vt:lpstr>
      <vt:lpstr>Hold On</vt:lpstr>
      <vt:lpstr>Retained Acreage Clause - Example</vt:lpstr>
      <vt:lpstr>Retained Acreage Clause – Horizontal Example</vt:lpstr>
      <vt:lpstr>RECENT CASES ON RETAINED ACREAGE</vt:lpstr>
      <vt:lpstr>ConocoPhillips Company v. Vaquillas Unproven Minerals, Ltd.</vt:lpstr>
      <vt:lpstr>Arguments of ConocoPhillips</vt:lpstr>
      <vt:lpstr>More arguments of ConocoPhillips</vt:lpstr>
      <vt:lpstr>Argument of Vaquillas</vt:lpstr>
      <vt:lpstr>Judgment of Appellate Court</vt:lpstr>
      <vt:lpstr>Aftermath</vt:lpstr>
      <vt:lpstr>Endeavor Energy Resources v. Discovery Operating</vt:lpstr>
      <vt:lpstr>More Endeavor</vt:lpstr>
      <vt:lpstr>Still more Endeavor</vt:lpstr>
      <vt:lpstr>So what’s the hubbub, bub?</vt:lpstr>
      <vt:lpstr>Endeavor yet again</vt:lpstr>
      <vt:lpstr>Aftermath of Endeavor</vt:lpstr>
      <vt:lpstr>Restoration of Premises</vt:lpstr>
      <vt:lpstr>What your lessor thinks it looks like</vt:lpstr>
      <vt:lpstr>What you think it looks like</vt:lpstr>
      <vt:lpstr>PowerPoint Presentation</vt:lpstr>
      <vt:lpstr>No Soup For You!</vt:lpstr>
      <vt:lpstr>JOINT OPERATING AGREEMENT CONSIDERATIONS</vt:lpstr>
      <vt:lpstr>What is the lifespan of a Joint Operating Agreement?</vt:lpstr>
      <vt:lpstr>Is it infinite?</vt:lpstr>
      <vt:lpstr>Do we measure it a quarter mile at a time?</vt:lpstr>
      <vt:lpstr>Well no, it’s actually given in Article XIII</vt:lpstr>
      <vt:lpstr>Wagner &amp; Brown, Ltd v. Sheppard</vt:lpstr>
      <vt:lpstr>Proper attire when considering the implications of the case.</vt:lpstr>
      <vt:lpstr>An actual Joint Operating Agreement under Wagner &amp; Brown, Ltd.V. Sheppard</vt:lpstr>
      <vt:lpstr>In conclusion – when considering how to wrap up a lease or unit, keep it real, think slow, and we should get through it just fine.</vt:lpstr>
      <vt:lpstr>PowerPoint Presentation</vt:lpstr>
    </vt:vector>
  </TitlesOfParts>
  <Company>Kirby, Mathews &amp; Walrath, PLLC.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Exhibits to the Joint Operating Agreement</dc:title>
  <dc:creator>Gerald Walrath</dc:creator>
  <cp:lastModifiedBy>Gerald Walrath</cp:lastModifiedBy>
  <cp:revision>43</cp:revision>
  <dcterms:created xsi:type="dcterms:W3CDTF">2015-10-21T13:32:55Z</dcterms:created>
  <dcterms:modified xsi:type="dcterms:W3CDTF">2016-02-24T21:36:57Z</dcterms:modified>
</cp:coreProperties>
</file>